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1" r:id="rId7"/>
    <p:sldId id="260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37296-7E13-4558-8F6A-3E15EC0CEC9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D348-E491-4C70-B194-D37B7E1B2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754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37296-7E13-4558-8F6A-3E15EC0CEC9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D348-E491-4C70-B194-D37B7E1B2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072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37296-7E13-4558-8F6A-3E15EC0CEC9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D348-E491-4C70-B194-D37B7E1B2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37296-7E13-4558-8F6A-3E15EC0CEC9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D348-E491-4C70-B194-D37B7E1B2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1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37296-7E13-4558-8F6A-3E15EC0CEC9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D348-E491-4C70-B194-D37B7E1B2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17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37296-7E13-4558-8F6A-3E15EC0CEC9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D348-E491-4C70-B194-D37B7E1B2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6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37296-7E13-4558-8F6A-3E15EC0CEC9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D348-E491-4C70-B194-D37B7E1B2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4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37296-7E13-4558-8F6A-3E15EC0CEC9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D348-E491-4C70-B194-D37B7E1B2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8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37296-7E13-4558-8F6A-3E15EC0CEC9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D348-E491-4C70-B194-D37B7E1B2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0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37296-7E13-4558-8F6A-3E15EC0CEC9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D348-E491-4C70-B194-D37B7E1B2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0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37296-7E13-4558-8F6A-3E15EC0CEC9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D348-E491-4C70-B194-D37B7E1B2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5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37296-7E13-4558-8F6A-3E15EC0CEC9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AD348-E491-4C70-B194-D37B7E1B2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23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71FC7-0B38-409C-B622-6162D9E40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665" y="636060"/>
            <a:ext cx="7634817" cy="851429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BINESWAR BRAHMA ENGINEERING COLLEGE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543D8-38CA-44AD-969B-A9500BF25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2400" y="3662363"/>
            <a:ext cx="4703939" cy="948267"/>
          </a:xfrm>
        </p:spPr>
        <p:txBody>
          <a:bodyPr>
            <a:normAutofit lnSpcReduction="10000"/>
          </a:bodyPr>
          <a:lstStyle/>
          <a:p>
            <a:pPr marL="685800" lvl="2" indent="0" algn="ctr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subject: Electromagnetic field theory</a:t>
            </a:r>
          </a:p>
          <a:p>
            <a:pPr marL="342900" lvl="1" indent="0" algn="ctr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Department Of Electrical Engineering</a:t>
            </a:r>
          </a:p>
          <a:p>
            <a:pPr marL="342900" lvl="1" indent="0" algn="ctr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6</a:t>
            </a:r>
            <a:r>
              <a:rPr lang="en-US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Semester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123E9F-0A55-4B20-991F-831CC2549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547" y="1375482"/>
            <a:ext cx="1820155" cy="182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907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3218E-F8AF-4359-8320-C8DECB264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1943"/>
            <a:ext cx="7886700" cy="63952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Cylindrical Coordinate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E5D3E-B99C-4FCD-97EE-B4A60FE2B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33" y="1320800"/>
            <a:ext cx="8334023" cy="4856163"/>
          </a:xfrm>
        </p:spPr>
        <p:txBody>
          <a:bodyPr/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cylindrical coordinate system, a point in space is represented by the ordered triple  (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r,θ,z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, where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9FD1E3B-AAB5-460E-87CA-A8578A614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667" y="2244788"/>
            <a:ext cx="6214533" cy="561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r,θ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are the polar coordinates of the point’s projection in the  </a:t>
            </a:r>
            <a:r>
              <a:rPr lang="en-US" alt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-plane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 is the usual  z -coordinate in the Cartesian coordinate system</a:t>
            </a:r>
          </a:p>
        </p:txBody>
      </p:sp>
      <p:pic>
        <p:nvPicPr>
          <p:cNvPr id="1029" name="Picture 5" descr="This figure is the first octant of the 3-dimensional coordinate system. There is a point labeled “(x, y, z) = (r, theta, z).” In the x y-plane, there is a line segment extending to underneath the point. This line segment is labeled “r.” The angle between the line segment and the x-axis is theta. There is a line segment perpendicular to the x-axis. Along with the line segment labeled r, this line segment and the x-axis form a right triangle.">
            <a:extLst>
              <a:ext uri="{FF2B5EF4-FFF2-40B4-BE49-F238E27FC236}">
                <a16:creationId xmlns:a16="http://schemas.microsoft.com/office/drawing/2014/main" id="{F404B12D-FA8F-4BD9-81D5-CD08E99C85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766" y="3072088"/>
            <a:ext cx="3227211" cy="2425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B3B8851-A1FC-4E1D-B121-AB2B8AABA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502" y="5818795"/>
            <a:ext cx="7795683" cy="561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 </a:t>
            </a:r>
            <a:r>
              <a:rPr lang="en-US" alt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-plane, the right triangle provides the key to transformation between cylindrical and Cartesian, or rectangular, coordinates.</a:t>
            </a:r>
            <a:endParaRPr lang="en-U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752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84C3DE4-34FE-4C44-9A97-BED7BE56D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1373385"/>
            <a:ext cx="8427156" cy="561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14313" indent="-214313" defTabSz="685800">
              <a:buFont typeface="Wingdings" panose="05000000000000000000" pitchFamily="2" charset="2"/>
              <a:buChar char="Ø"/>
            </a:pP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rectangular coordinates (</a:t>
            </a:r>
            <a:r>
              <a:rPr lang="en-US" alt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x,y,z</a:t>
            </a: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and the cylindrical coordinates (</a:t>
            </a:r>
            <a:r>
              <a:rPr lang="en-US" alt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r,θ,z</a:t>
            </a: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of a point are related as follows: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41FDE4-00F5-4058-AE13-408720753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1" y="2302934"/>
            <a:ext cx="8636000" cy="1499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equations are used to convert from cylindrical coordinates to rectangular coordinates.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</a:t>
            </a:r>
            <a:r>
              <a:rPr lang="en-US" alt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rcosθ</a:t>
            </a: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</a:t>
            </a:r>
            <a:r>
              <a:rPr lang="en-US" alt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rsinθ</a:t>
            </a: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z=z  are used to convert from cylindrical coordinates to rectangular coordinates.</a:t>
            </a:r>
            <a:endParaRPr lang="en-U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/>
            <a:br>
              <a:rPr lang="en-US" altLang="en-US" sz="1350" dirty="0"/>
            </a:br>
            <a:endParaRPr lang="en-US" altLang="en-US" sz="135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C0EBB2-12A8-4B21-80A5-2359600F8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999" y="3802280"/>
            <a:ext cx="8427157" cy="1752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14313" indent="-214313">
              <a:buFont typeface="Wingdings" panose="05000000000000000000" pitchFamily="2" charset="2"/>
              <a:buChar char="Ø"/>
            </a:pP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equations </a:t>
            </a:r>
            <a:r>
              <a:rPr lang="en-US" alt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aThese</a:t>
            </a: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equations are used to convert from rectangular coordinates to cylindrical coordinates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r2=x2+y2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tanθ</a:t>
            </a: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=y/x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z=z used to convert from rectangular coordinates to cylindrical coordinates</a:t>
            </a:r>
            <a:endParaRPr lang="en-U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/>
            <a:br>
              <a:rPr lang="en-US" altLang="en-US" sz="1350" dirty="0"/>
            </a:br>
            <a:endParaRPr lang="en-US" altLang="en-US" sz="1350" dirty="0"/>
          </a:p>
        </p:txBody>
      </p:sp>
    </p:spTree>
    <p:extLst>
      <p:ext uri="{BB962C8B-B14F-4D97-AF65-F5344CB8AC3E}">
        <p14:creationId xmlns:p14="http://schemas.microsoft.com/office/powerpoint/2010/main" val="3362023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B31F-B9B9-4967-8F10-1A5CAAB00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58840"/>
            <a:ext cx="7886700" cy="831849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Spherical coordinate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D2286-FAF1-430B-9008-AF2FF30BF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467" y="2051050"/>
            <a:ext cx="8305799" cy="3438923"/>
          </a:xfrm>
        </p:spPr>
        <p:txBody>
          <a:bodyPr>
            <a:norm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spherical coordinate system, a point  P  in space is represented by the ordered triple 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ρ,θ,φ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where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  (the Greek letter rho) is the distance between  P  and the origin  (ρ≠0);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  is the same angle used to describe the location in cylindrical coordinates;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  (the Greek letter phi) is the angle formed by the positive  z -axis and line segment  OP¯ , where  O  is the origin and  0≤φ≤π.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This figure is the first quadrant of the 3-dimensional coordinate system. It has a point labeled “(x, y, z) = (rho, theta, phi).” There is a line segment from the origin to the point. It is labeled “rho.” The angle between this line segment and the z-axis is phi. There is a line segment in the x y-plane from the origin to the shadow of the point. This segment is labeled “r.” The angle between the x-axis and r is theta.">
            <a:extLst>
              <a:ext uri="{FF2B5EF4-FFF2-40B4-BE49-F238E27FC236}">
                <a16:creationId xmlns:a16="http://schemas.microsoft.com/office/drawing/2014/main" id="{325E5843-B0AB-4481-AF1D-E8F619DA2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552" y="4423889"/>
            <a:ext cx="2154981" cy="2255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3981373-C4F5-460B-BCC4-21380246E41F}"/>
              </a:ext>
            </a:extLst>
          </p:cNvPr>
          <p:cNvSpPr txBox="1"/>
          <p:nvPr/>
        </p:nvSpPr>
        <p:spPr>
          <a:xfrm>
            <a:off x="448734" y="3959209"/>
            <a:ext cx="82465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convention, the origin is represented as  (0,0,0)  in spherical coordinates.</a:t>
            </a:r>
          </a:p>
        </p:txBody>
      </p:sp>
    </p:spTree>
    <p:extLst>
      <p:ext uri="{BB962C8B-B14F-4D97-AF65-F5344CB8AC3E}">
        <p14:creationId xmlns:p14="http://schemas.microsoft.com/office/powerpoint/2010/main" val="1518824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22AC236-B87D-48AB-8752-0880972EB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83" y="1201439"/>
            <a:ext cx="8646289" cy="561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Rectangular coordinates  (</a:t>
            </a:r>
            <a:r>
              <a:rPr lang="en-US" alt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x,y,z</a:t>
            </a: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, cylindrical coordinates  (</a:t>
            </a:r>
            <a:r>
              <a:rPr lang="en-US" alt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r,θ,z</a:t>
            </a: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 and spherical coordinates  (</a:t>
            </a:r>
            <a:r>
              <a:rPr lang="en-US" alt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ρ,θ,φ</a:t>
            </a: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of a point are related as follows: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315758-A322-40D5-91D4-E4A913334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728" y="1776109"/>
            <a:ext cx="7917083" cy="977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685800">
              <a:buFont typeface="Wingdings" panose="05000000000000000000" pitchFamily="2" charset="2"/>
              <a:buChar char="Ø"/>
            </a:pP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Convert from spherical coordinates to rectangular coordinates</a:t>
            </a:r>
            <a:endParaRPr lang="en-U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/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equations are used to convert from spherical coordinates to rectangular coordinates</a:t>
            </a:r>
            <a:r>
              <a:rPr lang="en-US" altLang="en-US" sz="1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/>
            <a:br>
              <a:rPr lang="en-US" altLang="en-US" sz="1350" dirty="0"/>
            </a:br>
            <a:endParaRPr lang="en-US" altLang="en-US" sz="135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7C85C7-1A40-42DD-9C31-24902E141FEB}"/>
              </a:ext>
            </a:extLst>
          </p:cNvPr>
          <p:cNvSpPr txBox="1"/>
          <p:nvPr/>
        </p:nvSpPr>
        <p:spPr>
          <a:xfrm>
            <a:off x="1031479" y="3904804"/>
            <a:ext cx="591828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350" b="1" dirty="0">
                <a:solidFill>
                  <a:srgbClr val="000000"/>
                </a:solidFill>
                <a:latin typeface="Tahoma" panose="020B0604030504040204" pitchFamily="34" charset="0"/>
              </a:rPr>
              <a:t>Convert from rectangular coordinates to spherical coordinates</a:t>
            </a:r>
            <a:endParaRPr lang="en-US" sz="135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AAFDCB-8E5E-4538-B8CE-D04CCB466585}"/>
              </a:ext>
            </a:extLst>
          </p:cNvPr>
          <p:cNvSpPr txBox="1"/>
          <p:nvPr/>
        </p:nvSpPr>
        <p:spPr>
          <a:xfrm>
            <a:off x="468411" y="4254084"/>
            <a:ext cx="75937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equations are used to convert from rectangular coordinates to spherical coordinates</a:t>
            </a:r>
            <a:r>
              <a:rPr lang="en-US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C8067A1-12D8-4EDF-832B-9AF3AEDC5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439" y="4833523"/>
            <a:ext cx="3449496" cy="16460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9A75571-A8CF-48A6-AA73-06926C85F6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8439" y="2427495"/>
            <a:ext cx="2590200" cy="142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855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CDC21F-574B-4ECD-8FF5-6A37EB81DD91}"/>
              </a:ext>
            </a:extLst>
          </p:cNvPr>
          <p:cNvSpPr txBox="1"/>
          <p:nvPr/>
        </p:nvSpPr>
        <p:spPr>
          <a:xfrm>
            <a:off x="759163" y="1243164"/>
            <a:ext cx="70034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00"/>
                </a:solidFill>
                <a:latin typeface="Tahoma" panose="020B0604030504040204" pitchFamily="34" charset="0"/>
              </a:rPr>
              <a:t>Convert from spherical coordinates to cylindrical coordinates</a:t>
            </a:r>
            <a:endParaRPr lang="en-US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7478E8-C735-4E08-B52D-D311CDD80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601" y="1788561"/>
            <a:ext cx="2551643" cy="188015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C607A0-004D-467D-AF5E-EDA83799AB32}"/>
              </a:ext>
            </a:extLst>
          </p:cNvPr>
          <p:cNvSpPr txBox="1"/>
          <p:nvPr/>
        </p:nvSpPr>
        <p:spPr>
          <a:xfrm>
            <a:off x="759163" y="4015833"/>
            <a:ext cx="753477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00"/>
                </a:solidFill>
                <a:latin typeface="Tahoma" panose="020B0604030504040204" pitchFamily="34" charset="0"/>
              </a:rPr>
              <a:t>Convert from cylindrical coordinates to spherical coordinates</a:t>
            </a:r>
            <a:endParaRPr lang="en-US" sz="16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095C826-0FD7-4592-A745-986B1CF41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5157" y="4535332"/>
            <a:ext cx="3564986" cy="184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25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26341-AED3-4DDD-B32A-1080D8076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Divergence and stokes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31993-E62F-4E5A-BF99-D6DAA229D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Divergence Theorem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F714FB-E05B-4880-95B0-408B6712F4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569" y="2524347"/>
            <a:ext cx="7190720" cy="123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21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6C698-1D29-4BA4-A3AE-1CEB2ADC7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917" y="1198828"/>
            <a:ext cx="6822017" cy="615156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Stokes theorem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987D4-24AC-4F3D-B0D3-BB757A648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24" y="1813984"/>
            <a:ext cx="8347076" cy="3263504"/>
          </a:xfrm>
        </p:spPr>
        <p:txBody>
          <a:bodyPr>
            <a:norm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 as the spatial Divergence Theorem of this section is an extension of the planar Divergence Theorem, Stokes' Theorem is the spatial extension of Green's Theorem.</a:t>
            </a: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Green's Theorem states that the circulation of a vector field around a closed curve in the plane is equal to the sum of the curl of the field over the region enclosed by the curve.</a:t>
            </a:r>
          </a:p>
          <a:p>
            <a:pPr algn="just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Stokes' Theorem effectively makes the same statement: given a closed curve that lies on a surface S, the circulation of a vector field around that curve is the same as the sum of “the curl of the field” across the enclosed surface.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9B3D4C-BAB7-444A-B970-87E93288E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109" y="3626116"/>
            <a:ext cx="7075230" cy="206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418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5EFFC-043A-4BED-BDB6-D9CF640DB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4829" y="2476148"/>
            <a:ext cx="5060949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65213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</TotalTime>
  <Words>528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Helvetica</vt:lpstr>
      <vt:lpstr>Tahoma</vt:lpstr>
      <vt:lpstr>Times New Roman</vt:lpstr>
      <vt:lpstr>Wingdings</vt:lpstr>
      <vt:lpstr>Office Theme</vt:lpstr>
      <vt:lpstr>BINESWAR BRAHMA ENGINEERING COLLEGE</vt:lpstr>
      <vt:lpstr>The Cylindrical Coordinate System</vt:lpstr>
      <vt:lpstr>PowerPoint Presentation</vt:lpstr>
      <vt:lpstr> Spherical coordinate system</vt:lpstr>
      <vt:lpstr>PowerPoint Presentation</vt:lpstr>
      <vt:lpstr>PowerPoint Presentation</vt:lpstr>
      <vt:lpstr>Divergence and stokes theorem</vt:lpstr>
      <vt:lpstr>Stokes theorem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BISWANATH hz</dc:creator>
  <cp:lastModifiedBy>BISWANATH hz</cp:lastModifiedBy>
  <cp:revision>42</cp:revision>
  <dcterms:created xsi:type="dcterms:W3CDTF">2021-05-17T08:46:36Z</dcterms:created>
  <dcterms:modified xsi:type="dcterms:W3CDTF">2021-07-27T02:20:54Z</dcterms:modified>
</cp:coreProperties>
</file>