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71" r:id="rId2"/>
    <p:sldId id="272" r:id="rId3"/>
    <p:sldId id="259" r:id="rId4"/>
    <p:sldId id="258" r:id="rId5"/>
    <p:sldId id="270" r:id="rId6"/>
    <p:sldId id="257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4500A-C306-4BD8-A166-254F47C06606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E9E3-224A-4BBD-B5E7-E1153AC8D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900841-AA49-4C35-B9EE-60F09A3E3A5D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0F3D-71C8-49E6-AC40-C842EC233A91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5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16FD-B001-4826-ADB6-8FD69E073064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8646-2790-490C-AE90-492B8752267D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9E1F-84B4-4C2B-9402-2E772B78A64B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6512-3937-4F0F-8CCC-ADC254425CD2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BE0B-35CC-4C8F-BA9F-3A40159BBA77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461DDB2-360C-4FBF-BE9F-5AFD7438D4F2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9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82C6-6C7E-42CE-971C-AF814D6794DA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044-0287-4D33-BD18-432E280804AF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2-58DB-49E6-807C-B3406C23D5EE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EFE-A28A-4B0D-9953-9E86165BC32E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94C2-427D-420D-A765-BCB739791DA8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56BD-4B15-4DCC-B728-62B81BBCAA32}" type="datetime1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8102-F958-47C4-9906-B94DAE7A43AD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5D0B-0BA4-476F-A9F0-F1664683C4DC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E76C-A2CE-4D61-A8A0-8DA655EEC05A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A42DB82-F8D0-4799-B6B5-4447C0DBFB99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1367034-35C7-4F40-9A93-1A560239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927A-071B-4287-A3FD-CEBC8549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927098"/>
            <a:ext cx="7228163" cy="70986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Bineswar Brahma Engineering 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BADE-22D3-496E-BE27-D45F2530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68" y="3764115"/>
            <a:ext cx="7302664" cy="2601383"/>
          </a:xfrm>
        </p:spPr>
        <p:txBody>
          <a:bodyPr/>
          <a:lstStyle/>
          <a:p>
            <a:pPr marL="685800" lvl="2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Electromagnetic field theory</a:t>
            </a:r>
          </a:p>
          <a:p>
            <a:pPr marL="342900" lvl="1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Department Of Electrical Engineering</a:t>
            </a:r>
          </a:p>
          <a:p>
            <a:pPr marL="342900" lvl="1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65D7E7-EF97-420F-B10E-C54FE65B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416D7-F1E2-43AC-A57D-225C01FBE41C}" type="datetime1">
              <a:rPr lang="en-US" smtClean="0"/>
              <a:t>7/27/2021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11E05-8F4B-4DDC-AF8F-BADD24D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40B35-E1CD-41F2-8C9D-6942475F2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2062339"/>
            <a:ext cx="1574621" cy="15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86E3-8148-44A6-B38C-C41F9683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8C64989D-AA2F-4139-AD4C-1263931FBF5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485421" y="2428915"/>
                <a:ext cx="8243711" cy="11772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vector which has a magnitude of unit length is called a unit vector.</a:t>
                </a:r>
              </a:p>
              <a:p>
                <a:pPr marL="0" indent="0" defTabSz="685800">
                  <a:buClrTx/>
                  <a:buSzTx/>
                  <a:buNone/>
                </a:pP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Suppose if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en-US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a vector having a magnitude x then the unit vector is denoted by </a:t>
                </a:r>
                <a:r>
                  <a:rPr lang="en-US" altLang="en-US" sz="1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̂ 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direction of the vector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b="0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and has the magnitude equal to 1</a:t>
                </a:r>
                <a:r>
                  <a:rPr lang="en-US" altLang="en-US" sz="1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685800"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used to indicate the direction of vector quantity.</a:t>
                </a:r>
                <a:endParaRPr kumimoji="0" lang="en-US" alt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8C64989D-AA2F-4139-AD4C-1263931FB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85421" y="2428915"/>
                <a:ext cx="8243711" cy="1177245"/>
              </a:xfrm>
              <a:prstGeom prst="rect">
                <a:avLst/>
              </a:prstGeom>
              <a:blipFill>
                <a:blip r:embed="rId2"/>
                <a:stretch>
                  <a:fillRect l="-962" t="-3093" r="-1405" b="-876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91D9A-70F7-400B-9233-365AF8C0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4CC3-7B69-4E43-A338-2079EDB8305D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67765-1347-4195-B3B1-31D34CDE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50DA6-223A-47D9-8086-C321AF9C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20" y="3613571"/>
            <a:ext cx="1453028" cy="1061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C69BC-0137-47B6-BEE3-6BD3D346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265" y="3768109"/>
            <a:ext cx="2552659" cy="203087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46D3689-2959-41EB-AEC7-CDDFB6B0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99" y="4442035"/>
            <a:ext cx="3443891" cy="621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0" rIns="68580" bIns="6665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1.a⃗  = (x, y, z) using the brackets </a:t>
            </a:r>
            <a:b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a⃗  = xi^ + y j^ +z k^</a:t>
            </a:r>
          </a:p>
        </p:txBody>
      </p:sp>
    </p:spTree>
    <p:extLst>
      <p:ext uri="{BB962C8B-B14F-4D97-AF65-F5344CB8AC3E}">
        <p14:creationId xmlns:p14="http://schemas.microsoft.com/office/powerpoint/2010/main" val="382441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F5B1-7CAB-4C9E-BE49-A289996A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A0978-38C7-4027-A9A3-E589B2C0D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382" y="2489200"/>
                <a:ext cx="7700660" cy="3530600"/>
              </a:xfrm>
            </p:spPr>
            <p:txBody>
              <a:bodyPr/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O is taken as reference origin and P is an arbitrary point in space then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16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as the position vector of the point.</a:t>
                </a:r>
              </a:p>
              <a:p>
                <a:r>
                  <a:rPr lang="en-US" sz="16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vector simply denotes the position or location of a point in the three-dimensional Cartesian system with respect to a reference origin.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A0978-38C7-4027-A9A3-E589B2C0D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382" y="2489200"/>
                <a:ext cx="7700660" cy="3530600"/>
              </a:xfrm>
              <a:blipFill>
                <a:blip r:embed="rId2"/>
                <a:stretch>
                  <a:fillRect l="-79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EC8FE5-DDFA-49F9-9952-A62313DC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3ADF-2025-4723-AFCD-A609DBDA3600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3EE2D-CD22-4173-B66D-DDF42679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C8074-3AD7-497C-B55E-C74108A7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41" y="3937857"/>
            <a:ext cx="2615539" cy="19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624E-3C99-4284-9A53-45A29D3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0ABD3-9BEB-4943-B0E3-FB79B6E86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2542117"/>
            <a:ext cx="6892793" cy="2829983"/>
          </a:xfrm>
        </p:spPr>
        <p:txBody>
          <a:bodyPr/>
          <a:lstStyle/>
          <a:p>
            <a:r>
              <a:rPr lang="en-US" b="1" dirty="0"/>
              <a:t>: If A, B, C are vectors and m, n are scalars then</a:t>
            </a:r>
          </a:p>
          <a:p>
            <a:r>
              <a:rPr lang="en-US" b="1" dirty="0"/>
              <a:t>(1) Addition</a:t>
            </a:r>
          </a:p>
          <a:p>
            <a:r>
              <a:rPr lang="en-US" dirty="0"/>
              <a:t>A + B = B +A                                    Commutative law</a:t>
            </a:r>
          </a:p>
          <a:p>
            <a:r>
              <a:rPr lang="en-US" dirty="0"/>
              <a:t>A + ( B + C) = (A + B) + C               Associative law</a:t>
            </a:r>
          </a:p>
          <a:p>
            <a:endParaRPr lang="en-US" b="1" dirty="0"/>
          </a:p>
          <a:p>
            <a:r>
              <a:rPr lang="en-US" b="1" dirty="0"/>
              <a:t>(2) Subtraction</a:t>
            </a:r>
          </a:p>
          <a:p>
            <a:r>
              <a:rPr lang="en-US" dirty="0"/>
              <a:t> A - B = A + (- B)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C7F9-FA55-4BE8-9B50-8B760391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C1FB-76C8-44E3-9944-1DCF684BAA0F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30F8C-D1D9-4101-AD0F-D74F5827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2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7DF4-5E10-4CD6-B6DB-1E665FF3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EAA5-F220-43E4-864D-FC85AD56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66" y="2109964"/>
            <a:ext cx="7930858" cy="4087636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Multiplication by a scalar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A = A m              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Commutative law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(n A) = n (m A)       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Associative law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+ n) A = m A + n A  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law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(A + B) = m A + m B            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law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Position vector‘ is represented graphically by a directed line segment.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Unit vector‘ is a vector of unit magnitude and directed along that vector‘.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aˆ A is a Unit vector along the direction of A 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B462F-6D30-44E2-8317-CED9C329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91FD-CAE2-4015-9D74-88AB54E54784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3E469-D00B-4170-AAE9-F7DDC59A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1B66B-9331-4639-95FD-A36CC13A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2" y="1917392"/>
            <a:ext cx="6372424" cy="32303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9D794-268F-4C35-8315-4809806A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C701-F1BE-4AFF-9423-25A049C13710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90D0C-564D-4440-B3FA-FEFED15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262FE-57E6-4840-9B98-61975D232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7" y="679573"/>
            <a:ext cx="6905227" cy="301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E8936-2342-4127-AE49-4EA5B14B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7" y="4193274"/>
            <a:ext cx="7029405" cy="217222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EDCB06-CB39-4B17-A831-88648A09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F8BA-F5DC-43D5-A912-3526881138F1}" type="datetime1">
              <a:rPr lang="en-US" smtClean="0"/>
              <a:t>7/27/2021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779D-366F-4B6A-843F-5A26AD9E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0E0C-5433-4618-8B52-8FF0D925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7410-6D0B-41B7-A365-051407EE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2" y="2581275"/>
            <a:ext cx="7134785" cy="294110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explicit representation of a vector quantity, a ‗co-ordinate system‘ is essential.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DD867B-C6F5-48D2-9B67-62A0651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7C88-D1E6-438E-9A8A-9DAE24BB6CA7}" type="datetime1">
              <a:rPr lang="en-US" smtClean="0"/>
              <a:t>7/27/2021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CBB3-6FF5-4708-9301-611CE19E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EDDFB-5B31-4ED1-B8DF-9A51C74D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8" y="3272972"/>
            <a:ext cx="8520030" cy="2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E1B7-9CFD-46C0-BE30-44B01022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5D55-01B8-4136-8CE8-E3A92449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517D-413F-4B18-A580-D7AF7147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4044-0287-4D33-BD18-432E280804AF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3BFFC-F4A0-4C4A-9C11-31FC5824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308D7-D864-48FD-83B9-101DC33B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6" y="927098"/>
            <a:ext cx="7006015" cy="52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25D1A-823C-41ED-B80E-C573735B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8102-F958-47C4-9906-B94DAE7A43AD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49628-CF44-4F9C-AA1D-9CA6935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B19A3-4627-47CD-9E92-7A2DA98C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6" y="700779"/>
            <a:ext cx="6946678" cy="253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A6643-23B5-4038-BCDF-5A9D55590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46" y="3533935"/>
            <a:ext cx="7000662" cy="23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E079A-2036-4FA6-9AED-44C94763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8102-F958-47C4-9906-B94DAE7A43AD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6D3EC-2E5D-4F2C-8AEE-5BD227BF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78454-DCDC-451C-8E31-9E6B82D8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62" y="632045"/>
            <a:ext cx="7224271" cy="396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34E0E-1B1B-4CD4-88F3-1083F1E30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2" y="4552854"/>
            <a:ext cx="7663512" cy="17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24E3E-11D1-4656-A759-EF0ED948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8102-F958-47C4-9906-B94DAE7A43AD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E97C8-6C73-48C9-A4F3-309C5DA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D66A1-A978-4668-880D-F63DB0F8E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35713" r="17963" b="8292"/>
          <a:stretch/>
        </p:blipFill>
        <p:spPr>
          <a:xfrm>
            <a:off x="853468" y="904442"/>
            <a:ext cx="7306734" cy="2616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DC316-FCD4-4B07-A23E-94607F1E7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t="39337" r="12623" b="11751"/>
          <a:stretch/>
        </p:blipFill>
        <p:spPr>
          <a:xfrm>
            <a:off x="853468" y="3749300"/>
            <a:ext cx="7437064" cy="26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0AD3-6646-438F-AAF1-20EABFA6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field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EAFE-6D90-4ADB-A238-26F4EB84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2609850"/>
            <a:ext cx="6886942" cy="2802467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is a function that specifies a particular quantity everywhere in a region.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electromagnetic field is produced by interaction of time varying electric and magnetic field.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produces electric field.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varying electric field produces magnetic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may be stationary or time varying it depends on time varying current.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current is varying with respect to time then the magnetic field will also vary with respect to time.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varying magnetic field produces electric field. Ex- transformer (flux varying with respect to time produces emf)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F280-6C38-45D6-9FA8-B24B46AA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C285-17C8-4EBC-BD28-E01549A4A9B4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0BC8-932A-4024-8820-8B9CB601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Basic DC Circuit Theory | Chapter 1 - Voltage, Current, Energy, and Power |  Power Electronics Textbook">
            <a:extLst>
              <a:ext uri="{FF2B5EF4-FFF2-40B4-BE49-F238E27FC236}">
                <a16:creationId xmlns:a16="http://schemas.microsoft.com/office/drawing/2014/main" id="{061705C6-FCCE-40BB-8150-5D668D63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60" y="2957691"/>
            <a:ext cx="2107141" cy="14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0284-F34F-4D6E-9E1E-7A3666D0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5" y="1621368"/>
            <a:ext cx="7566584" cy="53022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Circuit Theory and Field Theory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0F57AB-9803-45A6-9399-D518522D0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67373"/>
              </p:ext>
            </p:extLst>
          </p:nvPr>
        </p:nvGraphicFramePr>
        <p:xfrm>
          <a:off x="392545" y="2801408"/>
          <a:ext cx="8463590" cy="205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795">
                  <a:extLst>
                    <a:ext uri="{9D8B030D-6E8A-4147-A177-3AD203B41FA5}">
                      <a16:colId xmlns:a16="http://schemas.microsoft.com/office/drawing/2014/main" val="1594309174"/>
                    </a:ext>
                  </a:extLst>
                </a:gridCol>
                <a:gridCol w="4231795">
                  <a:extLst>
                    <a:ext uri="{9D8B030D-6E8A-4147-A177-3AD203B41FA5}">
                      <a16:colId xmlns:a16="http://schemas.microsoft.com/office/drawing/2014/main" val="2306371528"/>
                    </a:ext>
                  </a:extLst>
                </a:gridCol>
              </a:tblGrid>
              <a:tr h="410422">
                <a:tc>
                  <a:txBody>
                    <a:bodyPr/>
                    <a:lstStyle/>
                    <a:p>
                      <a:r>
                        <a:rPr lang="en-US" sz="1000" dirty="0"/>
                        <a:t>Circuit Theory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Field Theory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2147318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r>
                        <a:rPr lang="en-US" sz="1000" dirty="0"/>
                        <a:t>Deals with Voltage and Current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Deals with the Electric field and magnetic field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2651438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r>
                        <a:rPr lang="en-US" sz="1000" dirty="0"/>
                        <a:t>V &amp; I are scalar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 and H are Vector quantity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4612236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r>
                        <a:rPr lang="en-US" sz="1000" dirty="0"/>
                        <a:t>Radiation and effect are neglected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Radiation effect is considered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6006271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r>
                        <a:rPr lang="en-US" sz="1000" dirty="0"/>
                        <a:t>Its useful only in low frequency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Independent of frequency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34795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81387-F841-4054-B230-E0677FB6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8D5C-3B58-4B8E-8E01-0A1523DF1CF8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2EB9A-96B2-45C8-97D4-FA807ABA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A99A-1885-49AC-AA27-D3126FA0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electric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76EC-E82C-4ED9-83FA-89DD46A1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499783"/>
            <a:ext cx="8398934" cy="3048000"/>
          </a:xfrm>
        </p:spPr>
        <p:txBody>
          <a:bodyPr>
            <a:normAutofit fontScale="77500" lnSpcReduction="200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Static electric fields are constant fields, which do not change in intensity or direction over time, in contrast to low and high frequency alternating fields.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Magnetic field: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static magnetic field is created by a magnet or charges that move as a steady flow (as in appliances using direct current).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also called magnetostatics.</a:t>
            </a:r>
          </a:p>
          <a:p>
            <a:r>
              <a:rPr lang="en-US" b="1" i="0" dirty="0">
                <a:solidFill>
                  <a:schemeClr val="accent2"/>
                </a:solidFill>
                <a:effectLst/>
                <a:latin typeface="Georgia" panose="02040502050405020303" pitchFamily="18" charset="0"/>
              </a:rPr>
              <a:t>Electromagnetic field</a:t>
            </a:r>
            <a:r>
              <a:rPr lang="en-US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, a property of space caused by the motion of an </a:t>
            </a:r>
            <a:r>
              <a:rPr lang="en-US" dirty="0">
                <a:solidFill>
                  <a:srgbClr val="14599D"/>
                </a:solidFill>
                <a:latin typeface="Georgia" panose="02040502050405020303" pitchFamily="18" charset="0"/>
              </a:rPr>
              <a:t>electric charge.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stationary charge will produce only an electric field in the surrounding space.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charge is moving, a magnetic field is also produced.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electric field can be produced also by a changing magnetic field.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mutual interaction of electric and magnetic fields produces an electromagnetic field.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BB2A-69CB-4AAF-B54E-248FB261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FB1C-D267-4CD4-9672-24404C3E4BB4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5E5DE-C586-4756-A6DD-4D4260BD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Electric Field | Electronics Basics #3 - YouTube">
            <a:extLst>
              <a:ext uri="{FF2B5EF4-FFF2-40B4-BE49-F238E27FC236}">
                <a16:creationId xmlns:a16="http://schemas.microsoft.com/office/drawing/2014/main" id="{B70A486B-1124-4D31-B229-D624F467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76" y="3588279"/>
            <a:ext cx="1548458" cy="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netic Field Polarity - Dr. Pawluk | PEMF">
            <a:extLst>
              <a:ext uri="{FF2B5EF4-FFF2-40B4-BE49-F238E27FC236}">
                <a16:creationId xmlns:a16="http://schemas.microsoft.com/office/drawing/2014/main" id="{1E79C3AB-8966-4F86-8038-3487ACD39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0" r="22569"/>
          <a:stretch/>
        </p:blipFill>
        <p:spPr bwMode="auto">
          <a:xfrm>
            <a:off x="7437275" y="4459287"/>
            <a:ext cx="1548459" cy="12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9279-062B-432E-BF4F-5C4367EE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9413-45FE-4B7D-A3CD-A35927AC5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Microwave </a:t>
            </a:r>
          </a:p>
          <a:p>
            <a:r>
              <a:rPr lang="en-US" dirty="0"/>
              <a:t>Analysis of Antennas </a:t>
            </a:r>
          </a:p>
          <a:p>
            <a:r>
              <a:rPr lang="en-US" dirty="0"/>
              <a:t>Electric machine, transformers</a:t>
            </a:r>
          </a:p>
          <a:p>
            <a:r>
              <a:rPr lang="en-US" dirty="0"/>
              <a:t>Analysis of power system</a:t>
            </a:r>
          </a:p>
          <a:p>
            <a:r>
              <a:rPr lang="en-US" dirty="0"/>
              <a:t>Electromechanical Energy Conversion</a:t>
            </a:r>
          </a:p>
          <a:p>
            <a:r>
              <a:rPr lang="en-US" dirty="0"/>
              <a:t>Wireless communication Engineering</a:t>
            </a:r>
          </a:p>
          <a:p>
            <a:r>
              <a:rPr lang="en-US" dirty="0"/>
              <a:t>Optical fiber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BC300-B9D8-4E21-A444-E2D7BD12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9E93-2B72-4555-938D-25508D654CCE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8BD47-33D7-4049-AC55-6DA62AC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3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C599-84AD-414D-8359-3FE863C1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F870-5268-442D-8375-1C8894BA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49" y="2156178"/>
            <a:ext cx="8052008" cy="4075289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Scalar quantity is defined as the physical quantity with magnitude and no direction.</a:t>
            </a:r>
          </a:p>
          <a:p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physical quantities can be described just by their numerical value (with their respective units) without directions (they don’t have any direction).</a:t>
            </a:r>
          </a:p>
          <a:p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Scalar Quantities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</a:p>
          <a:p>
            <a:pPr marL="300038" lvl="1" indent="0">
              <a:buNone/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4F68-6190-4657-9151-C8B2120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5027-3126-4ED4-A7E8-14108C68EB16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2418E-039A-48ED-9398-8D2F3536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63BF-0B39-4AEA-82FE-7A38994B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C2EB-7573-4B8E-9476-41080E65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212622"/>
            <a:ext cx="8353777" cy="41528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are those quantities which can be represented by magnitude and Direction both.</a:t>
            </a:r>
          </a:p>
          <a:p>
            <a:pPr lvl="1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Vectors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Vector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Co-initial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and Unlike Vectors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Co-planar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Collinear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Vector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of a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00ED5-9ED4-4FFC-B38E-DEAF37FD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4ADB-2220-4C1E-974E-F075B4D23343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3E1AA-60B4-4EB8-84FB-3E5D609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8</a:t>
            </a:fld>
            <a:endParaRPr lang="en-US"/>
          </a:p>
        </p:txBody>
      </p:sp>
      <p:pic>
        <p:nvPicPr>
          <p:cNvPr id="2052" name="Picture 4" descr="Vector">
            <a:extLst>
              <a:ext uri="{FF2B5EF4-FFF2-40B4-BE49-F238E27FC236}">
                <a16:creationId xmlns:a16="http://schemas.microsoft.com/office/drawing/2014/main" id="{FB8AFC5C-A982-43D3-9A63-8BD8AE04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51" y="3259084"/>
            <a:ext cx="4047105" cy="18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8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713A-01B5-475A-B544-7D69D43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Vector Quantities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C535-FCB7-4AA4-9369-23716E61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25" y="2313163"/>
            <a:ext cx="7046893" cy="353448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momentum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velocity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5455-BBC7-4A01-ABAD-141F237E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4959-58AB-453B-8863-DA653E2C9D36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E5537-2A5E-4481-8605-B01FA527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7034-35C7-4F40-9A93-1A56023950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978</TotalTime>
  <Words>808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Georgia</vt:lpstr>
      <vt:lpstr>Times New Roman</vt:lpstr>
      <vt:lpstr>Wingdings</vt:lpstr>
      <vt:lpstr>Wingdings 3</vt:lpstr>
      <vt:lpstr>Ion Boardroom</vt:lpstr>
      <vt:lpstr>Bineswar Brahma Engineering  College</vt:lpstr>
      <vt:lpstr>PowerPoint Presentation</vt:lpstr>
      <vt:lpstr>What is field ?</vt:lpstr>
      <vt:lpstr>Difference between Circuit Theory and Field Theory</vt:lpstr>
      <vt:lpstr>Static electric field</vt:lpstr>
      <vt:lpstr>APPLICATIONS</vt:lpstr>
      <vt:lpstr>Scalar Quantity</vt:lpstr>
      <vt:lpstr>Vector Analysis</vt:lpstr>
      <vt:lpstr>Examples of Vector Quantities </vt:lpstr>
      <vt:lpstr>Unit vector</vt:lpstr>
      <vt:lpstr>Position Vector</vt:lpstr>
      <vt:lpstr>Properties of vectors</vt:lpstr>
      <vt:lpstr>Vector Properties</vt:lpstr>
      <vt:lpstr>PowerPoint Presentation</vt:lpstr>
      <vt:lpstr>PowerPoint Presentation</vt:lpstr>
      <vt:lpstr>Coordinate 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BISWANATH hz</dc:creator>
  <cp:lastModifiedBy>BISWANATH hz</cp:lastModifiedBy>
  <cp:revision>52</cp:revision>
  <dcterms:created xsi:type="dcterms:W3CDTF">2021-05-07T01:51:42Z</dcterms:created>
  <dcterms:modified xsi:type="dcterms:W3CDTF">2021-07-27T01:53:58Z</dcterms:modified>
</cp:coreProperties>
</file>