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9"/>
  </p:notesMasterIdLst>
  <p:handoutMasterIdLst>
    <p:handoutMasterId r:id="rId40"/>
  </p:handoutMasterIdLst>
  <p:sldIdLst>
    <p:sldId id="256" r:id="rId3"/>
    <p:sldId id="310" r:id="rId4"/>
    <p:sldId id="322" r:id="rId5"/>
    <p:sldId id="313" r:id="rId6"/>
    <p:sldId id="315" r:id="rId7"/>
    <p:sldId id="314" r:id="rId8"/>
    <p:sldId id="316" r:id="rId9"/>
    <p:sldId id="317" r:id="rId10"/>
    <p:sldId id="318" r:id="rId11"/>
    <p:sldId id="319" r:id="rId12"/>
    <p:sldId id="320" r:id="rId13"/>
    <p:sldId id="321"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1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24"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225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906AED-C0DF-44B2-B4E2-7B66F7C965DA}" type="datetimeFigureOut">
              <a:rPr lang="en-US" smtClean="0"/>
              <a:pPr/>
              <a:t>6/28/2021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5F356-72B2-44E6-BE1C-5B818CD3D1F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57A14-1469-41BD-A8A3-AD1604E64A2B}" type="datetimeFigureOut">
              <a:rPr lang="en-US" smtClean="0"/>
              <a:pPr/>
              <a:t>6/28/2021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30E32-EB7A-469A-922F-AB9FA7173B6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30E32-EB7A-469A-922F-AB9FA7173B6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57007FCA-3EC9-46F6-BE85-2DE9F97B4858}"/>
              </a:ext>
            </a:extLst>
          </p:cNvPr>
          <p:cNvPicPr>
            <a:picLocks noChangeAspect="1"/>
          </p:cNvPicPr>
          <p:nvPr/>
        </p:nvPicPr>
        <p:blipFill>
          <a:blip r:embed="rId2">
            <a:extLst>
              <a:ext uri="{96DAC541-7B7A-43D3-8B79-37D633B846F1}">
                <asvg:svgBlip xmlns:asvg="http://schemas.microsoft.com/office/drawing/2016/SVG/main" xmlns="" r:embed=""/>
              </a:ext>
            </a:extLst>
          </a:blip>
          <a:stretch>
            <a:fillRect/>
          </a:stretch>
        </p:blipFill>
        <p:spPr>
          <a:xfrm>
            <a:off x="0" y="0"/>
            <a:ext cx="9144000" cy="6858000"/>
          </a:xfrm>
          <a:prstGeom prst="rect">
            <a:avLst/>
          </a:prstGeom>
        </p:spPr>
      </p:pic>
      <p:sp>
        <p:nvSpPr>
          <p:cNvPr id="383" name="Title 381">
            <a:extLst>
              <a:ext uri="{FF2B5EF4-FFF2-40B4-BE49-F238E27FC236}">
                <a16:creationId xmlns:a16="http://schemas.microsoft.com/office/drawing/2014/main" xmlns="" id="{219026B8-F099-4229-B446-9FE2B966BEF7}"/>
              </a:ext>
            </a:extLst>
          </p:cNvPr>
          <p:cNvSpPr>
            <a:spLocks noGrp="1"/>
          </p:cNvSpPr>
          <p:nvPr>
            <p:ph type="title"/>
          </p:nvPr>
        </p:nvSpPr>
        <p:spPr>
          <a:xfrm>
            <a:off x="1936242" y="2304288"/>
            <a:ext cx="5266944"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xmlns="" val="2063099788"/>
      </p:ext>
    </p:extLst>
  </p:cSld>
  <p:clrMapOvr>
    <a:masterClrMapping/>
  </p:clrMapOvr>
  <p:extLst mod="1">
    <p:ext uri="{DCECCB84-F9BA-43D5-87BE-67443E8EF086}">
      <p15:sldGuideLst xmlns:p15="http://schemas.microsoft.com/office/powerpoint/2012/main" xmlns="">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BC00585D-E155-409A-899A-29BDF4E57FD3}"/>
              </a:ext>
            </a:extLst>
          </p:cNvPr>
          <p:cNvSpPr>
            <a:spLocks noGrp="1"/>
          </p:cNvSpPr>
          <p:nvPr>
            <p:ph type="title" hasCustomPrompt="1"/>
          </p:nvPr>
        </p:nvSpPr>
        <p:spPr>
          <a:xfrm>
            <a:off x="571500" y="716577"/>
            <a:ext cx="8001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xmlns="" id="{2D944D9B-AA15-4DB5-AE58-0FA514F6FE87}"/>
              </a:ext>
            </a:extLst>
          </p:cNvPr>
          <p:cNvSpPr>
            <a:spLocks noGrp="1"/>
          </p:cNvSpPr>
          <p:nvPr>
            <p:ph type="body" sz="quarter" idx="13" hasCustomPrompt="1"/>
          </p:nvPr>
        </p:nvSpPr>
        <p:spPr>
          <a:xfrm>
            <a:off x="571500" y="1790699"/>
            <a:ext cx="8001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xmlns="" id="{29AB818C-9403-4CA7-8FC5-347DDE455E77}"/>
              </a:ext>
            </a:extLst>
          </p:cNvPr>
          <p:cNvPicPr>
            <a:picLocks noChangeAspect="1"/>
          </p:cNvPicPr>
          <p:nvPr/>
        </p:nvPicPr>
        <p:blipFill>
          <a:blip r:embed="rId2">
            <a:alphaModFix amt="40000"/>
            <a:extLst>
              <a:ext uri="{96DAC541-7B7A-43D3-8B79-37D633B846F1}">
                <asvg:svgBlip xmlns:asvg="http://schemas.microsoft.com/office/drawing/2016/SVG/main" xmlns="" r:embed=""/>
              </a:ext>
            </a:extLst>
          </a:blip>
          <a:stretch>
            <a:fillRect/>
          </a:stretch>
        </p:blipFill>
        <p:spPr>
          <a:xfrm>
            <a:off x="0" y="5791200"/>
            <a:ext cx="9144000" cy="1066800"/>
          </a:xfrm>
          <a:prstGeom prst="rect">
            <a:avLst/>
          </a:prstGeom>
        </p:spPr>
      </p:pic>
    </p:spTree>
    <p:extLst>
      <p:ext uri="{BB962C8B-B14F-4D97-AF65-F5344CB8AC3E}">
        <p14:creationId xmlns:p14="http://schemas.microsoft.com/office/powerpoint/2010/main" xmlns=""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xmlns="" id="{3E65ED86-A26C-479A-8393-0BFDCBCD43F2}"/>
              </a:ext>
            </a:extLst>
          </p:cNvPr>
          <p:cNvSpPr>
            <a:spLocks noGrp="1"/>
          </p:cNvSpPr>
          <p:nvPr>
            <p:ph type="body" sz="quarter" idx="13" hasCustomPrompt="1"/>
          </p:nvPr>
        </p:nvSpPr>
        <p:spPr>
          <a:xfrm>
            <a:off x="571500" y="1783952"/>
            <a:ext cx="8001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xmlns="" id="{F858EEFF-117E-4B86-B6B2-CD8F71AA8C4A}"/>
              </a:ext>
            </a:extLst>
          </p:cNvPr>
          <p:cNvSpPr>
            <a:spLocks noGrp="1"/>
          </p:cNvSpPr>
          <p:nvPr>
            <p:ph type="title" hasCustomPrompt="1"/>
          </p:nvPr>
        </p:nvSpPr>
        <p:spPr>
          <a:xfrm>
            <a:off x="571500" y="716577"/>
            <a:ext cx="8001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xmlns="" id="{D0B12BD8-7E23-4DB3-9F3C-68F6FF145E68}"/>
              </a:ext>
            </a:extLst>
          </p:cNvPr>
          <p:cNvPicPr>
            <a:picLocks noChangeAspect="1"/>
          </p:cNvPicPr>
          <p:nvPr/>
        </p:nvPicPr>
        <p:blipFill>
          <a:blip r:embed="rId2">
            <a:extLst>
              <a:ext uri="{96DAC541-7B7A-43D3-8B79-37D633B846F1}">
                <asvg:svgBlip xmlns:asvg="http://schemas.microsoft.com/office/drawing/2016/SVG/main" xmlns="" r:embed=""/>
              </a:ext>
            </a:extLst>
          </a:blip>
          <a:stretch>
            <a:fillRect/>
          </a:stretch>
        </p:blipFill>
        <p:spPr>
          <a:xfrm>
            <a:off x="7329487" y="1"/>
            <a:ext cx="1814513" cy="2619375"/>
          </a:xfrm>
          <a:prstGeom prst="rect">
            <a:avLst/>
          </a:prstGeom>
        </p:spPr>
      </p:pic>
      <p:pic>
        <p:nvPicPr>
          <p:cNvPr id="2" name="Graphic 1">
            <a:extLst>
              <a:ext uri="{FF2B5EF4-FFF2-40B4-BE49-F238E27FC236}">
                <a16:creationId xmlns:a16="http://schemas.microsoft.com/office/drawing/2014/main" xmlns="" id="{85143907-CDEB-455C-878E-7AE28AF7D2BE}"/>
              </a:ext>
            </a:extLst>
          </p:cNvPr>
          <p:cNvPicPr>
            <a:picLocks noChangeAspect="1"/>
          </p:cNvPicPr>
          <p:nvPr/>
        </p:nvPicPr>
        <p:blipFill>
          <a:blip r:embed="rId3">
            <a:extLst>
              <a:ext uri="{96DAC541-7B7A-43D3-8B79-37D633B846F1}">
                <asvg:svgBlip xmlns:asvg="http://schemas.microsoft.com/office/drawing/2016/SVG/main" xmlns="" r:embed=""/>
              </a:ext>
            </a:extLst>
          </a:blip>
          <a:stretch>
            <a:fillRect/>
          </a:stretch>
        </p:blipFill>
        <p:spPr>
          <a:xfrm flipV="1">
            <a:off x="4064189" y="0"/>
            <a:ext cx="4805967" cy="1783952"/>
          </a:xfrm>
          <a:prstGeom prst="rect">
            <a:avLst/>
          </a:prstGeom>
        </p:spPr>
      </p:pic>
    </p:spTree>
    <p:extLst>
      <p:ext uri="{BB962C8B-B14F-4D97-AF65-F5344CB8AC3E}">
        <p14:creationId xmlns:p14="http://schemas.microsoft.com/office/powerpoint/2010/main" xmlns=""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D072A-D166-4320-81D2-616CFE3C6703}" type="slidenum">
              <a:rPr lang="en-US" smtClean="0"/>
              <a:pPr/>
              <a:t>‹#›</a:t>
            </a:fld>
            <a:endParaRPr lang="en-US"/>
          </a:p>
        </p:txBody>
      </p:sp>
    </p:spTree>
    <p:extLst>
      <p:ext uri="{BB962C8B-B14F-4D97-AF65-F5344CB8AC3E}">
        <p14:creationId xmlns:p14="http://schemas.microsoft.com/office/powerpoint/2010/main" xmlns="" val="252283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D072A-D166-4320-81D2-616CFE3C670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xmlns="" id="{1DAC5403-E1D0-4032-A9FE-410B2982643C}"/>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2934177" y="1680191"/>
            <a:ext cx="3275648"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777766" y="2107416"/>
            <a:ext cx="758846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2934177" y="1333944"/>
            <a:ext cx="3275648"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p:ph type="body" sz="quarter" idx="13" hasCustomPrompt="1"/>
          </p:nvPr>
        </p:nvSpPr>
        <p:spPr>
          <a:xfrm>
            <a:off x="788143" y="4720038"/>
            <a:ext cx="7567715"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xmlns="" id="{6691BBC0-FAFE-4A57-9925-6182B74C4CB1}"/>
              </a:ext>
              <a:ext uri="{C183D7F6-B498-43B3-948B-1728B52AA6E4}">
                <adec:decorative xmlns:adec="http://schemas.microsoft.com/office/drawing/2017/decorative" xmlns="" val="1"/>
              </a:ext>
            </a:extLst>
          </p:cNvPr>
          <p:cNvSpPr/>
          <p:nvPr/>
        </p:nvSpPr>
        <p:spPr>
          <a:xfrm>
            <a:off x="3659886" y="4453465"/>
            <a:ext cx="1824228"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396681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E88C711-3D16-496B-BF96-001A0C0A3AAF}"/>
              </a:ext>
              <a:ext uri="{C183D7F6-B498-43B3-948B-1728B52AA6E4}">
                <adec:decorative xmlns:adec="http://schemas.microsoft.com/office/drawing/2017/decorative" xmlns="" val="1"/>
              </a:ext>
            </a:extLst>
          </p:cNvPr>
          <p:cNvSpPr/>
          <p:nvPr/>
        </p:nvSpPr>
        <p:spPr>
          <a:xfrm>
            <a:off x="8761780" y="6430061"/>
            <a:ext cx="18105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3410712"/>
            <a:ext cx="894969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628650" y="3981036"/>
            <a:ext cx="78867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lvl1pPr>
              <a:defRPr b="1">
                <a:latin typeface="+mn-lt"/>
              </a:defRPr>
            </a:lvl1p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3052953" y="4804366"/>
            <a:ext cx="3038094"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xmlns="" id="{F4F6DD4A-6071-4D11-ABDB-28EA5AC87154}"/>
              </a:ext>
            </a:extLst>
          </p:cNvPr>
          <p:cNvSpPr>
            <a:spLocks noGrp="1"/>
          </p:cNvSpPr>
          <p:nvPr>
            <p:ph type="body" idx="1" hasCustomPrompt="1"/>
          </p:nvPr>
        </p:nvSpPr>
        <p:spPr>
          <a:xfrm>
            <a:off x="623887" y="4942478"/>
            <a:ext cx="78867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xmlns="" val="382347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51435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630936" y="1169256"/>
            <a:ext cx="3964436"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xmlns="" id="{028AD4F5-2320-4533-9EC4-9832091E65CB}"/>
              </a:ext>
            </a:extLst>
          </p:cNvPr>
          <p:cNvSpPr>
            <a:spLocks noGrp="1"/>
          </p:cNvSpPr>
          <p:nvPr>
            <p:ph type="body" sz="quarter" idx="13" hasCustomPrompt="1"/>
          </p:nvPr>
        </p:nvSpPr>
        <p:spPr>
          <a:xfrm>
            <a:off x="630936" y="2136036"/>
            <a:ext cx="3964436"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686270" y="1992586"/>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xmlns="" id="{302F0820-F94A-40EF-B3BE-26CD0CB55173}"/>
              </a:ext>
            </a:extLst>
          </p:cNvPr>
          <p:cNvSpPr>
            <a:spLocks noGrp="1"/>
          </p:cNvSpPr>
          <p:nvPr>
            <p:ph type="body" sz="quarter" idx="15" hasCustomPrompt="1"/>
          </p:nvPr>
        </p:nvSpPr>
        <p:spPr>
          <a:xfrm>
            <a:off x="628650" y="3100270"/>
            <a:ext cx="3966722"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xmlns="" val="3721395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894969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630936" y="1093460"/>
            <a:ext cx="3990290"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xmlns="" id="{028AD4F5-2320-4533-9EC4-9832091E65CB}"/>
              </a:ext>
            </a:extLst>
          </p:cNvPr>
          <p:cNvSpPr>
            <a:spLocks noGrp="1"/>
          </p:cNvSpPr>
          <p:nvPr>
            <p:ph type="body" sz="quarter" idx="13" hasCustomPrompt="1"/>
          </p:nvPr>
        </p:nvSpPr>
        <p:spPr>
          <a:xfrm>
            <a:off x="630936" y="2060240"/>
            <a:ext cx="3990290"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686020" y="1916790"/>
            <a:ext cx="3375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xmlns="" id="{4B6CBCCA-9781-462D-AF43-C6AAE3D1AAA9}"/>
              </a:ext>
            </a:extLst>
          </p:cNvPr>
          <p:cNvSpPr>
            <a:spLocks noGrp="1"/>
          </p:cNvSpPr>
          <p:nvPr>
            <p:ph type="body" sz="quarter" idx="15" hasCustomPrompt="1"/>
          </p:nvPr>
        </p:nvSpPr>
        <p:spPr>
          <a:xfrm>
            <a:off x="5113423" y="1125545"/>
            <a:ext cx="353088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xmlns="" val="2599193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endParaRPr lang="en-US"/>
          </a:p>
        </p:txBody>
      </p:sp>
      <p:sp>
        <p:nvSpPr>
          <p:cNvPr id="8" name="Text Placeholder 2">
            <a:extLst>
              <a:ext uri="{FF2B5EF4-FFF2-40B4-BE49-F238E27FC236}">
                <a16:creationId xmlns:a16="http://schemas.microsoft.com/office/drawing/2014/main" xmlns="" id="{03373955-AB5B-4186-8098-9DBA0AB2650E}"/>
              </a:ext>
            </a:extLst>
          </p:cNvPr>
          <p:cNvSpPr>
            <a:spLocks noGrp="1"/>
          </p:cNvSpPr>
          <p:nvPr>
            <p:ph type="body" idx="1" hasCustomPrompt="1"/>
          </p:nvPr>
        </p:nvSpPr>
        <p:spPr>
          <a:xfrm>
            <a:off x="869737" y="2738212"/>
            <a:ext cx="3137738"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628651" y="1835245"/>
            <a:ext cx="78866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xmlns="" id="{23A3472E-32B4-4CAD-B5D0-420AA3FB4CE3}"/>
              </a:ext>
            </a:extLst>
          </p:cNvPr>
          <p:cNvSpPr>
            <a:spLocks noGrp="1"/>
          </p:cNvSpPr>
          <p:nvPr>
            <p:ph type="body" idx="18" hasCustomPrompt="1"/>
          </p:nvPr>
        </p:nvSpPr>
        <p:spPr>
          <a:xfrm>
            <a:off x="4970341" y="2738212"/>
            <a:ext cx="3137738"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xmlns="" id="{1AEED068-3EA0-4BF4-875C-02473E9EB0CC}"/>
              </a:ext>
            </a:extLst>
          </p:cNvPr>
          <p:cNvSpPr>
            <a:spLocks noGrp="1"/>
          </p:cNvSpPr>
          <p:nvPr>
            <p:ph type="body" sz="quarter" idx="20" hasCustomPrompt="1"/>
          </p:nvPr>
        </p:nvSpPr>
        <p:spPr>
          <a:xfrm>
            <a:off x="869737" y="3428502"/>
            <a:ext cx="3274219"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xmlns="" id="{3590B9DA-A2DF-4AE1-9A98-C7B84F48C3A9}"/>
              </a:ext>
            </a:extLst>
          </p:cNvPr>
          <p:cNvSpPr>
            <a:spLocks noGrp="1"/>
          </p:cNvSpPr>
          <p:nvPr>
            <p:ph type="body" sz="quarter" idx="21" hasCustomPrompt="1"/>
          </p:nvPr>
        </p:nvSpPr>
        <p:spPr>
          <a:xfrm>
            <a:off x="4970341" y="3428502"/>
            <a:ext cx="3274219"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628650" y="557630"/>
            <a:ext cx="78867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p:nvSpPr>
        <p:spPr>
          <a:xfrm>
            <a:off x="3083814" y="1667974"/>
            <a:ext cx="2976372"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3450372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p:nvSpPr>
        <p:spPr>
          <a:xfrm>
            <a:off x="97155" y="128016"/>
            <a:ext cx="894969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endParaRPr lang="en-US"/>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630936" y="3359239"/>
            <a:ext cx="326826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630936" y="2081625"/>
            <a:ext cx="3268266"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p:nvSpPr>
        <p:spPr>
          <a:xfrm>
            <a:off x="683908" y="3191969"/>
            <a:ext cx="297637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xmlns="" id="{BE9C98A7-B145-402E-BADA-CE785E3BA996}"/>
              </a:ext>
            </a:extLst>
          </p:cNvPr>
          <p:cNvSpPr>
            <a:spLocks noGrp="1"/>
          </p:cNvSpPr>
          <p:nvPr>
            <p:ph type="chart" sz="quarter" idx="32"/>
          </p:nvPr>
        </p:nvSpPr>
        <p:spPr>
          <a:xfrm>
            <a:off x="5236029" y="1246189"/>
            <a:ext cx="3213497"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xmlns="" val="252534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571500" y="1905000"/>
            <a:ext cx="40005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smtClean="0"/>
              <a:t>Click to edit Master text styles</a:t>
            </a:r>
          </a:p>
          <a:p>
            <a:pPr lvl="1"/>
            <a:r>
              <a:rPr lang="en-US" smtClean="0"/>
              <a:t>Second level</a:t>
            </a:r>
          </a:p>
        </p:txBody>
      </p:sp>
      <p:sp>
        <p:nvSpPr>
          <p:cNvPr id="14" name="Picture Placeholder 13">
            <a:extLst>
              <a:ext uri="{FF2B5EF4-FFF2-40B4-BE49-F238E27FC236}">
                <a16:creationId xmlns:a16="http://schemas.microsoft.com/office/drawing/2014/main" xmlns="" id="{9B1932CF-F265-4AEE-8704-F42C01AFB479}"/>
              </a:ext>
            </a:extLst>
          </p:cNvPr>
          <p:cNvSpPr>
            <a:spLocks noGrp="1"/>
          </p:cNvSpPr>
          <p:nvPr>
            <p:ph type="pic" sz="quarter" idx="10"/>
          </p:nvPr>
        </p:nvSpPr>
        <p:spPr>
          <a:xfrm>
            <a:off x="5143500" y="715963"/>
            <a:ext cx="3429000" cy="5113336"/>
          </a:xfrm>
        </p:spPr>
        <p:txBody>
          <a:bodyPr/>
          <a:lstStyle>
            <a:lvl1pPr algn="ctr">
              <a:buNone/>
              <a:defRPr sz="1600">
                <a:solidFill>
                  <a:schemeClr val="accent4">
                    <a:lumMod val="50000"/>
                  </a:schemeClr>
                </a:solidFill>
              </a:defRPr>
            </a:lvl1pPr>
          </a:lstStyle>
          <a:p>
            <a:r>
              <a:rPr lang="en-US" smtClean="0"/>
              <a:t>Click icon to add picture</a:t>
            </a:r>
            <a:endParaRPr lang="en-US" dirty="0"/>
          </a:p>
        </p:txBody>
      </p:sp>
      <p:pic>
        <p:nvPicPr>
          <p:cNvPr id="2" name="Graphic 1">
            <a:extLst>
              <a:ext uri="{FF2B5EF4-FFF2-40B4-BE49-F238E27FC236}">
                <a16:creationId xmlns:a16="http://schemas.microsoft.com/office/drawing/2014/main" xmlns="" id="{09498076-A8F2-48B0-807A-C402BDA60D35}"/>
              </a:ext>
            </a:extLst>
          </p:cNvPr>
          <p:cNvPicPr>
            <a:picLocks noChangeAspect="1"/>
          </p:cNvPicPr>
          <p:nvPr/>
        </p:nvPicPr>
        <p:blipFill>
          <a:blip r:embed="rId2">
            <a:extLst>
              <a:ext uri="{96DAC541-7B7A-43D3-8B79-37D633B846F1}">
                <asvg:svgBlip xmlns:asvg="http://schemas.microsoft.com/office/drawing/2016/SVG/main" xmlns="" r:embed=""/>
              </a:ext>
            </a:extLst>
          </a:blip>
          <a:stretch>
            <a:fillRect/>
          </a:stretch>
        </p:blipFill>
        <p:spPr>
          <a:xfrm>
            <a:off x="0" y="5074048"/>
            <a:ext cx="4805967" cy="1783952"/>
          </a:xfrm>
          <a:prstGeom prst="rect">
            <a:avLst/>
          </a:prstGeom>
        </p:spPr>
      </p:pic>
      <p:sp>
        <p:nvSpPr>
          <p:cNvPr id="3" name="Title 2">
            <a:extLst>
              <a:ext uri="{FF2B5EF4-FFF2-40B4-BE49-F238E27FC236}">
                <a16:creationId xmlns:a16="http://schemas.microsoft.com/office/drawing/2014/main" xmlns="" id="{5CF9E2C1-844F-4C0E-A423-111C77AEEF18}"/>
              </a:ext>
            </a:extLst>
          </p:cNvPr>
          <p:cNvSpPr>
            <a:spLocks noGrp="1"/>
          </p:cNvSpPr>
          <p:nvPr>
            <p:ph type="title"/>
          </p:nvPr>
        </p:nvSpPr>
        <p:spPr>
          <a:xfrm>
            <a:off x="571500" y="715962"/>
            <a:ext cx="40005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xmlns="" val="4100089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endParaRPr lang="en-US"/>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6512672" y="3359239"/>
            <a:ext cx="1947672"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6512672" y="1757775"/>
            <a:ext cx="2002394"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p:nvSpPr>
        <p:spPr>
          <a:xfrm>
            <a:off x="6512672" y="3191969"/>
            <a:ext cx="115900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xmlns="" id="{62814DE5-26B2-4A8E-BA8D-A2E4C5547EB9}"/>
              </a:ext>
            </a:extLst>
          </p:cNvPr>
          <p:cNvSpPr>
            <a:spLocks noGrp="1"/>
          </p:cNvSpPr>
          <p:nvPr>
            <p:ph type="tbl" sz="quarter" idx="17"/>
          </p:nvPr>
        </p:nvSpPr>
        <p:spPr>
          <a:xfrm>
            <a:off x="683418" y="1505434"/>
            <a:ext cx="4920854"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table</a:t>
            </a:r>
            <a:endParaRPr lang="en-US" noProof="0" dirty="0"/>
          </a:p>
        </p:txBody>
      </p:sp>
    </p:spTree>
    <p:extLst>
      <p:ext uri="{BB962C8B-B14F-4D97-AF65-F5344CB8AC3E}">
        <p14:creationId xmlns:p14="http://schemas.microsoft.com/office/powerpoint/2010/main" xmlns="" val="2401947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83C23D1-BE9A-4E52-9BEF-D55C4CB7574F}"/>
              </a:ext>
              <a:ext uri="{C183D7F6-B498-43B3-948B-1728B52AA6E4}">
                <adec:decorative xmlns:adec="http://schemas.microsoft.com/office/drawing/2017/decorative" xmlns="" val="1"/>
              </a:ext>
            </a:extLst>
          </p:cNvPr>
          <p:cNvSpPr/>
          <p:nvPr/>
        </p:nvSpPr>
        <p:spPr>
          <a:xfrm>
            <a:off x="8734349" y="6386170"/>
            <a:ext cx="23042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894969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xmlns="" id="{B33A3032-1037-4342-827F-CF1349978260}"/>
              </a:ext>
            </a:extLst>
          </p:cNvPr>
          <p:cNvSpPr>
            <a:spLocks noGrp="1"/>
          </p:cNvSpPr>
          <p:nvPr>
            <p:ph type="body" sz="quarter" idx="16" hasCustomPrompt="1"/>
          </p:nvPr>
        </p:nvSpPr>
        <p:spPr>
          <a:xfrm>
            <a:off x="628651" y="1835245"/>
            <a:ext cx="78866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xmlns="" id="{FD6F6A17-AFDC-40C7-9D63-50FA052A1614}"/>
              </a:ext>
            </a:extLst>
          </p:cNvPr>
          <p:cNvSpPr>
            <a:spLocks noGrp="1"/>
          </p:cNvSpPr>
          <p:nvPr>
            <p:ph type="title" hasCustomPrompt="1"/>
          </p:nvPr>
        </p:nvSpPr>
        <p:spPr>
          <a:xfrm>
            <a:off x="628650" y="557630"/>
            <a:ext cx="78867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xmlns="" id="{6668B9DC-C6AF-45D4-BBA3-A5EF781EAB7F}"/>
              </a:ext>
              <a:ext uri="{C183D7F6-B498-43B3-948B-1728B52AA6E4}">
                <adec:decorative xmlns:adec="http://schemas.microsoft.com/office/drawing/2017/decorative" xmlns="" val="1"/>
              </a:ext>
            </a:extLst>
          </p:cNvPr>
          <p:cNvSpPr/>
          <p:nvPr/>
        </p:nvSpPr>
        <p:spPr>
          <a:xfrm>
            <a:off x="2819781" y="1667974"/>
            <a:ext cx="3504438"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1761272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p:nvSpPr>
        <p:spPr>
          <a:xfrm>
            <a:off x="97155" y="128016"/>
            <a:ext cx="894969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endParaRPr lang="en-US"/>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628650" y="268874"/>
            <a:ext cx="78867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xmlns="" id="{A11F77F4-4B16-4503-B9B6-AE22C686E3E3}"/>
              </a:ext>
            </a:extLst>
          </p:cNvPr>
          <p:cNvSpPr>
            <a:spLocks noGrp="1"/>
          </p:cNvSpPr>
          <p:nvPr>
            <p:ph type="media" sz="quarter" idx="17"/>
          </p:nvPr>
        </p:nvSpPr>
        <p:spPr>
          <a:xfrm>
            <a:off x="1046988" y="1497770"/>
            <a:ext cx="7050024" cy="4215384"/>
          </a:xfrm>
        </p:spPr>
        <p:txBody>
          <a:bodyPr anchor="ctr" anchorCtr="0">
            <a:normAutofit/>
          </a:bodyPr>
          <a:lstStyle>
            <a:lvl1pPr marL="0" indent="0" algn="ctr">
              <a:buNone/>
              <a:defRPr sz="1400"/>
            </a:lvl1pPr>
          </a:lstStyle>
          <a:p>
            <a:r>
              <a:rPr lang="en-US" noProof="0" smtClean="0"/>
              <a:t>Click icon to add media</a:t>
            </a:r>
            <a:endParaRPr lang="en-US" noProof="0" dirty="0"/>
          </a:p>
        </p:txBody>
      </p:sp>
    </p:spTree>
    <p:extLst>
      <p:ext uri="{BB962C8B-B14F-4D97-AF65-F5344CB8AC3E}">
        <p14:creationId xmlns:p14="http://schemas.microsoft.com/office/powerpoint/2010/main" xmlns="" val="2399738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xmlns="" id="{1DAC5403-E1D0-4032-A9FE-410B2982643C}"/>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xmlns="" id="{82190F1B-1701-4806-870F-8FC7F32FE4AA}"/>
              </a:ext>
            </a:extLst>
          </p:cNvPr>
          <p:cNvSpPr>
            <a:spLocks noGrp="1"/>
          </p:cNvSpPr>
          <p:nvPr>
            <p:ph type="body" sz="quarter" idx="21" hasCustomPrompt="1"/>
          </p:nvPr>
        </p:nvSpPr>
        <p:spPr>
          <a:xfrm>
            <a:off x="2934177" y="4222969"/>
            <a:ext cx="3275648"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xmlns="" id="{972B7F81-5409-42D9-B44C-88D9CBD9BAD5}"/>
              </a:ext>
            </a:extLst>
          </p:cNvPr>
          <p:cNvSpPr>
            <a:spLocks noGrp="1"/>
          </p:cNvSpPr>
          <p:nvPr>
            <p:ph type="body" sz="quarter" idx="20" hasCustomPrompt="1"/>
          </p:nvPr>
        </p:nvSpPr>
        <p:spPr>
          <a:xfrm>
            <a:off x="2934177" y="3927698"/>
            <a:ext cx="3275648"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xmlns="" id="{FAA54554-5CE2-43AD-979D-F095482C49AB}"/>
              </a:ext>
            </a:extLst>
          </p:cNvPr>
          <p:cNvSpPr>
            <a:spLocks noGrp="1"/>
          </p:cNvSpPr>
          <p:nvPr>
            <p:ph type="body" sz="quarter" idx="13" hasCustomPrompt="1"/>
          </p:nvPr>
        </p:nvSpPr>
        <p:spPr>
          <a:xfrm>
            <a:off x="788143" y="2655075"/>
            <a:ext cx="7567715"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xmlns="" id="{A1D8F0C1-128A-435B-8585-F0B32496EC79}"/>
              </a:ext>
            </a:extLst>
          </p:cNvPr>
          <p:cNvSpPr>
            <a:spLocks noGrp="1"/>
          </p:cNvSpPr>
          <p:nvPr>
            <p:ph type="body" sz="quarter" idx="22" hasCustomPrompt="1"/>
          </p:nvPr>
        </p:nvSpPr>
        <p:spPr>
          <a:xfrm>
            <a:off x="2351792" y="5230724"/>
            <a:ext cx="4440417"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xmlns="" id="{90B48E8B-E525-4852-9167-5281C64B1C37}"/>
              </a:ext>
            </a:extLst>
          </p:cNvPr>
          <p:cNvSpPr>
            <a:spLocks noGrp="1"/>
          </p:cNvSpPr>
          <p:nvPr>
            <p:ph type="body" sz="quarter" idx="23" hasCustomPrompt="1"/>
          </p:nvPr>
        </p:nvSpPr>
        <p:spPr>
          <a:xfrm>
            <a:off x="2934177" y="4929014"/>
            <a:ext cx="3275648"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xmlns="" id="{0C5EB90F-1ADD-412B-9044-2CC607B786B1}"/>
              </a:ext>
            </a:extLst>
          </p:cNvPr>
          <p:cNvSpPr>
            <a:spLocks noGrp="1"/>
          </p:cNvSpPr>
          <p:nvPr>
            <p:ph type="title" hasCustomPrompt="1"/>
          </p:nvPr>
        </p:nvSpPr>
        <p:spPr>
          <a:xfrm>
            <a:off x="788142" y="993494"/>
            <a:ext cx="7578093"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xmlns="" id="{540A1271-E1E7-40AB-9552-9B4249544008}"/>
              </a:ext>
              <a:ext uri="{C183D7F6-B498-43B3-948B-1728B52AA6E4}">
                <adec:decorative xmlns:adec="http://schemas.microsoft.com/office/drawing/2017/decorative" xmlns="" val="1"/>
              </a:ext>
            </a:extLst>
          </p:cNvPr>
          <p:cNvSpPr/>
          <p:nvPr/>
        </p:nvSpPr>
        <p:spPr>
          <a:xfrm>
            <a:off x="2367153" y="2421953"/>
            <a:ext cx="440969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1371178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xmlns="" id="{1DAC5403-E1D0-4032-A9FE-410B2982643C}"/>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777766" y="2107416"/>
            <a:ext cx="758846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xmlns="" id="{6691BBC0-FAFE-4A57-9925-6182B74C4CB1}"/>
              </a:ext>
              <a:ext uri="{C183D7F6-B498-43B3-948B-1728B52AA6E4}">
                <adec:decorative xmlns:adec="http://schemas.microsoft.com/office/drawing/2017/decorative" xmlns="" val="1"/>
              </a:ext>
            </a:extLst>
          </p:cNvPr>
          <p:cNvSpPr/>
          <p:nvPr/>
        </p:nvSpPr>
        <p:spPr>
          <a:xfrm>
            <a:off x="3659886" y="4453465"/>
            <a:ext cx="1824228"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xmlns="" id="{08214E67-DE9D-42F7-B713-798383BBD13A}"/>
              </a:ext>
            </a:extLst>
          </p:cNvPr>
          <p:cNvSpPr>
            <a:spLocks noGrp="1"/>
          </p:cNvSpPr>
          <p:nvPr>
            <p:ph type="subTitle" idx="1"/>
          </p:nvPr>
        </p:nvSpPr>
        <p:spPr>
          <a:xfrm>
            <a:off x="777766" y="4720036"/>
            <a:ext cx="758846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extLst>
      <p:ext uri="{BB962C8B-B14F-4D97-AF65-F5344CB8AC3E}">
        <p14:creationId xmlns:p14="http://schemas.microsoft.com/office/powerpoint/2010/main" xmlns="" val="4038553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686270" y="1747488"/>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xmlns="" id="{01B00995-C0FC-4EC6-A9B0-828FB28FC47F}"/>
              </a:ext>
            </a:extLst>
          </p:cNvPr>
          <p:cNvSpPr>
            <a:spLocks noGrp="1"/>
          </p:cNvSpPr>
          <p:nvPr>
            <p:ph idx="1" hasCustomPrompt="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3335114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686270" y="1747488"/>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a:extLst>
              <a:ext uri="{FF2B5EF4-FFF2-40B4-BE49-F238E27FC236}">
                <a16:creationId xmlns:a16="http://schemas.microsoft.com/office/drawing/2014/main" xmlns="" id="{A122F4F2-F130-4DBE-B244-1D59BBE5CD9D}"/>
              </a:ext>
            </a:extLst>
          </p:cNvPr>
          <p:cNvSpPr>
            <a:spLocks noGrp="1"/>
          </p:cNvSpPr>
          <p:nvPr>
            <p:ph sz="half" idx="1" hasCustomPrompt="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xmlns="" id="{D4CE5575-876A-4335-83ED-6B346DA1B4D2}"/>
              </a:ext>
            </a:extLst>
          </p:cNvPr>
          <p:cNvSpPr>
            <a:spLocks noGrp="1"/>
          </p:cNvSpPr>
          <p:nvPr>
            <p:ph sz="half" idx="2" hasCustomPrompt="1"/>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1625035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686270" y="1747488"/>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a:extLst>
              <a:ext uri="{FF2B5EF4-FFF2-40B4-BE49-F238E27FC236}">
                <a16:creationId xmlns:a16="http://schemas.microsoft.com/office/drawing/2014/main" xmlns="" id="{D1F82F6E-10E8-4A58-9655-E18D14D7901F}"/>
              </a:ext>
            </a:extLst>
          </p:cNvPr>
          <p:cNvSpPr>
            <a:spLocks noGrp="1"/>
          </p:cNvSpPr>
          <p:nvPr>
            <p:ph type="body" idx="1" hasCustomPrompt="1"/>
          </p:nvPr>
        </p:nvSpPr>
        <p:spPr>
          <a:xfrm>
            <a:off x="629842" y="1840864"/>
            <a:ext cx="3868340"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xmlns="" id="{C2F6C18E-5BCB-42EF-9310-5BD6E011DF2F}"/>
              </a:ext>
            </a:extLst>
          </p:cNvPr>
          <p:cNvSpPr>
            <a:spLocks noGrp="1"/>
          </p:cNvSpPr>
          <p:nvPr>
            <p:ph sz="half" idx="2" hasCustomPrompt="1"/>
          </p:nvPr>
        </p:nvSpPr>
        <p:spPr>
          <a:xfrm>
            <a:off x="629842" y="2505075"/>
            <a:ext cx="3868340"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xmlns="" id="{9BA2923F-D123-40C6-A193-B86D683D5B51}"/>
              </a:ext>
            </a:extLst>
          </p:cNvPr>
          <p:cNvSpPr>
            <a:spLocks noGrp="1"/>
          </p:cNvSpPr>
          <p:nvPr>
            <p:ph type="body" sz="quarter" idx="3" hasCustomPrompt="1"/>
          </p:nvPr>
        </p:nvSpPr>
        <p:spPr>
          <a:xfrm>
            <a:off x="4629150" y="1840863"/>
            <a:ext cx="3887391"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xmlns="" id="{8305C175-94AC-44DD-9321-0A8DBDF22DA9}"/>
              </a:ext>
            </a:extLst>
          </p:cNvPr>
          <p:cNvSpPr>
            <a:spLocks noGrp="1"/>
          </p:cNvSpPr>
          <p:nvPr>
            <p:ph sz="quarter" idx="4" hasCustomPrompt="1"/>
          </p:nvPr>
        </p:nvSpPr>
        <p:spPr>
          <a:xfrm>
            <a:off x="4629150" y="2505075"/>
            <a:ext cx="3887391"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275998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686270" y="2105709"/>
            <a:ext cx="281178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xmlns="" id="{B1C3E675-6E45-4A81-AEA3-D36388222894}"/>
              </a:ext>
            </a:extLst>
          </p:cNvPr>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629841" y="2177592"/>
            <a:ext cx="2949178"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xmlns="" id="{709FEF38-E3A7-4527-97CB-AF528BAEBA8F}"/>
              </a:ext>
            </a:extLst>
          </p:cNvPr>
          <p:cNvSpPr>
            <a:spLocks noGrp="1"/>
          </p:cNvSpPr>
          <p:nvPr>
            <p:ph idx="1" hasCustomPrompt="1"/>
          </p:nvPr>
        </p:nvSpPr>
        <p:spPr>
          <a:xfrm>
            <a:off x="3885009" y="457200"/>
            <a:ext cx="462915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3727947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endParaRPr lang="en-US"/>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p:nvSpPr>
        <p:spPr>
          <a:xfrm>
            <a:off x="686270" y="2105709"/>
            <a:ext cx="281178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xmlns="" id="{B1C3E675-6E45-4A81-AEA3-D36388222894}"/>
              </a:ext>
            </a:extLst>
          </p:cNvPr>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629841" y="2177592"/>
            <a:ext cx="2949178"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xmlns="" id="{1B69B4CE-EB2F-46CF-9A80-64E44E5E95AC}"/>
              </a:ext>
            </a:extLst>
          </p:cNvPr>
          <p:cNvSpPr>
            <a:spLocks noGrp="1"/>
          </p:cNvSpPr>
          <p:nvPr>
            <p:ph type="pic" idx="1"/>
          </p:nvPr>
        </p:nvSpPr>
        <p:spPr>
          <a:xfrm>
            <a:off x="3887391" y="457201"/>
            <a:ext cx="462915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xmlns="" val="36983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571500" y="1905000"/>
            <a:ext cx="4000500" cy="3276600"/>
          </a:xfrm>
        </p:spPr>
        <p:txBody>
          <a:bodyPr/>
          <a:lstStyle>
            <a:lvl1pPr marL="0" indent="0">
              <a:buNone/>
              <a:defRPr sz="1800" b="1"/>
            </a:lvl1pPr>
            <a:lvl2pPr marL="283464" indent="-283464">
              <a:spcBef>
                <a:spcPts val="1000"/>
              </a:spcBef>
              <a:defRPr sz="1800"/>
            </a:lvl2pPr>
          </a:lstStyle>
          <a:p>
            <a:pPr lvl="0"/>
            <a:r>
              <a:rPr lang="en-US" smtClean="0"/>
              <a:t>Click to edit Master text styles</a:t>
            </a:r>
          </a:p>
          <a:p>
            <a:pPr lvl="1"/>
            <a:r>
              <a:rPr lang="en-US" smtClean="0"/>
              <a:t>Second level</a:t>
            </a:r>
          </a:p>
        </p:txBody>
      </p:sp>
      <p:sp>
        <p:nvSpPr>
          <p:cNvPr id="8" name="Picture Placeholder 13">
            <a:extLst>
              <a:ext uri="{FF2B5EF4-FFF2-40B4-BE49-F238E27FC236}">
                <a16:creationId xmlns:a16="http://schemas.microsoft.com/office/drawing/2014/main" xmlns="" id="{89E410BA-B0FE-4F0E-8BE5-D33CC016635B}"/>
              </a:ext>
            </a:extLst>
          </p:cNvPr>
          <p:cNvSpPr>
            <a:spLocks noGrp="1"/>
          </p:cNvSpPr>
          <p:nvPr>
            <p:ph type="pic" sz="quarter" idx="13"/>
          </p:nvPr>
        </p:nvSpPr>
        <p:spPr>
          <a:xfrm>
            <a:off x="5143500" y="3444081"/>
            <a:ext cx="3429000" cy="2362200"/>
          </a:xfrm>
        </p:spPr>
        <p:txBody>
          <a:bodyPr>
            <a:normAutofit/>
          </a:bodyPr>
          <a:lstStyle>
            <a:lvl1pPr>
              <a:buNone/>
              <a:defRPr sz="1800"/>
            </a:lvl1pPr>
          </a:lstStyle>
          <a:p>
            <a:r>
              <a:rPr lang="en-US" smtClean="0"/>
              <a:t>Click icon to add picture</a:t>
            </a:r>
            <a:endParaRPr lang="en-US" dirty="0"/>
          </a:p>
        </p:txBody>
      </p:sp>
      <p:sp>
        <p:nvSpPr>
          <p:cNvPr id="9" name="Picture Placeholder 13">
            <a:extLst>
              <a:ext uri="{FF2B5EF4-FFF2-40B4-BE49-F238E27FC236}">
                <a16:creationId xmlns:a16="http://schemas.microsoft.com/office/drawing/2014/main" xmlns="" id="{827A95C0-AE8D-46E1-9EF9-64504CBEF99E}"/>
              </a:ext>
            </a:extLst>
          </p:cNvPr>
          <p:cNvSpPr>
            <a:spLocks noGrp="1"/>
          </p:cNvSpPr>
          <p:nvPr>
            <p:ph type="pic" sz="quarter" idx="14"/>
          </p:nvPr>
        </p:nvSpPr>
        <p:spPr>
          <a:xfrm>
            <a:off x="5143500" y="715963"/>
            <a:ext cx="3429000" cy="2362200"/>
          </a:xfrm>
        </p:spPr>
        <p:txBody>
          <a:bodyPr>
            <a:normAutofit/>
          </a:bodyPr>
          <a:lstStyle>
            <a:lvl1pPr>
              <a:buNone/>
              <a:defRPr sz="1800"/>
            </a:lvl1pPr>
          </a:lstStyle>
          <a:p>
            <a:r>
              <a:rPr lang="en-US" smtClean="0"/>
              <a:t>Click icon to add picture</a:t>
            </a:r>
            <a:endParaRPr lang="en-US" dirty="0"/>
          </a:p>
        </p:txBody>
      </p:sp>
      <p:pic>
        <p:nvPicPr>
          <p:cNvPr id="2" name="Graphic 1" hidden="1">
            <a:extLst>
              <a:ext uri="{FF2B5EF4-FFF2-40B4-BE49-F238E27FC236}">
                <a16:creationId xmlns:a16="http://schemas.microsoft.com/office/drawing/2014/main" xmlns="" id="{295740BA-9B4E-4B38-827D-32544CDF7586}"/>
              </a:ext>
            </a:extLst>
          </p:cNvPr>
          <p:cNvPicPr>
            <a:picLocks noChangeAspect="1"/>
          </p:cNvPicPr>
          <p:nvPr/>
        </p:nvPicPr>
        <p:blipFill>
          <a:blip r:embed="rId2">
            <a:extLst>
              <a:ext uri="{96DAC541-7B7A-43D3-8B79-37D633B846F1}">
                <asvg:svgBlip xmlns:asvg="http://schemas.microsoft.com/office/drawing/2016/SVG/main" xmlns="" r:embed=""/>
              </a:ext>
            </a:extLst>
          </a:blip>
          <a:stretch>
            <a:fillRect/>
          </a:stretch>
        </p:blipFill>
        <p:spPr>
          <a:xfrm>
            <a:off x="0" y="5892800"/>
            <a:ext cx="9144000" cy="965200"/>
          </a:xfrm>
          <a:prstGeom prst="rect">
            <a:avLst/>
          </a:prstGeom>
        </p:spPr>
      </p:pic>
      <p:pic>
        <p:nvPicPr>
          <p:cNvPr id="3" name="Graphic 2">
            <a:extLst>
              <a:ext uri="{FF2B5EF4-FFF2-40B4-BE49-F238E27FC236}">
                <a16:creationId xmlns:a16="http://schemas.microsoft.com/office/drawing/2014/main" xmlns="" id="{29C593AE-D9D2-42FE-A240-F97D187261D7}"/>
              </a:ext>
            </a:extLst>
          </p:cNvPr>
          <p:cNvPicPr>
            <a:picLocks noChangeAspect="1"/>
          </p:cNvPicPr>
          <p:nvPr/>
        </p:nvPicPr>
        <p:blipFill>
          <a:blip r:embed="rId3" cstate="print">
            <a:extLst>
              <a:ext uri="{96DAC541-7B7A-43D3-8B79-37D633B846F1}">
                <asvg:svgBlip xmlns:asvg="http://schemas.microsoft.com/office/drawing/2016/SVG/main" xmlns="" r:embed=""/>
              </a:ext>
            </a:extLst>
          </a:blip>
          <a:stretch>
            <a:fillRect/>
          </a:stretch>
        </p:blipFill>
        <p:spPr>
          <a:xfrm>
            <a:off x="0" y="5327681"/>
            <a:ext cx="4122683" cy="1530320"/>
          </a:xfrm>
          <a:prstGeom prst="rect">
            <a:avLst/>
          </a:prstGeom>
        </p:spPr>
      </p:pic>
      <p:sp>
        <p:nvSpPr>
          <p:cNvPr id="11" name="Title 2">
            <a:extLst>
              <a:ext uri="{FF2B5EF4-FFF2-40B4-BE49-F238E27FC236}">
                <a16:creationId xmlns:a16="http://schemas.microsoft.com/office/drawing/2014/main" xmlns="" id="{9AA0A799-2244-4DB2-ACAB-F6DA87A73055}"/>
              </a:ext>
            </a:extLst>
          </p:cNvPr>
          <p:cNvSpPr>
            <a:spLocks noGrp="1"/>
          </p:cNvSpPr>
          <p:nvPr>
            <p:ph type="title"/>
          </p:nvPr>
        </p:nvSpPr>
        <p:spPr>
          <a:xfrm>
            <a:off x="571500" y="715962"/>
            <a:ext cx="40005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xmlns="" val="2830834994"/>
      </p:ext>
    </p:extLst>
  </p:cSld>
  <p:clrMapOvr>
    <a:masterClrMapping/>
  </p:clrMapOvr>
  <p:extLst mod="1">
    <p:ext uri="{DCECCB84-F9BA-43D5-87BE-67443E8EF086}">
      <p15:sldGuideLst xmlns:p15="http://schemas.microsoft.com/office/powerpoint/2012/main" xmlns="">
        <p15:guide id="1" orient="horz" pos="3672"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endParaRPr lang="en-US"/>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p:nvSpPr>
        <p:spPr>
          <a:xfrm>
            <a:off x="3234690" y="1667974"/>
            <a:ext cx="267462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FF2B3756-19E0-4B2F-B1D5-7664E0B38BE1}"/>
              </a:ext>
            </a:extLst>
          </p:cNvPr>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2418320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p:nvSpPr>
        <p:spPr>
          <a:xfrm>
            <a:off x="97155" y="128016"/>
            <a:ext cx="894969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361D072A-D166-4320-81D2-616CFE3C6703}" type="slidenum">
              <a:rPr lang="en-US" smtClean="0"/>
              <a:pPr/>
              <a:t>‹#›</a:t>
            </a:fld>
            <a:endParaRPr lang="en-US"/>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endParaRPr lang="en-US"/>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2626306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p:nvSpPr>
        <p:spPr>
          <a:xfrm>
            <a:off x="97155" y="128016"/>
            <a:ext cx="894969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628650" y="557630"/>
            <a:ext cx="78867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p:nvSpPr>
        <p:spPr>
          <a:xfrm>
            <a:off x="1513332" y="1667974"/>
            <a:ext cx="6117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xmlns="" id="{10000CCD-6AFF-4E65-8858-5502306E5811}"/>
              </a:ext>
            </a:extLst>
          </p:cNvPr>
          <p:cNvSpPr>
            <a:spLocks noGrp="1"/>
          </p:cNvSpPr>
          <p:nvPr>
            <p:ph type="body" sz="quarter" idx="13" hasCustomPrompt="1"/>
          </p:nvPr>
        </p:nvSpPr>
        <p:spPr>
          <a:xfrm>
            <a:off x="641683" y="1960171"/>
            <a:ext cx="662015"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xmlns="" id="{D5D777E5-98F6-416A-8D23-3399269D85CB}"/>
              </a:ext>
            </a:extLst>
          </p:cNvPr>
          <p:cNvSpPr>
            <a:spLocks noGrp="1"/>
          </p:cNvSpPr>
          <p:nvPr>
            <p:ph type="body" sz="quarter" idx="14" hasCustomPrompt="1"/>
          </p:nvPr>
        </p:nvSpPr>
        <p:spPr>
          <a:xfrm>
            <a:off x="1081901" y="1984172"/>
            <a:ext cx="2327333"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xmlns="" id="{C979BADF-99B5-4C91-AAE5-FC2C4DBEDE20}"/>
              </a:ext>
            </a:extLst>
          </p:cNvPr>
          <p:cNvSpPr>
            <a:spLocks noGrp="1"/>
          </p:cNvSpPr>
          <p:nvPr>
            <p:ph type="body" sz="quarter" idx="15" hasCustomPrompt="1"/>
          </p:nvPr>
        </p:nvSpPr>
        <p:spPr>
          <a:xfrm>
            <a:off x="3615481" y="1960171"/>
            <a:ext cx="662015"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6706F6A2-1599-4D73-9288-3ECEACDDCAEA}"/>
              </a:ext>
            </a:extLst>
          </p:cNvPr>
          <p:cNvSpPr>
            <a:spLocks noGrp="1"/>
          </p:cNvSpPr>
          <p:nvPr>
            <p:ph type="body" sz="quarter" idx="16" hasCustomPrompt="1"/>
          </p:nvPr>
        </p:nvSpPr>
        <p:spPr>
          <a:xfrm>
            <a:off x="4108454" y="1984172"/>
            <a:ext cx="1682939"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xmlns="" id="{BAE5E245-1702-4722-895D-0808BB0A868A}"/>
              </a:ext>
            </a:extLst>
          </p:cNvPr>
          <p:cNvSpPr>
            <a:spLocks noGrp="1"/>
          </p:cNvSpPr>
          <p:nvPr>
            <p:ph type="body" sz="quarter" idx="17" hasCustomPrompt="1"/>
          </p:nvPr>
        </p:nvSpPr>
        <p:spPr>
          <a:xfrm>
            <a:off x="5930066" y="1977950"/>
            <a:ext cx="662015"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xmlns="" id="{3701E665-3CED-413C-BAC6-CE003B1494EA}"/>
              </a:ext>
            </a:extLst>
          </p:cNvPr>
          <p:cNvSpPr>
            <a:spLocks noGrp="1"/>
          </p:cNvSpPr>
          <p:nvPr>
            <p:ph type="body" sz="quarter" idx="18" hasCustomPrompt="1"/>
          </p:nvPr>
        </p:nvSpPr>
        <p:spPr>
          <a:xfrm>
            <a:off x="6423039" y="2001951"/>
            <a:ext cx="2219337"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xmlns="" id="{E01406B4-D44B-4D1E-91F3-D87541EAD4CE}"/>
              </a:ext>
            </a:extLst>
          </p:cNvPr>
          <p:cNvSpPr>
            <a:spLocks noGrp="1"/>
          </p:cNvSpPr>
          <p:nvPr>
            <p:ph type="body" sz="quarter" idx="19" hasCustomPrompt="1"/>
          </p:nvPr>
        </p:nvSpPr>
        <p:spPr>
          <a:xfrm>
            <a:off x="765045" y="3103993"/>
            <a:ext cx="1273969"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xmlns="" id="{9AAD5CF9-9A59-4C5F-8C29-B92AD6012119}"/>
              </a:ext>
            </a:extLst>
          </p:cNvPr>
          <p:cNvSpPr>
            <a:spLocks noGrp="1"/>
          </p:cNvSpPr>
          <p:nvPr>
            <p:ph type="body" sz="quarter" idx="20" hasCustomPrompt="1"/>
          </p:nvPr>
        </p:nvSpPr>
        <p:spPr>
          <a:xfrm>
            <a:off x="2039013" y="3103993"/>
            <a:ext cx="1273969"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xmlns="" id="{C6725172-65CC-4645-B23F-E77886468F31}"/>
              </a:ext>
            </a:extLst>
          </p:cNvPr>
          <p:cNvSpPr>
            <a:spLocks noGrp="1"/>
          </p:cNvSpPr>
          <p:nvPr>
            <p:ph type="body" sz="quarter" idx="21" hasCustomPrompt="1"/>
          </p:nvPr>
        </p:nvSpPr>
        <p:spPr>
          <a:xfrm>
            <a:off x="3596095" y="3103993"/>
            <a:ext cx="1949398"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xmlns="" id="{0EA5E6CA-5C78-4B75-BA22-59750E7D4501}"/>
              </a:ext>
            </a:extLst>
          </p:cNvPr>
          <p:cNvSpPr>
            <a:spLocks noGrp="1"/>
          </p:cNvSpPr>
          <p:nvPr>
            <p:ph type="body" sz="quarter" idx="22" hasCustomPrompt="1"/>
          </p:nvPr>
        </p:nvSpPr>
        <p:spPr>
          <a:xfrm>
            <a:off x="5907717" y="3102450"/>
            <a:ext cx="279481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xmlns="" id="{E1C61752-F57C-4FBF-93F3-06F43CCA43C8}"/>
              </a:ext>
            </a:extLst>
          </p:cNvPr>
          <p:cNvSpPr>
            <a:spLocks noGrp="1"/>
          </p:cNvSpPr>
          <p:nvPr>
            <p:ph type="body" sz="quarter" idx="23" hasCustomPrompt="1"/>
          </p:nvPr>
        </p:nvSpPr>
        <p:spPr>
          <a:xfrm>
            <a:off x="1242780" y="5751926"/>
            <a:ext cx="665844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xmlns="" id="{E0232175-FB97-4039-8136-B9DD27441C05}"/>
              </a:ext>
            </a:extLst>
          </p:cNvPr>
          <p:cNvSpPr>
            <a:spLocks noGrp="1"/>
          </p:cNvSpPr>
          <p:nvPr>
            <p:ph type="body" sz="quarter" idx="24" hasCustomPrompt="1"/>
          </p:nvPr>
        </p:nvSpPr>
        <p:spPr>
          <a:xfrm>
            <a:off x="3596094" y="5070254"/>
            <a:ext cx="19493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xmlns="" id="{6E5262C3-0603-403F-AB36-FB4EB9FC7BCB}"/>
              </a:ext>
            </a:extLst>
          </p:cNvPr>
          <p:cNvSpPr>
            <a:spLocks noGrp="1"/>
          </p:cNvSpPr>
          <p:nvPr>
            <p:ph type="body" sz="quarter" idx="25" hasCustomPrompt="1"/>
          </p:nvPr>
        </p:nvSpPr>
        <p:spPr>
          <a:xfrm>
            <a:off x="5918035" y="5070254"/>
            <a:ext cx="27844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xmlns="" id="{D2FBACFC-8B68-4A37-95A4-26BE5A23D759}"/>
              </a:ext>
            </a:extLst>
          </p:cNvPr>
          <p:cNvSpPr>
            <a:spLocks noGrp="1"/>
          </p:cNvSpPr>
          <p:nvPr>
            <p:ph type="pic" sz="quarter" idx="37"/>
          </p:nvPr>
        </p:nvSpPr>
        <p:spPr>
          <a:xfrm>
            <a:off x="765043" y="3976866"/>
            <a:ext cx="2455164" cy="161848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6" name="Picture Placeholder 12">
            <a:extLst>
              <a:ext uri="{FF2B5EF4-FFF2-40B4-BE49-F238E27FC236}">
                <a16:creationId xmlns:a16="http://schemas.microsoft.com/office/drawing/2014/main" xmlns="" id="{5A6A36C6-8489-4333-927A-141D8F98AE50}"/>
              </a:ext>
            </a:extLst>
          </p:cNvPr>
          <p:cNvSpPr>
            <a:spLocks noGrp="1"/>
          </p:cNvSpPr>
          <p:nvPr>
            <p:ph type="pic" sz="quarter" idx="43"/>
          </p:nvPr>
        </p:nvSpPr>
        <p:spPr>
          <a:xfrm>
            <a:off x="3596095" y="4041034"/>
            <a:ext cx="1949399" cy="896112"/>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7" name="Picture Placeholder 9">
            <a:extLst>
              <a:ext uri="{FF2B5EF4-FFF2-40B4-BE49-F238E27FC236}">
                <a16:creationId xmlns:a16="http://schemas.microsoft.com/office/drawing/2014/main" xmlns="" id="{BB2DF986-C446-4302-9099-B1512AD5D8CA}"/>
              </a:ext>
            </a:extLst>
          </p:cNvPr>
          <p:cNvSpPr>
            <a:spLocks noGrp="1"/>
          </p:cNvSpPr>
          <p:nvPr>
            <p:ph type="pic" sz="quarter" idx="44"/>
          </p:nvPr>
        </p:nvSpPr>
        <p:spPr>
          <a:xfrm>
            <a:off x="5907716" y="4041034"/>
            <a:ext cx="1949400" cy="896400"/>
          </a:xfrm>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xmlns="" val="31138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571500" y="1905000"/>
            <a:ext cx="485775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smtClean="0"/>
              <a:t>Click to edit Master text styles</a:t>
            </a:r>
          </a:p>
          <a:p>
            <a:pPr lvl="1"/>
            <a:r>
              <a:rPr lang="en-US" smtClean="0"/>
              <a:t>Second level</a:t>
            </a:r>
          </a:p>
        </p:txBody>
      </p:sp>
      <p:pic>
        <p:nvPicPr>
          <p:cNvPr id="2" name="Graphic 1">
            <a:extLst>
              <a:ext uri="{FF2B5EF4-FFF2-40B4-BE49-F238E27FC236}">
                <a16:creationId xmlns:a16="http://schemas.microsoft.com/office/drawing/2014/main" xmlns="" id="{A997D967-7D0C-43B1-AF0D-22448F0504AF}"/>
              </a:ext>
            </a:extLst>
          </p:cNvPr>
          <p:cNvPicPr>
            <a:picLocks noChangeAspect="1"/>
          </p:cNvPicPr>
          <p:nvPr/>
        </p:nvPicPr>
        <p:blipFill>
          <a:blip r:embed="rId2">
            <a:extLst>
              <a:ext uri="{96DAC541-7B7A-43D3-8B79-37D633B846F1}">
                <asvg:svgBlip xmlns:asvg="http://schemas.microsoft.com/office/drawing/2016/SVG/main" xmlns="" r:embed=""/>
              </a:ext>
            </a:extLst>
          </a:blip>
          <a:stretch>
            <a:fillRect/>
          </a:stretch>
        </p:blipFill>
        <p:spPr>
          <a:xfrm>
            <a:off x="6791329" y="0"/>
            <a:ext cx="2352671" cy="6858000"/>
          </a:xfrm>
          <a:prstGeom prst="rect">
            <a:avLst/>
          </a:prstGeom>
        </p:spPr>
      </p:pic>
      <p:sp>
        <p:nvSpPr>
          <p:cNvPr id="5" name="Title 2">
            <a:extLst>
              <a:ext uri="{FF2B5EF4-FFF2-40B4-BE49-F238E27FC236}">
                <a16:creationId xmlns:a16="http://schemas.microsoft.com/office/drawing/2014/main" xmlns="" id="{9B292CAA-5A7B-44A6-B47D-2FE9F593A944}"/>
              </a:ext>
            </a:extLst>
          </p:cNvPr>
          <p:cNvSpPr>
            <a:spLocks noGrp="1"/>
          </p:cNvSpPr>
          <p:nvPr>
            <p:ph type="title"/>
          </p:nvPr>
        </p:nvSpPr>
        <p:spPr>
          <a:xfrm>
            <a:off x="571500" y="715962"/>
            <a:ext cx="485774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xmlns=""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571500" y="1905000"/>
            <a:ext cx="485775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smtClean="0"/>
              <a:t>Click to edit Master text styles</a:t>
            </a:r>
          </a:p>
          <a:p>
            <a:pPr lvl="1"/>
            <a:r>
              <a:rPr lang="en-US" smtClean="0"/>
              <a:t>Second level</a:t>
            </a:r>
          </a:p>
        </p:txBody>
      </p:sp>
      <p:pic>
        <p:nvPicPr>
          <p:cNvPr id="2" name="Graphic 1">
            <a:extLst>
              <a:ext uri="{FF2B5EF4-FFF2-40B4-BE49-F238E27FC236}">
                <a16:creationId xmlns:a16="http://schemas.microsoft.com/office/drawing/2014/main" xmlns="" id="{A997D967-7D0C-43B1-AF0D-22448F0504AF}"/>
              </a:ext>
            </a:extLst>
          </p:cNvPr>
          <p:cNvPicPr>
            <a:picLocks noChangeAspect="1"/>
          </p:cNvPicPr>
          <p:nvPr/>
        </p:nvPicPr>
        <p:blipFill>
          <a:blip r:embed="rId2">
            <a:extLst>
              <a:ext uri="{96DAC541-7B7A-43D3-8B79-37D633B846F1}">
                <asvg:svgBlip xmlns:asvg="http://schemas.microsoft.com/office/drawing/2016/SVG/main" xmlns="" r:embed=""/>
              </a:ext>
            </a:extLst>
          </a:blip>
          <a:stretch>
            <a:fillRect/>
          </a:stretch>
        </p:blipFill>
        <p:spPr>
          <a:xfrm>
            <a:off x="6791329" y="0"/>
            <a:ext cx="2352671" cy="6858000"/>
          </a:xfrm>
          <a:prstGeom prst="rect">
            <a:avLst/>
          </a:prstGeom>
        </p:spPr>
      </p:pic>
      <p:sp>
        <p:nvSpPr>
          <p:cNvPr id="5" name="Title 2">
            <a:extLst>
              <a:ext uri="{FF2B5EF4-FFF2-40B4-BE49-F238E27FC236}">
                <a16:creationId xmlns:a16="http://schemas.microsoft.com/office/drawing/2014/main" xmlns="" id="{9B292CAA-5A7B-44A6-B47D-2FE9F593A944}"/>
              </a:ext>
            </a:extLst>
          </p:cNvPr>
          <p:cNvSpPr>
            <a:spLocks noGrp="1"/>
          </p:cNvSpPr>
          <p:nvPr>
            <p:ph type="title"/>
          </p:nvPr>
        </p:nvSpPr>
        <p:spPr>
          <a:xfrm>
            <a:off x="571500" y="715962"/>
            <a:ext cx="485774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xmlns=""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3343276" y="1905000"/>
            <a:ext cx="5414282"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smtClean="0"/>
              <a:t>Click to edit Master text styles</a:t>
            </a:r>
          </a:p>
          <a:p>
            <a:pPr lvl="1"/>
            <a:r>
              <a:rPr lang="en-US" smtClean="0"/>
              <a:t>Second level</a:t>
            </a:r>
          </a:p>
        </p:txBody>
      </p:sp>
      <p:pic>
        <p:nvPicPr>
          <p:cNvPr id="2" name="Graphic 1">
            <a:extLst>
              <a:ext uri="{FF2B5EF4-FFF2-40B4-BE49-F238E27FC236}">
                <a16:creationId xmlns:a16="http://schemas.microsoft.com/office/drawing/2014/main" xmlns="" id="{805C4425-09AC-4097-B868-D49C9D64C8F9}"/>
              </a:ext>
            </a:extLst>
          </p:cNvPr>
          <p:cNvPicPr>
            <a:picLocks noChangeAspect="1"/>
          </p:cNvPicPr>
          <p:nvPr/>
        </p:nvPicPr>
        <p:blipFill>
          <a:blip r:embed="rId2">
            <a:extLst>
              <a:ext uri="{96DAC541-7B7A-43D3-8B79-37D633B846F1}">
                <asvg:svgBlip xmlns:asvg="http://schemas.microsoft.com/office/drawing/2016/SVG/main" xmlns="" r:embed=""/>
              </a:ext>
            </a:extLst>
          </a:blip>
          <a:stretch>
            <a:fillRect/>
          </a:stretch>
        </p:blipFill>
        <p:spPr>
          <a:xfrm>
            <a:off x="0" y="403"/>
            <a:ext cx="2790498" cy="6857194"/>
          </a:xfrm>
          <a:prstGeom prst="rect">
            <a:avLst/>
          </a:prstGeom>
        </p:spPr>
      </p:pic>
      <p:sp>
        <p:nvSpPr>
          <p:cNvPr id="5" name="Title 2">
            <a:extLst>
              <a:ext uri="{FF2B5EF4-FFF2-40B4-BE49-F238E27FC236}">
                <a16:creationId xmlns:a16="http://schemas.microsoft.com/office/drawing/2014/main" xmlns="" id="{C6104E15-F449-422E-973A-1899DDF43DE1}"/>
              </a:ext>
            </a:extLst>
          </p:cNvPr>
          <p:cNvSpPr>
            <a:spLocks noGrp="1"/>
          </p:cNvSpPr>
          <p:nvPr>
            <p:ph type="title"/>
          </p:nvPr>
        </p:nvSpPr>
        <p:spPr>
          <a:xfrm>
            <a:off x="3343275" y="715962"/>
            <a:ext cx="5414282"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xmlns="" val="1955961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470216E-CA87-491C-BBBE-DDFD70D768F5}"/>
              </a:ext>
            </a:extLst>
          </p:cNvPr>
          <p:cNvPicPr>
            <a:picLocks noChangeAspect="1"/>
          </p:cNvPicPr>
          <p:nvPr/>
        </p:nvPicPr>
        <p:blipFill rotWithShape="1">
          <a:blip r:embed="rId2">
            <a:extLst>
              <a:ext uri="{96DAC541-7B7A-43D3-8B79-37D633B846F1}">
                <asvg:svgBlip xmlns:asvg="http://schemas.microsoft.com/office/drawing/2016/SVG/main" xmlns="" r:embed=""/>
              </a:ext>
            </a:extLst>
          </a:blip>
          <a:srcRect l="3994" t="34041" r="11052" b="45480"/>
          <a:stretch/>
        </p:blipFill>
        <p:spPr>
          <a:xfrm>
            <a:off x="-2286" y="35013"/>
            <a:ext cx="9148572" cy="6787977"/>
          </a:xfrm>
          <a:prstGeom prst="rect">
            <a:avLst/>
          </a:prstGeom>
        </p:spPr>
      </p:pic>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143976" y="1995468"/>
            <a:ext cx="6856048"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xmlns="" val="1901871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470216E-CA87-491C-BBBE-DDFD70D768F5}"/>
              </a:ext>
            </a:extLst>
          </p:cNvPr>
          <p:cNvPicPr>
            <a:picLocks noChangeAspect="1"/>
          </p:cNvPicPr>
          <p:nvPr/>
        </p:nvPicPr>
        <p:blipFill rotWithShape="1">
          <a:blip r:embed="rId2">
            <a:extLst>
              <a:ext uri="{96DAC541-7B7A-43D3-8B79-37D633B846F1}">
                <asvg:svgBlip xmlns:asvg="http://schemas.microsoft.com/office/drawing/2016/SVG/main" xmlns="" r:embed=""/>
              </a:ext>
            </a:extLst>
          </a:blip>
          <a:srcRect l="3994" t="34041" r="11052" b="45480"/>
          <a:stretch/>
        </p:blipFill>
        <p:spPr>
          <a:xfrm>
            <a:off x="-2286" y="35013"/>
            <a:ext cx="9148572" cy="6787977"/>
          </a:xfrm>
          <a:prstGeom prst="rect">
            <a:avLst/>
          </a:prstGeom>
        </p:spPr>
      </p:pic>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143976" y="1995468"/>
            <a:ext cx="6856048"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xmlns="" val="1648873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xmlns="" id="{1EEF53A4-35A6-4E43-B220-67DA381C5910}"/>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xmlns="" id="{07724906-4405-47F4-B533-7291B003B0A2}"/>
              </a:ext>
            </a:extLst>
          </p:cNvPr>
          <p:cNvSpPr>
            <a:spLocks noGrp="1"/>
          </p:cNvSpPr>
          <p:nvPr>
            <p:ph type="title" hasCustomPrompt="1"/>
          </p:nvPr>
        </p:nvSpPr>
        <p:spPr>
          <a:xfrm>
            <a:off x="1143976" y="1995468"/>
            <a:ext cx="6856048" cy="1231106"/>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xmlns="" id="{F781D833-01F3-4F75-8F62-D60039CA3703}"/>
              </a:ext>
            </a:extLst>
          </p:cNvPr>
          <p:cNvPicPr>
            <a:picLocks noChangeAspect="1"/>
          </p:cNvPicPr>
          <p:nvPr/>
        </p:nvPicPr>
        <p:blipFill>
          <a:blip r:embed="rId2">
            <a:alphaModFix amt="50000"/>
            <a:extLst>
              <a:ext uri="{96DAC541-7B7A-43D3-8B79-37D633B846F1}">
                <asvg:svgBlip xmlns:asvg="http://schemas.microsoft.com/office/drawing/2016/SVG/main" xmlns="" r:embed=""/>
              </a:ext>
            </a:extLst>
          </a:blip>
          <a:stretch>
            <a:fillRect/>
          </a:stretch>
        </p:blipFill>
        <p:spPr>
          <a:xfrm>
            <a:off x="0" y="5791200"/>
            <a:ext cx="9144000" cy="1066800"/>
          </a:xfrm>
          <a:prstGeom prst="rect">
            <a:avLst/>
          </a:prstGeom>
        </p:spPr>
      </p:pic>
    </p:spTree>
    <p:extLst>
      <p:ext uri="{BB962C8B-B14F-4D97-AF65-F5344CB8AC3E}">
        <p14:creationId xmlns:p14="http://schemas.microsoft.com/office/powerpoint/2010/main" xmlns=""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D072A-D166-4320-81D2-616CFE3C6703}" type="slidenum">
              <a:rPr lang="en-US" smtClean="0"/>
              <a:pPr/>
              <a:t>‹#›</a:t>
            </a:fld>
            <a:endParaRPr lang="en-US"/>
          </a:p>
        </p:txBody>
      </p:sp>
    </p:spTree>
    <p:extLst>
      <p:ext uri="{BB962C8B-B14F-4D97-AF65-F5344CB8AC3E}">
        <p14:creationId xmlns:p14="http://schemas.microsoft.com/office/powerpoint/2010/main" xmlns="" val="39918990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4365959" y="6118485"/>
            <a:ext cx="41208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361D072A-D166-4320-81D2-616CFE3C6703}" type="slidenum">
              <a:rPr lang="en-US" smtClean="0"/>
              <a:pPr/>
              <a:t>‹#›</a:t>
            </a:fld>
            <a:endParaRPr lang="en-US"/>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628650" y="1825625"/>
            <a:ext cx="78867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6457950" y="6118485"/>
            <a:ext cx="2057400" cy="365125"/>
          </a:xfrm>
          <a:prstGeom prst="rect">
            <a:avLst/>
          </a:prstGeom>
        </p:spPr>
        <p:txBody>
          <a:bodyPr vert="horz" lIns="91440" tIns="45720" rIns="91440" bIns="45720" rtlCol="0" anchor="ctr"/>
          <a:lstStyle>
            <a:lvl1pPr algn="r">
              <a:defRPr sz="1600">
                <a:solidFill>
                  <a:schemeClr val="bg2"/>
                </a:solidFill>
              </a:defRPr>
            </a:lvl1pPr>
          </a:lstStyle>
          <a:p>
            <a:endParaRPr lang="en-US"/>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628651" y="6118485"/>
            <a:ext cx="2549072" cy="365125"/>
          </a:xfrm>
          <a:prstGeom prst="rect">
            <a:avLst/>
          </a:prstGeom>
        </p:spPr>
        <p:txBody>
          <a:bodyPr vert="horz" lIns="91440" tIns="45720" rIns="91440" bIns="45720" rtlCol="0" anchor="ctr"/>
          <a:lstStyle>
            <a:lvl1pPr algn="l">
              <a:defRPr sz="1600">
                <a:solidFill>
                  <a:schemeClr val="bg2"/>
                </a:solidFill>
              </a:defRPr>
            </a:lvl1pPr>
          </a:lstStyle>
          <a:p>
            <a:endParaRPr lang="en-US"/>
          </a:p>
        </p:txBody>
      </p:sp>
    </p:spTree>
    <p:extLst>
      <p:ext uri="{BB962C8B-B14F-4D97-AF65-F5344CB8AC3E}">
        <p14:creationId xmlns:p14="http://schemas.microsoft.com/office/powerpoint/2010/main" xmlns="" val="32239991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88469" cy="2743200"/>
          </a:xfrm>
        </p:spPr>
        <p:txBody>
          <a:bodyPr/>
          <a:lstStyle/>
          <a:p>
            <a:r>
              <a:rPr lang="en-US" sz="4400" dirty="0" smtClean="0"/>
              <a:t>High Voltage Engineering</a:t>
            </a:r>
            <a:br>
              <a:rPr lang="en-US" sz="4400" dirty="0" smtClean="0"/>
            </a:br>
            <a:r>
              <a:rPr lang="en-US" sz="4400" dirty="0" smtClean="0"/>
              <a:t>Module 1I</a:t>
            </a:r>
            <a:br>
              <a:rPr lang="en-US" sz="4400" dirty="0" smtClean="0"/>
            </a:br>
            <a:r>
              <a:rPr lang="en-US" sz="4400" dirty="0" smtClean="0"/>
              <a:t>Conduction and Breakdown in Liquid Dielectrics </a:t>
            </a:r>
            <a:endParaRPr lang="en-US" sz="6000" dirty="0"/>
          </a:p>
        </p:txBody>
      </p:sp>
      <p:sp>
        <p:nvSpPr>
          <p:cNvPr id="3" name="Subtitle 2"/>
          <p:cNvSpPr>
            <a:spLocks noGrp="1"/>
          </p:cNvSpPr>
          <p:nvPr>
            <p:ph type="subTitle" idx="1"/>
          </p:nvPr>
        </p:nvSpPr>
        <p:spPr>
          <a:xfrm>
            <a:off x="609600" y="5638800"/>
            <a:ext cx="7588469" cy="762000"/>
          </a:xfrm>
        </p:spPr>
        <p:txBody>
          <a:bodyPr/>
          <a:lstStyle/>
          <a:p>
            <a:r>
              <a:rPr b="1" smtClean="0">
                <a:solidFill>
                  <a:schemeClr val="bg1"/>
                </a:solidFill>
              </a:rPr>
              <a:t>Department of Electrical Engineering</a:t>
            </a:r>
            <a:endParaRPr lang="en-US" b="1" dirty="0">
              <a:solidFill>
                <a:schemeClr val="bg1"/>
              </a:solidFill>
            </a:endParaRPr>
          </a:p>
        </p:txBody>
      </p:sp>
      <p:pic>
        <p:nvPicPr>
          <p:cNvPr id="4" name="Picture 3" descr="download.jpg"/>
          <p:cNvPicPr>
            <a:picLocks noChangeAspect="1"/>
          </p:cNvPicPr>
          <p:nvPr/>
        </p:nvPicPr>
        <p:blipFill>
          <a:blip r:embed="rId3"/>
          <a:stretch>
            <a:fillRect/>
          </a:stretch>
        </p:blipFill>
        <p:spPr>
          <a:xfrm>
            <a:off x="3657600" y="3276600"/>
            <a:ext cx="1962150" cy="2333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smtClean="0">
                <a:solidFill>
                  <a:srgbClr val="FF0000"/>
                </a:solidFill>
                <a:latin typeface="Arial" pitchFamily="34" charset="0"/>
                <a:cs typeface="Arial" pitchFamily="34" charset="0"/>
              </a:rPr>
              <a:t>(d) Silicon Oils :</a:t>
            </a:r>
          </a:p>
          <a:p>
            <a:pPr marL="742950" indent="-742950" algn="just">
              <a:lnSpc>
                <a:spcPct val="150000"/>
              </a:lnSpc>
            </a:pPr>
            <a:r>
              <a:rPr lang="en-US" sz="2400" b="0" dirty="0" smtClean="0">
                <a:solidFill>
                  <a:schemeClr val="tx1"/>
                </a:solidFill>
                <a:latin typeface="Arial" pitchFamily="34" charset="0"/>
                <a:cs typeface="Arial" pitchFamily="34" charset="0"/>
              </a:rPr>
              <a:t>	Silicon oils represent an alternative to PBCs but they are expensive.</a:t>
            </a:r>
          </a:p>
          <a:p>
            <a:pPr marL="742950" indent="-742950" algn="just">
              <a:lnSpc>
                <a:spcPct val="150000"/>
              </a:lnSpc>
            </a:pPr>
            <a:r>
              <a:rPr lang="en-US" sz="2400" b="0" dirty="0" smtClean="0">
                <a:solidFill>
                  <a:schemeClr val="tx1"/>
                </a:solidFill>
                <a:latin typeface="Arial" pitchFamily="34" charset="0"/>
                <a:cs typeface="Arial" pitchFamily="34" charset="0"/>
              </a:rPr>
              <a:t>	Even at temperature of 150°, they exhibit high long-term thermal stability.</a:t>
            </a:r>
          </a:p>
          <a:p>
            <a:pPr marL="742950" indent="-742950" algn="just">
              <a:lnSpc>
                <a:spcPct val="150000"/>
              </a:lnSpc>
            </a:pPr>
            <a:r>
              <a:rPr lang="en-US" sz="2400" b="0" dirty="0" smtClean="0">
                <a:solidFill>
                  <a:schemeClr val="tx1"/>
                </a:solidFill>
                <a:latin typeface="Arial" pitchFamily="34" charset="0"/>
                <a:cs typeface="Arial" pitchFamily="34" charset="0"/>
              </a:rPr>
              <a:t>	Silicon oils are resistant to most chemicals, and are oxidation resistant even at high temperatures.</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CLASSIFICATION OF LIQUID DIELECTRICS </a:t>
            </a:r>
            <a:endParaRPr lang="en-US" sz="3200"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8</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smtClean="0">
                <a:solidFill>
                  <a:srgbClr val="FF0000"/>
                </a:solidFill>
                <a:latin typeface="Arial" pitchFamily="34" charset="0"/>
                <a:cs typeface="Arial" pitchFamily="34" charset="0"/>
              </a:rPr>
              <a:t>(e) Esters:</a:t>
            </a:r>
          </a:p>
          <a:p>
            <a:pPr marL="742950" indent="-742950" algn="just">
              <a:lnSpc>
                <a:spcPct val="150000"/>
              </a:lnSpc>
            </a:pPr>
            <a:r>
              <a:rPr lang="en-US" sz="2400" b="0" dirty="0" smtClean="0">
                <a:solidFill>
                  <a:srgbClr val="FF0000"/>
                </a:solidFill>
                <a:latin typeface="Arial" pitchFamily="34" charset="0"/>
                <a:cs typeface="Arial" pitchFamily="34" charset="0"/>
              </a:rPr>
              <a:t>	</a:t>
            </a:r>
            <a:r>
              <a:rPr lang="en-US" sz="2400" b="0" dirty="0" smtClean="0">
                <a:solidFill>
                  <a:schemeClr val="tx1"/>
                </a:solidFill>
                <a:latin typeface="Arial" pitchFamily="34" charset="0"/>
                <a:cs typeface="Arial" pitchFamily="34" charset="0"/>
              </a:rPr>
              <a:t>Natural esters such as castor oil has been used as a capacitor impregnate for many years, but currently two types of synthetic esters are being used, viz., organic esters and phosphate esters.</a:t>
            </a:r>
          </a:p>
          <a:p>
            <a:pPr marL="742950" indent="-742950" algn="just">
              <a:lnSpc>
                <a:spcPct val="150000"/>
              </a:lnSpc>
            </a:pPr>
            <a:r>
              <a:rPr lang="en-US" sz="2400" b="0" dirty="0" smtClean="0">
                <a:solidFill>
                  <a:schemeClr val="tx1"/>
                </a:solidFill>
                <a:latin typeface="Arial" pitchFamily="34" charset="0"/>
                <a:cs typeface="Arial" pitchFamily="34" charset="0"/>
              </a:rPr>
              <a:t>	Organic esters have high boiling points in relation to their viscosity and therefore have high fire points.</a:t>
            </a: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CLASSIFICATION OF LIQUID DIELECTRICS </a:t>
            </a:r>
            <a:endParaRPr lang="en-US" sz="3200"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9</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92500"/>
          </a:bodyPr>
          <a:lstStyle/>
          <a:p>
            <a:pPr marL="742950" indent="-742950" algn="just">
              <a:lnSpc>
                <a:spcPct val="150000"/>
              </a:lnSpc>
            </a:pPr>
            <a:r>
              <a:rPr lang="en-US" sz="2400" b="0" dirty="0" smtClean="0">
                <a:solidFill>
                  <a:srgbClr val="FF0000"/>
                </a:solidFill>
                <a:latin typeface="Arial" pitchFamily="34" charset="0"/>
                <a:cs typeface="Arial" pitchFamily="34" charset="0"/>
              </a:rPr>
              <a:t>(f) Latest Developments:</a:t>
            </a:r>
          </a:p>
          <a:p>
            <a:pPr marL="742950" indent="-742950" algn="just">
              <a:lnSpc>
                <a:spcPct val="150000"/>
              </a:lnSpc>
            </a:pPr>
            <a:r>
              <a:rPr lang="en-US" sz="2400" b="0" dirty="0" smtClean="0">
                <a:solidFill>
                  <a:srgbClr val="FF0000"/>
                </a:solidFill>
                <a:latin typeface="Arial" pitchFamily="34" charset="0"/>
                <a:cs typeface="Arial" pitchFamily="34" charset="0"/>
              </a:rPr>
              <a:t>	</a:t>
            </a:r>
            <a:r>
              <a:rPr lang="en-US" sz="2400" b="0" dirty="0" smtClean="0">
                <a:solidFill>
                  <a:schemeClr val="tx1"/>
                </a:solidFill>
                <a:latin typeface="Arial" pitchFamily="34" charset="0"/>
                <a:cs typeface="Arial" pitchFamily="34" charset="0"/>
              </a:rPr>
              <a:t>Some new oils have been introduced in recent years.</a:t>
            </a:r>
          </a:p>
          <a:p>
            <a:pPr marL="742950" indent="-742950" algn="just">
              <a:lnSpc>
                <a:spcPct val="150000"/>
              </a:lnSpc>
            </a:pPr>
            <a:r>
              <a:rPr lang="en-US" sz="2400" b="0" dirty="0" smtClean="0">
                <a:solidFill>
                  <a:schemeClr val="tx1"/>
                </a:solidFill>
                <a:latin typeface="Arial" pitchFamily="34" charset="0"/>
                <a:cs typeface="Arial" pitchFamily="34" charset="0"/>
              </a:rPr>
              <a:t>	These are being marketed under different commercial names, such as high temperature hydrocarbon oil, </a:t>
            </a:r>
            <a:r>
              <a:rPr lang="en-US" sz="2400" b="0" dirty="0" err="1" smtClean="0">
                <a:solidFill>
                  <a:schemeClr val="tx1"/>
                </a:solidFill>
                <a:latin typeface="Arial" pitchFamily="34" charset="0"/>
                <a:cs typeface="Arial" pitchFamily="34" charset="0"/>
              </a:rPr>
              <a:t>tetrachloroethylene</a:t>
            </a:r>
            <a:r>
              <a:rPr lang="en-US" sz="2400" b="0" dirty="0" smtClean="0">
                <a:solidFill>
                  <a:schemeClr val="tx1"/>
                </a:solidFill>
                <a:latin typeface="Arial" pitchFamily="34" charset="0"/>
                <a:cs typeface="Arial" pitchFamily="34" charset="0"/>
              </a:rPr>
              <a:t> and </a:t>
            </a:r>
            <a:r>
              <a:rPr lang="en-US" sz="2400" b="0" dirty="0" err="1" smtClean="0">
                <a:solidFill>
                  <a:schemeClr val="tx1"/>
                </a:solidFill>
                <a:latin typeface="Arial" pitchFamily="34" charset="0"/>
                <a:cs typeface="Arial" pitchFamily="34" charset="0"/>
              </a:rPr>
              <a:t>perfluoropolyether</a:t>
            </a:r>
            <a:r>
              <a:rPr lang="en-US" sz="2400" b="0" dirty="0" smtClean="0">
                <a:solidFill>
                  <a:schemeClr val="tx1"/>
                </a:solidFill>
                <a:latin typeface="Arial" pitchFamily="34" charset="0"/>
                <a:cs typeface="Arial" pitchFamily="34" charset="0"/>
              </a:rPr>
              <a:t>.</a:t>
            </a:r>
          </a:p>
          <a:p>
            <a:pPr marL="742950" indent="-742950" algn="just">
              <a:lnSpc>
                <a:spcPct val="150000"/>
              </a:lnSpc>
            </a:pPr>
            <a:r>
              <a:rPr lang="en-US" sz="2400" b="0" dirty="0" smtClean="0">
                <a:solidFill>
                  <a:schemeClr val="tx1"/>
                </a:solidFill>
                <a:latin typeface="Arial" pitchFamily="34" charset="0"/>
                <a:cs typeface="Arial" pitchFamily="34" charset="0"/>
              </a:rPr>
              <a:t>	High temperature hydrocarbons (HTC) oils have good electrical insulating and adequate heat transfer properties.</a:t>
            </a:r>
          </a:p>
          <a:p>
            <a:pPr marL="742950" indent="-742950" algn="just">
              <a:lnSpc>
                <a:spcPct val="150000"/>
              </a:lnSpc>
            </a:pPr>
            <a:r>
              <a:rPr lang="en-US" sz="2400" b="0" dirty="0" smtClean="0">
                <a:solidFill>
                  <a:srgbClr val="FF0000"/>
                </a:solidFill>
                <a:latin typeface="Arial" pitchFamily="34" charset="0"/>
                <a:cs typeface="Arial" pitchFamily="34" charset="0"/>
              </a:rPr>
              <a:t>	</a:t>
            </a:r>
          </a:p>
          <a:p>
            <a:pPr marL="742950" indent="-742950" algn="just">
              <a:lnSpc>
                <a:spcPct val="150000"/>
              </a:lnSpc>
            </a:pP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CLASSIFICATION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10</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smtClean="0">
                <a:solidFill>
                  <a:schemeClr val="tx1"/>
                </a:solidFill>
                <a:latin typeface="Arial" pitchFamily="34" charset="0"/>
                <a:cs typeface="Arial" pitchFamily="34" charset="0"/>
              </a:rPr>
              <a:t>A liquid dielectric should possess </a:t>
            </a:r>
          </a:p>
          <a:p>
            <a:pPr marL="742950" indent="-742950" algn="just">
              <a:lnSpc>
                <a:spcPct val="150000"/>
              </a:lnSpc>
              <a:buFont typeface="Wingdings" pitchFamily="2" charset="2"/>
              <a:buChar char="Ø"/>
            </a:pPr>
            <a:r>
              <a:rPr lang="en-US" sz="2400" b="0" dirty="0" smtClean="0">
                <a:solidFill>
                  <a:schemeClr val="tx1"/>
                </a:solidFill>
                <a:latin typeface="Arial" pitchFamily="34" charset="0"/>
                <a:cs typeface="Arial" pitchFamily="34" charset="0"/>
              </a:rPr>
              <a:t>Good dielectric properties</a:t>
            </a:r>
          </a:p>
          <a:p>
            <a:pPr marL="742950" indent="-742950" algn="just">
              <a:lnSpc>
                <a:spcPct val="150000"/>
              </a:lnSpc>
              <a:buFont typeface="Wingdings" pitchFamily="2" charset="2"/>
              <a:buChar char="Ø"/>
            </a:pPr>
            <a:r>
              <a:rPr lang="en-US" sz="2400" b="0" dirty="0" smtClean="0">
                <a:solidFill>
                  <a:schemeClr val="tx1"/>
                </a:solidFill>
                <a:latin typeface="Arial" pitchFamily="34" charset="0"/>
                <a:cs typeface="Arial" pitchFamily="34" charset="0"/>
              </a:rPr>
              <a:t>Excellent heat transfer characteristics </a:t>
            </a:r>
          </a:p>
          <a:p>
            <a:pPr marL="742950" indent="-742950" algn="just">
              <a:lnSpc>
                <a:spcPct val="150000"/>
              </a:lnSpc>
              <a:buFont typeface="Wingdings" pitchFamily="2" charset="2"/>
              <a:buChar char="Ø"/>
            </a:pPr>
            <a:r>
              <a:rPr lang="en-US" sz="2400" b="0" dirty="0" smtClean="0">
                <a:solidFill>
                  <a:schemeClr val="tx1"/>
                </a:solidFill>
                <a:latin typeface="Arial" pitchFamily="34" charset="0"/>
                <a:cs typeface="Arial" pitchFamily="34" charset="0"/>
              </a:rPr>
              <a:t>Must be chemically stable under the range of conditions under which the equipment operates.</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11</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92500"/>
          </a:bodyPr>
          <a:lstStyle/>
          <a:p>
            <a:pPr marL="742950" indent="-742950" algn="just">
              <a:lnSpc>
                <a:spcPct val="150000"/>
              </a:lnSpc>
              <a:buAutoNum type="alphaLcParenR"/>
            </a:pPr>
            <a:r>
              <a:rPr lang="en-US" sz="2400" b="0" dirty="0" smtClean="0">
                <a:solidFill>
                  <a:srgbClr val="FF0000"/>
                </a:solidFill>
                <a:latin typeface="Arial" pitchFamily="34" charset="0"/>
                <a:cs typeface="Arial" pitchFamily="34" charset="0"/>
              </a:rPr>
              <a:t>Electrical Properties </a:t>
            </a:r>
            <a:r>
              <a:rPr lang="en-US" sz="2400" b="0" dirty="0" smtClean="0">
                <a:solidFill>
                  <a:schemeClr val="tx1"/>
                </a:solidFill>
                <a:latin typeface="Arial" pitchFamily="34" charset="0"/>
                <a:cs typeface="Arial" pitchFamily="34" charset="0"/>
              </a:rPr>
              <a:t>The electrical properties that are essential in determining the dielectric performance of a liquid dielectric are :</a:t>
            </a:r>
          </a:p>
          <a:p>
            <a:pPr marL="1026414" lvl="1" indent="-742950" algn="just">
              <a:lnSpc>
                <a:spcPct val="150000"/>
              </a:lnSpc>
              <a:buFont typeface="+mj-lt"/>
              <a:buAutoNum type="romanUcPeriod"/>
            </a:pPr>
            <a:r>
              <a:rPr lang="en-US" sz="2400" dirty="0" smtClean="0">
                <a:solidFill>
                  <a:schemeClr val="tx1"/>
                </a:solidFill>
                <a:latin typeface="Arial" pitchFamily="34" charset="0"/>
                <a:cs typeface="Arial" pitchFamily="34" charset="0"/>
              </a:rPr>
              <a:t>Capacitance per unit volume or its relative permittivity</a:t>
            </a:r>
          </a:p>
          <a:p>
            <a:pPr marL="1026414" lvl="1" indent="-742950" algn="just">
              <a:lnSpc>
                <a:spcPct val="150000"/>
              </a:lnSpc>
              <a:buFont typeface="+mj-lt"/>
              <a:buAutoNum type="romanUcPeriod"/>
            </a:pPr>
            <a:r>
              <a:rPr lang="en-US" sz="2400" dirty="0" smtClean="0">
                <a:solidFill>
                  <a:schemeClr val="tx1"/>
                </a:solidFill>
                <a:latin typeface="Arial" pitchFamily="34" charset="0"/>
                <a:cs typeface="Arial" pitchFamily="34" charset="0"/>
              </a:rPr>
              <a:t>Resistivity</a:t>
            </a:r>
          </a:p>
          <a:p>
            <a:pPr marL="1026414" lvl="1" indent="-742950" algn="just">
              <a:lnSpc>
                <a:spcPct val="150000"/>
              </a:lnSpc>
              <a:buFont typeface="+mj-lt"/>
              <a:buAutoNum type="romanUcPeriod"/>
            </a:pPr>
            <a:r>
              <a:rPr lang="en-US" sz="2400" dirty="0" smtClean="0">
                <a:solidFill>
                  <a:schemeClr val="tx1"/>
                </a:solidFill>
                <a:latin typeface="Arial" pitchFamily="34" charset="0"/>
                <a:cs typeface="Arial" pitchFamily="34" charset="0"/>
              </a:rPr>
              <a:t>Loss tangent (tan </a:t>
            </a:r>
            <a:r>
              <a:rPr lang="el-GR" sz="2400" dirty="0" smtClean="0">
                <a:solidFill>
                  <a:schemeClr val="tx1"/>
                </a:solidFill>
                <a:latin typeface="Arial" pitchFamily="34" charset="0"/>
                <a:cs typeface="Arial" pitchFamily="34" charset="0"/>
              </a:rPr>
              <a:t>δ</a:t>
            </a:r>
            <a:r>
              <a:rPr lang="en-US" sz="2400" dirty="0" smtClean="0">
                <a:solidFill>
                  <a:schemeClr val="tx1"/>
                </a:solidFill>
                <a:latin typeface="Arial" pitchFamily="34" charset="0"/>
                <a:cs typeface="Arial" pitchFamily="34" charset="0"/>
              </a:rPr>
              <a:t>) or its power factor which is an indicator of the power loss under ac voltage application</a:t>
            </a:r>
          </a:p>
          <a:p>
            <a:pPr marL="1026414" lvl="1" indent="-742950" algn="just">
              <a:lnSpc>
                <a:spcPct val="150000"/>
              </a:lnSpc>
              <a:buFont typeface="+mj-lt"/>
              <a:buAutoNum type="romanUcPeriod"/>
            </a:pPr>
            <a:r>
              <a:rPr lang="en-US" sz="2400" b="0" dirty="0" smtClean="0">
                <a:solidFill>
                  <a:schemeClr val="tx1"/>
                </a:solidFill>
                <a:latin typeface="Arial" pitchFamily="34" charset="0"/>
                <a:cs typeface="Arial" pitchFamily="34" charset="0"/>
              </a:rPr>
              <a:t>Its ability to withstand high electric stresses.</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12</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err="1" smtClean="0">
                <a:solidFill>
                  <a:srgbClr val="FF0000"/>
                </a:solidFill>
                <a:latin typeface="Arial" pitchFamily="34" charset="0"/>
                <a:cs typeface="Arial" pitchFamily="34" charset="0"/>
              </a:rPr>
              <a:t>Permittivities</a:t>
            </a:r>
            <a:r>
              <a:rPr lang="en-US" sz="2400" b="0" dirty="0" smtClean="0">
                <a:solidFill>
                  <a:srgbClr val="FF0000"/>
                </a:solidFill>
                <a:latin typeface="Arial" pitchFamily="34" charset="0"/>
                <a:cs typeface="Arial" pitchFamily="34" charset="0"/>
              </a:rPr>
              <a:t> </a:t>
            </a:r>
            <a:r>
              <a:rPr lang="en-US" sz="2400" b="0" dirty="0" smtClean="0">
                <a:solidFill>
                  <a:schemeClr val="tx1"/>
                </a:solidFill>
                <a:latin typeface="Arial" pitchFamily="34" charset="0"/>
                <a:cs typeface="Arial" pitchFamily="34" charset="0"/>
              </a:rPr>
              <a:t>of most of the petroleum oils from 2.0 to 2.6 while those of silicon oils from 2.0 to 73. </a:t>
            </a:r>
          </a:p>
          <a:p>
            <a:pPr marL="742950" indent="-742950" algn="just">
              <a:lnSpc>
                <a:spcPct val="150000"/>
              </a:lnSpc>
            </a:pPr>
            <a:r>
              <a:rPr lang="en-US" sz="2400" b="0" dirty="0" smtClean="0">
                <a:solidFill>
                  <a:schemeClr val="tx1"/>
                </a:solidFill>
                <a:latin typeface="Arial" pitchFamily="34" charset="0"/>
                <a:cs typeface="Arial" pitchFamily="34" charset="0"/>
              </a:rPr>
              <a:t>	In case of the non-polar liquids, the permittivity is independent of frequency but in the case of polar liquids, such as water, it changes with frequency.</a:t>
            </a:r>
          </a:p>
          <a:p>
            <a:pPr marL="742950" indent="-742950" algn="just">
              <a:lnSpc>
                <a:spcPct val="150000"/>
              </a:lnSpc>
            </a:pPr>
            <a:r>
              <a:rPr lang="en-US" sz="2400" b="0" dirty="0" smtClean="0">
                <a:solidFill>
                  <a:schemeClr val="tx1"/>
                </a:solidFill>
                <a:latin typeface="Arial" pitchFamily="34" charset="0"/>
                <a:cs typeface="Arial" pitchFamily="34" charset="0"/>
              </a:rPr>
              <a:t>For example:</a:t>
            </a:r>
          </a:p>
          <a:p>
            <a:pPr marL="742950" indent="-742950" algn="just">
              <a:lnSpc>
                <a:spcPct val="150000"/>
              </a:lnSpc>
            </a:pPr>
            <a:r>
              <a:rPr lang="en-US" sz="2400" b="0" dirty="0" smtClean="0">
                <a:solidFill>
                  <a:schemeClr val="tx1"/>
                </a:solidFill>
                <a:latin typeface="Arial" pitchFamily="34" charset="0"/>
                <a:cs typeface="Arial" pitchFamily="34" charset="0"/>
              </a:rPr>
              <a:t>	The permittivity of water is 78 at 50 Hz and reduces to about 5.0 at 1 </a:t>
            </a:r>
            <a:r>
              <a:rPr lang="en-US" sz="2400" b="0" dirty="0" err="1" smtClean="0">
                <a:solidFill>
                  <a:schemeClr val="tx1"/>
                </a:solidFill>
                <a:latin typeface="Arial" pitchFamily="34" charset="0"/>
                <a:cs typeface="Arial" pitchFamily="34" charset="0"/>
              </a:rPr>
              <a:t>MHz.</a:t>
            </a:r>
            <a:r>
              <a:rPr lang="en-US" sz="2400" b="0" dirty="0" smtClean="0">
                <a:solidFill>
                  <a:schemeClr val="tx1"/>
                </a:solidFill>
                <a:latin typeface="Arial" pitchFamily="34" charset="0"/>
                <a:cs typeface="Arial" pitchFamily="34" charset="0"/>
              </a:rPr>
              <a:t>  </a:t>
            </a: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13</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err="1" smtClean="0">
                <a:solidFill>
                  <a:srgbClr val="FF0000"/>
                </a:solidFill>
                <a:latin typeface="Arial" pitchFamily="34" charset="0"/>
                <a:cs typeface="Arial" pitchFamily="34" charset="0"/>
              </a:rPr>
              <a:t>Resistivities</a:t>
            </a:r>
            <a:r>
              <a:rPr lang="en-US" sz="2400" b="0" dirty="0" smtClean="0">
                <a:solidFill>
                  <a:srgbClr val="FF0000"/>
                </a:solidFill>
                <a:latin typeface="Arial" pitchFamily="34" charset="0"/>
                <a:cs typeface="Arial" pitchFamily="34" charset="0"/>
              </a:rPr>
              <a:t> </a:t>
            </a:r>
            <a:r>
              <a:rPr lang="en-US" sz="2400" b="0" dirty="0" smtClean="0">
                <a:solidFill>
                  <a:schemeClr val="tx1"/>
                </a:solidFill>
                <a:latin typeface="Arial" pitchFamily="34" charset="0"/>
                <a:cs typeface="Arial" pitchFamily="34" charset="0"/>
              </a:rPr>
              <a:t>of insulating liquids used for high-voltage applications should be more than 10</a:t>
            </a:r>
            <a:r>
              <a:rPr lang="en-US" sz="2400" b="0" baseline="30000" dirty="0" smtClean="0">
                <a:solidFill>
                  <a:schemeClr val="tx1"/>
                </a:solidFill>
                <a:latin typeface="Arial" pitchFamily="34" charset="0"/>
                <a:cs typeface="Arial" pitchFamily="34" charset="0"/>
              </a:rPr>
              <a:t>16</a:t>
            </a:r>
            <a:r>
              <a:rPr lang="en-US" sz="2400" b="0" dirty="0" smtClean="0">
                <a:solidFill>
                  <a:schemeClr val="tx1"/>
                </a:solidFill>
                <a:latin typeface="Arial" pitchFamily="34" charset="0"/>
                <a:cs typeface="Arial" pitchFamily="34" charset="0"/>
              </a:rPr>
              <a:t> ohm-</a:t>
            </a:r>
            <a:r>
              <a:rPr lang="en-US" sz="2400" b="0" dirty="0" err="1" smtClean="0">
                <a:solidFill>
                  <a:schemeClr val="tx1"/>
                </a:solidFill>
                <a:latin typeface="Arial" pitchFamily="34" charset="0"/>
                <a:cs typeface="Arial" pitchFamily="34" charset="0"/>
              </a:rPr>
              <a:t>metre</a:t>
            </a:r>
            <a:r>
              <a:rPr lang="en-US" sz="2400" b="0" dirty="0" smtClean="0">
                <a:solidFill>
                  <a:schemeClr val="tx1"/>
                </a:solidFill>
                <a:latin typeface="Arial" pitchFamily="34" charset="0"/>
                <a:cs typeface="Arial" pitchFamily="34" charset="0"/>
              </a:rPr>
              <a:t> and most of the liquids in their pure state exhibit this property.</a:t>
            </a: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14</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92500" lnSpcReduction="10000"/>
          </a:bodyPr>
          <a:lstStyle/>
          <a:p>
            <a:pPr marL="742950" indent="-742950" algn="just">
              <a:lnSpc>
                <a:spcPct val="150000"/>
              </a:lnSpc>
            </a:pPr>
            <a:r>
              <a:rPr lang="en-US" sz="2400" b="0" dirty="0" smtClean="0">
                <a:solidFill>
                  <a:srgbClr val="FF0000"/>
                </a:solidFill>
                <a:latin typeface="Arial" pitchFamily="34" charset="0"/>
                <a:cs typeface="Arial" pitchFamily="34" charset="0"/>
              </a:rPr>
              <a:t>Power Factor </a:t>
            </a:r>
            <a:r>
              <a:rPr lang="en-US" sz="2400" b="0" dirty="0" smtClean="0">
                <a:solidFill>
                  <a:schemeClr val="tx1"/>
                </a:solidFill>
                <a:latin typeface="Arial" pitchFamily="34" charset="0"/>
                <a:cs typeface="Arial" pitchFamily="34" charset="0"/>
              </a:rPr>
              <a:t>of a liquid dielectric under ac voltage will determine its performance under load conditions.</a:t>
            </a:r>
          </a:p>
          <a:p>
            <a:pPr marL="742950" indent="-742950" algn="just">
              <a:lnSpc>
                <a:spcPct val="150000"/>
              </a:lnSpc>
            </a:pPr>
            <a:r>
              <a:rPr lang="en-US" sz="2400" b="0" dirty="0" smtClean="0">
                <a:solidFill>
                  <a:schemeClr val="tx1"/>
                </a:solidFill>
                <a:latin typeface="Arial" pitchFamily="34" charset="0"/>
                <a:cs typeface="Arial" pitchFamily="34" charset="0"/>
              </a:rPr>
              <a:t>	Power factor is a measure of the power loss and is an important parameter in cable and capacitor system.</a:t>
            </a:r>
          </a:p>
          <a:p>
            <a:pPr marL="742950" indent="-742950" algn="just">
              <a:lnSpc>
                <a:spcPct val="150000"/>
              </a:lnSpc>
            </a:pPr>
            <a:r>
              <a:rPr lang="en-US" sz="2400" b="0" dirty="0" smtClean="0">
                <a:solidFill>
                  <a:schemeClr val="tx1"/>
                </a:solidFill>
                <a:latin typeface="Arial" pitchFamily="34" charset="0"/>
                <a:cs typeface="Arial" pitchFamily="34" charset="0"/>
              </a:rPr>
              <a:t>	However, in the case of transformers, the dielectric loss in the oil is negligible when compared to copper and iron losses.</a:t>
            </a:r>
          </a:p>
          <a:p>
            <a:pPr marL="742950" indent="-742950" algn="just">
              <a:lnSpc>
                <a:spcPct val="150000"/>
              </a:lnSpc>
            </a:pPr>
            <a:r>
              <a:rPr lang="en-US" sz="2400" b="0" dirty="0" smtClean="0">
                <a:solidFill>
                  <a:schemeClr val="tx1"/>
                </a:solidFill>
                <a:latin typeface="Arial" pitchFamily="34" charset="0"/>
                <a:cs typeface="Arial" pitchFamily="34" charset="0"/>
              </a:rPr>
              <a:t>	Pure and dry transformer oil will have a very low power factor varying between 10</a:t>
            </a:r>
            <a:r>
              <a:rPr lang="en-US" sz="2400" b="0" baseline="30000" dirty="0" smtClean="0">
                <a:solidFill>
                  <a:schemeClr val="tx1"/>
                </a:solidFill>
                <a:latin typeface="Arial" pitchFamily="34" charset="0"/>
                <a:cs typeface="Arial" pitchFamily="34" charset="0"/>
              </a:rPr>
              <a:t>-4</a:t>
            </a:r>
            <a:r>
              <a:rPr lang="en-US" sz="2400" b="0" dirty="0" smtClean="0">
                <a:solidFill>
                  <a:schemeClr val="tx1"/>
                </a:solidFill>
                <a:latin typeface="Arial" pitchFamily="34" charset="0"/>
                <a:cs typeface="Arial" pitchFamily="34" charset="0"/>
              </a:rPr>
              <a:t> at 20°C and 10</a:t>
            </a:r>
            <a:r>
              <a:rPr lang="en-US" sz="2400" b="0" baseline="30000" dirty="0" smtClean="0">
                <a:solidFill>
                  <a:schemeClr val="tx1"/>
                </a:solidFill>
                <a:latin typeface="Arial" pitchFamily="34" charset="0"/>
                <a:cs typeface="Arial" pitchFamily="34" charset="0"/>
              </a:rPr>
              <a:t>-3</a:t>
            </a:r>
            <a:r>
              <a:rPr lang="en-US" sz="2400" b="0" dirty="0" smtClean="0">
                <a:solidFill>
                  <a:schemeClr val="tx1"/>
                </a:solidFill>
                <a:latin typeface="Arial" pitchFamily="34" charset="0"/>
                <a:cs typeface="Arial" pitchFamily="34" charset="0"/>
              </a:rPr>
              <a:t> at 90°C at a frequency of 50 Hz</a:t>
            </a: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15</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92500"/>
          </a:bodyPr>
          <a:lstStyle/>
          <a:p>
            <a:pPr marL="742950" indent="-742950" algn="just">
              <a:lnSpc>
                <a:spcPct val="150000"/>
              </a:lnSpc>
            </a:pPr>
            <a:r>
              <a:rPr lang="en-US" sz="2400" b="0" dirty="0" smtClean="0">
                <a:solidFill>
                  <a:srgbClr val="FF0000"/>
                </a:solidFill>
                <a:latin typeface="Arial" pitchFamily="34" charset="0"/>
                <a:cs typeface="Arial" pitchFamily="34" charset="0"/>
              </a:rPr>
              <a:t>Dielectric Strength </a:t>
            </a:r>
            <a:r>
              <a:rPr lang="en-US" sz="2400" b="0" dirty="0" smtClean="0">
                <a:solidFill>
                  <a:schemeClr val="tx1"/>
                </a:solidFill>
                <a:latin typeface="Arial" pitchFamily="34" charset="0"/>
                <a:cs typeface="Arial" pitchFamily="34" charset="0"/>
              </a:rPr>
              <a:t>is the most important parameter in the choice of a given liquid dielectric for a given application.</a:t>
            </a:r>
          </a:p>
          <a:p>
            <a:pPr marL="742950" indent="-742950" algn="just">
              <a:lnSpc>
                <a:spcPct val="150000"/>
              </a:lnSpc>
            </a:pPr>
            <a:r>
              <a:rPr lang="en-US" sz="2400" b="0" dirty="0" smtClean="0">
                <a:solidFill>
                  <a:schemeClr val="tx1"/>
                </a:solidFill>
                <a:latin typeface="Arial" pitchFamily="34" charset="0"/>
                <a:cs typeface="Arial" pitchFamily="34" charset="0"/>
              </a:rPr>
              <a:t>	The dielectric strength depends on the atomic and molecular properties of the liquid itself.</a:t>
            </a:r>
          </a:p>
          <a:p>
            <a:pPr marL="742950" indent="-742950" algn="just">
              <a:lnSpc>
                <a:spcPct val="150000"/>
              </a:lnSpc>
            </a:pPr>
            <a:r>
              <a:rPr lang="en-US" sz="2400" b="0" dirty="0" smtClean="0">
                <a:solidFill>
                  <a:schemeClr val="tx1"/>
                </a:solidFill>
                <a:latin typeface="Arial" pitchFamily="34" charset="0"/>
                <a:cs typeface="Arial" pitchFamily="34" charset="0"/>
              </a:rPr>
              <a:t>	However, under practical conditions the dielectric strength depends on the material of the electrodes, temperature, type of applied voltage, gas content in the liquid, etc.,</a:t>
            </a:r>
            <a:r>
              <a:rPr lang="en-US" sz="2400" b="0" dirty="0" smtClean="0">
                <a:solidFill>
                  <a:srgbClr val="FF0000"/>
                </a:solidFill>
                <a:latin typeface="Arial" pitchFamily="34" charset="0"/>
                <a:cs typeface="Arial" pitchFamily="34" charset="0"/>
              </a:rPr>
              <a:t> </a:t>
            </a:r>
            <a:r>
              <a:rPr lang="en-US" sz="2400" b="0" dirty="0" smtClean="0">
                <a:solidFill>
                  <a:schemeClr val="tx1"/>
                </a:solidFill>
                <a:latin typeface="Arial" pitchFamily="34" charset="0"/>
                <a:cs typeface="Arial" pitchFamily="34" charset="0"/>
              </a:rPr>
              <a:t>which change the dielectric strength by changing the molecular properties of the liquid.</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16</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smtClean="0">
                <a:solidFill>
                  <a:srgbClr val="FF0000"/>
                </a:solidFill>
                <a:latin typeface="Arial" pitchFamily="34" charset="0"/>
                <a:cs typeface="Arial" pitchFamily="34" charset="0"/>
              </a:rPr>
              <a:t>b) Heat Transfer Characteristics </a:t>
            </a:r>
          </a:p>
          <a:p>
            <a:pPr marL="742950" indent="-742950" algn="just">
              <a:lnSpc>
                <a:spcPct val="150000"/>
              </a:lnSpc>
            </a:pPr>
            <a:r>
              <a:rPr lang="en-US" sz="2400" b="0" dirty="0" smtClean="0">
                <a:solidFill>
                  <a:schemeClr val="tx1"/>
                </a:solidFill>
                <a:latin typeface="Arial" pitchFamily="34" charset="0"/>
                <a:cs typeface="Arial" pitchFamily="34" charset="0"/>
              </a:rPr>
              <a:t>	In equipments filled with a liquid dielectric (transformer, cable, circuit breaker, etc.), heat is transferred mainly by convection.</a:t>
            </a:r>
          </a:p>
          <a:p>
            <a:pPr marL="742950" indent="-742950" algn="just">
              <a:lnSpc>
                <a:spcPct val="150000"/>
              </a:lnSpc>
            </a:pPr>
            <a:r>
              <a:rPr lang="en-US" sz="2400" b="0" dirty="0" smtClean="0">
                <a:solidFill>
                  <a:schemeClr val="tx1"/>
                </a:solidFill>
                <a:latin typeface="Arial" pitchFamily="34" charset="0"/>
                <a:cs typeface="Arial" pitchFamily="34" charset="0"/>
              </a:rPr>
              <a:t>	Under natural atmospheric cooling conditions convection (N) is given by</a:t>
            </a:r>
          </a:p>
          <a:p>
            <a:pPr marL="742950" indent="-742950" algn="just">
              <a:lnSpc>
                <a:spcPct val="150000"/>
              </a:lnSpc>
            </a:pPr>
            <a:r>
              <a:rPr lang="en-US" sz="2800" i="1" dirty="0" smtClean="0">
                <a:solidFill>
                  <a:srgbClr val="FF0000"/>
                </a:solidFill>
                <a:latin typeface="Times New Roman" pitchFamily="18" charset="0"/>
                <a:cs typeface="Times New Roman" pitchFamily="18" charset="0"/>
              </a:rPr>
              <a:t>N= f[K</a:t>
            </a:r>
            <a:r>
              <a:rPr lang="en-US" sz="2800" i="1" baseline="30000" dirty="0" smtClean="0">
                <a:solidFill>
                  <a:srgbClr val="FF0000"/>
                </a:solidFill>
                <a:latin typeface="Times New Roman" pitchFamily="18" charset="0"/>
                <a:cs typeface="Times New Roman" pitchFamily="18" charset="0"/>
              </a:rPr>
              <a:t>3</a:t>
            </a:r>
            <a:r>
              <a:rPr lang="en-US" sz="2800" i="1" dirty="0" smtClean="0">
                <a:solidFill>
                  <a:srgbClr val="FF0000"/>
                </a:solidFill>
                <a:latin typeface="Times New Roman" pitchFamily="18" charset="0"/>
                <a:cs typeface="Times New Roman" pitchFamily="18" charset="0"/>
              </a:rPr>
              <a:t> AC/v]</a:t>
            </a:r>
            <a:r>
              <a:rPr lang="en-US" sz="2800" i="1" baseline="30000" dirty="0" smtClean="0">
                <a:solidFill>
                  <a:srgbClr val="FF0000"/>
                </a:solidFill>
                <a:latin typeface="Times New Roman" pitchFamily="18" charset="0"/>
                <a:cs typeface="Times New Roman" pitchFamily="18" charset="0"/>
              </a:rPr>
              <a:t>n</a:t>
            </a:r>
            <a:r>
              <a:rPr lang="en-US" sz="2800" i="1" dirty="0" smtClean="0">
                <a:solidFill>
                  <a:srgbClr val="FF0000"/>
                </a:solidFill>
                <a:latin typeface="Times New Roman" pitchFamily="18" charset="0"/>
                <a:cs typeface="Times New Roman" pitchFamily="18" charset="0"/>
              </a:rPr>
              <a:t>  </a:t>
            </a:r>
            <a:r>
              <a:rPr lang="en-US" sz="2800" b="0" dirty="0" smtClean="0">
                <a:solidFill>
                  <a:schemeClr val="tx1"/>
                </a:solidFill>
                <a:latin typeface="Times New Roman" pitchFamily="18" charset="0"/>
                <a:cs typeface="Times New Roman" pitchFamily="18" charset="0"/>
              </a:rPr>
              <a:t>……..(1)       </a:t>
            </a:r>
          </a:p>
          <a:p>
            <a:pPr marL="742950" indent="-742950" algn="just">
              <a:lnSpc>
                <a:spcPct val="150000"/>
              </a:lnSpc>
            </a:pPr>
            <a:endParaRPr lang="en-US" sz="2800" i="1" dirty="0" smtClean="0">
              <a:solidFill>
                <a:schemeClr val="tx1"/>
              </a:solidFill>
              <a:latin typeface="Times New Roman" pitchFamily="18" charset="0"/>
              <a:cs typeface="Times New Roman" pitchFamily="18" charset="0"/>
            </a:endParaRPr>
          </a:p>
          <a:p>
            <a:pPr marL="742950" indent="-742950" algn="just">
              <a:lnSpc>
                <a:spcPct val="150000"/>
              </a:lnSpc>
            </a:pPr>
            <a:endParaRPr lang="en-US" sz="2400" b="0" dirty="0" smtClean="0">
              <a:solidFill>
                <a:schemeClr val="tx1"/>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17</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2" descr="C:\Lima\H drive\Bineshwar Brahma engineering college\8th sem electrical\convection-currents-vector-illustration-labeled-260nw-1636131082.jpg"/>
          <p:cNvPicPr>
            <a:picLocks noChangeAspect="1" noChangeArrowheads="1"/>
          </p:cNvPicPr>
          <p:nvPr/>
        </p:nvPicPr>
        <p:blipFill>
          <a:blip r:embed="rId2"/>
          <a:srcRect/>
          <a:stretch>
            <a:fillRect/>
          </a:stretch>
        </p:blipFill>
        <p:spPr bwMode="auto">
          <a:xfrm>
            <a:off x="5105400" y="4114800"/>
            <a:ext cx="2541542" cy="25146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Liquid dielectrics are used mainly in high-voltage cables and capacitors and for filling up of transformers, circuit breakers, etc.</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Liquid dielectrics also act as heat transfer agents in transformers and as arc-quenching media in circuit breakers.</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Petroleum oils (transformer oils) are the most commonly used liquid dielectrics.</a:t>
            </a:r>
          </a:p>
          <a:p>
            <a:pPr marL="742950" indent="-742950" algn="just">
              <a:lnSpc>
                <a:spcPct val="150000"/>
              </a:lnSpc>
            </a:pPr>
            <a:endParaRPr lang="en-US" sz="2400" b="0" dirty="0" smtClean="0">
              <a:solidFill>
                <a:schemeClr val="tx1"/>
              </a:solidFill>
              <a:latin typeface="Arial" pitchFamily="34" charset="0"/>
              <a:cs typeface="Arial" pitchFamily="34" charset="0"/>
            </a:endParaRPr>
          </a:p>
          <a:p>
            <a:pPr marL="742950" indent="-742950" algn="just">
              <a:lnSpc>
                <a:spcPct val="150000"/>
              </a:lnSpc>
              <a:buFont typeface="Wingdings" pitchFamily="2" charset="2"/>
              <a:buChar char="v"/>
            </a:pPr>
            <a:endParaRPr lang="en-US" sz="2400" b="0" dirty="0" smtClean="0">
              <a:solidFill>
                <a:schemeClr val="tx1"/>
              </a:solidFill>
              <a:latin typeface="Arial" pitchFamily="34" charset="0"/>
              <a:cs typeface="Arial" pitchFamily="34" charset="0"/>
            </a:endParaRPr>
          </a:p>
          <a:p>
            <a:pPr marL="742950" indent="-742950" algn="just">
              <a:lnSpc>
                <a:spcPct val="150000"/>
              </a:lnSpc>
            </a:pPr>
            <a:endParaRPr lang="en-US" sz="2400" i="1" dirty="0" smtClean="0">
              <a:solidFill>
                <a:schemeClr val="tx1"/>
              </a:solidFill>
              <a:latin typeface="Times New Roman" pitchFamily="18" charset="0"/>
              <a:cs typeface="Times New Roman" pitchFamily="18" charset="0"/>
            </a:endParaRPr>
          </a:p>
          <a:p>
            <a:pPr marL="742950" indent="-742950" algn="just">
              <a:lnSpc>
                <a:spcPct val="150000"/>
              </a:lnSpc>
            </a:pPr>
            <a:endParaRPr lang="en-US" sz="2400" i="1" dirty="0" smtClean="0">
              <a:solidFill>
                <a:schemeClr val="tx1"/>
              </a:solidFill>
              <a:latin typeface="Times New Roman" pitchFamily="18" charset="0"/>
              <a:cs typeface="Times New Roman" pitchFamily="18" charset="0"/>
            </a:endParaRPr>
          </a:p>
        </p:txBody>
      </p:sp>
      <p:sp>
        <p:nvSpPr>
          <p:cNvPr id="26" name="Title 25"/>
          <p:cNvSpPr>
            <a:spLocks noGrp="1"/>
          </p:cNvSpPr>
          <p:nvPr>
            <p:ph type="title"/>
          </p:nvPr>
        </p:nvSpPr>
        <p:spPr>
          <a:xfrm>
            <a:off x="457200" y="152400"/>
            <a:ext cx="8001000" cy="914400"/>
          </a:xfrm>
        </p:spPr>
        <p:txBody>
          <a:bodyPr>
            <a:normAutofit/>
          </a:bodyPr>
          <a:lstStyle/>
          <a:p>
            <a:pPr algn="ctr"/>
            <a:r>
              <a:rPr smtClean="0">
                <a:solidFill>
                  <a:srgbClr val="0070C0"/>
                </a:solidFill>
              </a:rPr>
              <a:t>LIQUIDS AS INSULATORS</a:t>
            </a:r>
            <a:endParaRPr lang="en-US"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85000" lnSpcReduction="10000"/>
          </a:bodyPr>
          <a:lstStyle/>
          <a:p>
            <a:pPr marL="742950" indent="-742950" algn="just">
              <a:lnSpc>
                <a:spcPct val="150000"/>
              </a:lnSpc>
            </a:pPr>
            <a:r>
              <a:rPr lang="en-US" sz="2400" b="0" dirty="0" smtClean="0">
                <a:solidFill>
                  <a:schemeClr val="tx1"/>
                </a:solidFill>
                <a:latin typeface="Arial" pitchFamily="34" charset="0"/>
                <a:cs typeface="Arial" pitchFamily="34" charset="0"/>
              </a:rPr>
              <a:t>Where K=thermal conductivity</a:t>
            </a:r>
          </a:p>
          <a:p>
            <a:pPr marL="742950" indent="-742950" algn="just">
              <a:lnSpc>
                <a:spcPct val="150000"/>
              </a:lnSpc>
            </a:pPr>
            <a:r>
              <a:rPr lang="en-US" sz="2400" b="0" dirty="0" smtClean="0">
                <a:solidFill>
                  <a:schemeClr val="tx1"/>
                </a:solidFill>
                <a:latin typeface="Arial" pitchFamily="34" charset="0"/>
                <a:cs typeface="Arial" pitchFamily="34" charset="0"/>
              </a:rPr>
              <a:t>		A= coefficient of expansion</a:t>
            </a:r>
          </a:p>
          <a:p>
            <a:pPr marL="742950" indent="-742950" algn="just">
              <a:lnSpc>
                <a:spcPct val="150000"/>
              </a:lnSpc>
            </a:pPr>
            <a:r>
              <a:rPr lang="en-US" sz="2400" b="0" dirty="0" smtClean="0">
                <a:solidFill>
                  <a:schemeClr val="tx1"/>
                </a:solidFill>
                <a:latin typeface="Arial" pitchFamily="34" charset="0"/>
                <a:cs typeface="Arial" pitchFamily="34" charset="0"/>
              </a:rPr>
              <a:t>		C=specific heat per unit volume,</a:t>
            </a:r>
          </a:p>
          <a:p>
            <a:pPr marL="742950" indent="-742950" algn="just">
              <a:lnSpc>
                <a:spcPct val="150000"/>
              </a:lnSpc>
            </a:pPr>
            <a:r>
              <a:rPr lang="en-US" sz="2400" b="0" dirty="0" smtClean="0">
                <a:solidFill>
                  <a:schemeClr val="tx1"/>
                </a:solidFill>
                <a:latin typeface="Arial" pitchFamily="34" charset="0"/>
                <a:cs typeface="Arial" pitchFamily="34" charset="0"/>
              </a:rPr>
              <a:t>		v= kinetic viscosity, and </a:t>
            </a:r>
          </a:p>
          <a:p>
            <a:pPr marL="742950" indent="-742950" algn="just">
              <a:lnSpc>
                <a:spcPct val="150000"/>
              </a:lnSpc>
            </a:pPr>
            <a:r>
              <a:rPr lang="en-US" sz="2400" b="0" dirty="0" smtClean="0">
                <a:solidFill>
                  <a:schemeClr val="tx1"/>
                </a:solidFill>
                <a:latin typeface="Arial" pitchFamily="34" charset="0"/>
                <a:cs typeface="Arial" pitchFamily="34" charset="0"/>
              </a:rPr>
              <a:t>		n=0.25~ 0.33.</a:t>
            </a:r>
          </a:p>
          <a:p>
            <a:pPr marL="742950" indent="-742950" algn="just">
              <a:lnSpc>
                <a:spcPct val="150000"/>
              </a:lnSpc>
            </a:pPr>
            <a:r>
              <a:rPr lang="en-US" sz="2400" b="0" dirty="0" smtClean="0">
                <a:solidFill>
                  <a:schemeClr val="tx1"/>
                </a:solidFill>
                <a:latin typeface="Arial" pitchFamily="34" charset="0"/>
                <a:cs typeface="Arial" pitchFamily="34" charset="0"/>
              </a:rPr>
              <a:t>The main factors that control the heat transfer are thermal conductivity (K) and viscosity (v).</a:t>
            </a:r>
          </a:p>
          <a:p>
            <a:pPr marL="742950" indent="-742950" algn="just">
              <a:lnSpc>
                <a:spcPct val="150000"/>
              </a:lnSpc>
            </a:pPr>
            <a:r>
              <a:rPr lang="en-US" sz="2400" b="0" dirty="0" smtClean="0">
                <a:solidFill>
                  <a:schemeClr val="tx1"/>
                </a:solidFill>
                <a:latin typeface="Arial" pitchFamily="34" charset="0"/>
                <a:cs typeface="Arial" pitchFamily="34" charset="0"/>
              </a:rPr>
              <a:t>From eqn.1 it can be seen that a higher value for K is preferable for apparatus likely to operate continuously at a high temperature.</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18</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smtClean="0">
                <a:solidFill>
                  <a:schemeClr val="tx1"/>
                </a:solidFill>
                <a:latin typeface="Arial" pitchFamily="34" charset="0"/>
                <a:cs typeface="Arial" pitchFamily="34" charset="0"/>
              </a:rPr>
              <a:t>	On the other hand, a low value of K and high viscosity can lead to localized overheating or even electrical ‘burn out’.</a:t>
            </a:r>
          </a:p>
          <a:p>
            <a:pPr marL="742950" indent="-742950" algn="just">
              <a:lnSpc>
                <a:spcPct val="150000"/>
              </a:lnSpc>
            </a:pPr>
            <a:r>
              <a:rPr lang="en-US" sz="2400" b="0" dirty="0" smtClean="0">
                <a:solidFill>
                  <a:schemeClr val="tx1"/>
                </a:solidFill>
                <a:latin typeface="Arial" pitchFamily="34" charset="0"/>
                <a:cs typeface="Arial" pitchFamily="34" charset="0"/>
              </a:rPr>
              <a:t>	Silicon oils do not exhibit these properties and therefore can pose severe overheating problems in equipment that use these oils.</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19</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92500" lnSpcReduction="10000"/>
          </a:bodyPr>
          <a:lstStyle/>
          <a:p>
            <a:pPr marL="742950" indent="-742950" algn="just">
              <a:lnSpc>
                <a:spcPct val="150000"/>
              </a:lnSpc>
            </a:pPr>
            <a:r>
              <a:rPr lang="en-US" sz="2400" b="0" dirty="0" smtClean="0">
                <a:solidFill>
                  <a:srgbClr val="FF0000"/>
                </a:solidFill>
                <a:latin typeface="Arial" pitchFamily="34" charset="0"/>
                <a:cs typeface="Arial" pitchFamily="34" charset="0"/>
              </a:rPr>
              <a:t>c) Chemical Stability </a:t>
            </a:r>
          </a:p>
          <a:p>
            <a:pPr marL="742950" indent="-742950" algn="just">
              <a:lnSpc>
                <a:spcPct val="150000"/>
              </a:lnSpc>
            </a:pPr>
            <a:r>
              <a:rPr lang="en-US" sz="2400" b="0" dirty="0" smtClean="0">
                <a:solidFill>
                  <a:schemeClr val="tx1"/>
                </a:solidFill>
                <a:latin typeface="Arial" pitchFamily="34" charset="0"/>
                <a:cs typeface="Arial" pitchFamily="34" charset="0"/>
              </a:rPr>
              <a:t>In service, insulating liquids are subjected to thermal and electrical stresses in the presence of materials like O</a:t>
            </a:r>
            <a:r>
              <a:rPr lang="en-US" sz="2400" b="0" baseline="-25000" dirty="0" smtClean="0">
                <a:solidFill>
                  <a:schemeClr val="tx1"/>
                </a:solidFill>
                <a:latin typeface="Arial" pitchFamily="34" charset="0"/>
                <a:cs typeface="Arial" pitchFamily="34" charset="0"/>
              </a:rPr>
              <a:t>2</a:t>
            </a:r>
            <a:r>
              <a:rPr lang="en-US" sz="2400" b="0" dirty="0" smtClean="0">
                <a:solidFill>
                  <a:schemeClr val="tx1"/>
                </a:solidFill>
                <a:latin typeface="Arial" pitchFamily="34" charset="0"/>
                <a:cs typeface="Arial" pitchFamily="34" charset="0"/>
              </a:rPr>
              <a:t> , water, fibers and decomposition products of solid insulation. These, either singly or in combination, cause degradation of the liquid with the result that soluble solid and gaseous products are found, which can result in:</a:t>
            </a:r>
          </a:p>
          <a:p>
            <a:pPr marL="742950" indent="-742950" algn="just">
              <a:lnSpc>
                <a:spcPct val="150000"/>
              </a:lnSpc>
            </a:pPr>
            <a:r>
              <a:rPr lang="en-US" sz="2400" b="0" dirty="0" smtClean="0">
                <a:solidFill>
                  <a:schemeClr val="tx1"/>
                </a:solidFill>
                <a:latin typeface="Arial" pitchFamily="34" charset="0"/>
                <a:cs typeface="Arial" pitchFamily="34" charset="0"/>
              </a:rPr>
              <a:t>	Corrosion, impairment of heat transfer , deterioration of electrical properties, increased dielectric losses, discharges and arching.</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CHARACTERISTICS OF LIQUID DIELECTRICS </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20</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lnSpcReduction="10000"/>
          </a:bodyPr>
          <a:lstStyle/>
          <a:p>
            <a:pPr marL="742950" indent="-742950" algn="just">
              <a:lnSpc>
                <a:spcPct val="150000"/>
              </a:lnSpc>
            </a:pPr>
            <a:r>
              <a:rPr lang="en-US" sz="2400" b="0" dirty="0" smtClean="0">
                <a:solidFill>
                  <a:srgbClr val="FF0000"/>
                </a:solidFill>
                <a:latin typeface="Arial" pitchFamily="34" charset="0"/>
                <a:cs typeface="Arial" pitchFamily="34" charset="0"/>
              </a:rPr>
              <a:t>Pure liquids </a:t>
            </a:r>
            <a:r>
              <a:rPr lang="en-US" sz="2400" b="0" dirty="0" smtClean="0">
                <a:solidFill>
                  <a:schemeClr val="tx1"/>
                </a:solidFill>
                <a:latin typeface="Arial" pitchFamily="34" charset="0"/>
                <a:cs typeface="Arial" pitchFamily="34" charset="0"/>
              </a:rPr>
              <a:t>are those which are chemically pure and do not contain any other impurity even in traces of 1 in 10</a:t>
            </a:r>
            <a:r>
              <a:rPr lang="en-US" sz="2400" b="0" baseline="30000" dirty="0" smtClean="0">
                <a:solidFill>
                  <a:schemeClr val="tx1"/>
                </a:solidFill>
                <a:latin typeface="Arial" pitchFamily="34" charset="0"/>
                <a:cs typeface="Arial" pitchFamily="34" charset="0"/>
              </a:rPr>
              <a:t>9</a:t>
            </a:r>
            <a:r>
              <a:rPr lang="en-US" sz="2400" b="0" dirty="0" smtClean="0">
                <a:solidFill>
                  <a:schemeClr val="tx1"/>
                </a:solidFill>
                <a:latin typeface="Arial" pitchFamily="34" charset="0"/>
                <a:cs typeface="Arial" pitchFamily="34" charset="0"/>
              </a:rPr>
              <a:t> , and are structurally simple.</a:t>
            </a:r>
          </a:p>
          <a:p>
            <a:pPr marL="742950" indent="-742950" algn="just">
              <a:lnSpc>
                <a:spcPct val="150000"/>
              </a:lnSpc>
            </a:pPr>
            <a:r>
              <a:rPr lang="en-US" sz="2400" b="0" dirty="0" smtClean="0">
                <a:solidFill>
                  <a:schemeClr val="tx1"/>
                </a:solidFill>
                <a:latin typeface="Arial" pitchFamily="34" charset="0"/>
                <a:cs typeface="Arial" pitchFamily="34" charset="0"/>
              </a:rPr>
              <a:t>Example: n-hexane (C</a:t>
            </a:r>
            <a:r>
              <a:rPr lang="en-US" sz="2400" b="0" baseline="-25000" dirty="0" smtClean="0">
                <a:solidFill>
                  <a:schemeClr val="tx1"/>
                </a:solidFill>
                <a:latin typeface="Arial" pitchFamily="34" charset="0"/>
                <a:cs typeface="Arial" pitchFamily="34" charset="0"/>
              </a:rPr>
              <a:t>6</a:t>
            </a:r>
            <a:r>
              <a:rPr lang="en-US" sz="2400" b="0" dirty="0" smtClean="0">
                <a:solidFill>
                  <a:schemeClr val="tx1"/>
                </a:solidFill>
                <a:latin typeface="Arial" pitchFamily="34" charset="0"/>
                <a:cs typeface="Arial" pitchFamily="34" charset="0"/>
              </a:rPr>
              <a:t> H</a:t>
            </a:r>
            <a:r>
              <a:rPr lang="en-US" sz="2400" b="0" baseline="-25000" dirty="0" smtClean="0">
                <a:solidFill>
                  <a:schemeClr val="tx1"/>
                </a:solidFill>
                <a:latin typeface="Arial" pitchFamily="34" charset="0"/>
                <a:cs typeface="Arial" pitchFamily="34" charset="0"/>
              </a:rPr>
              <a:t>14</a:t>
            </a:r>
            <a:r>
              <a:rPr lang="en-US" sz="2400" b="0" dirty="0" smtClean="0">
                <a:solidFill>
                  <a:schemeClr val="tx1"/>
                </a:solidFill>
                <a:latin typeface="Arial" pitchFamily="34" charset="0"/>
                <a:cs typeface="Arial" pitchFamily="34" charset="0"/>
              </a:rPr>
              <a:t>), n-</a:t>
            </a:r>
            <a:r>
              <a:rPr lang="en-US" sz="2400" b="0" dirty="0" err="1" smtClean="0">
                <a:solidFill>
                  <a:schemeClr val="tx1"/>
                </a:solidFill>
                <a:latin typeface="Arial" pitchFamily="34" charset="0"/>
                <a:cs typeface="Arial" pitchFamily="34" charset="0"/>
              </a:rPr>
              <a:t>heptane</a:t>
            </a:r>
            <a:r>
              <a:rPr lang="en-US" sz="2400" b="0" dirty="0" smtClean="0">
                <a:solidFill>
                  <a:schemeClr val="tx1"/>
                </a:solidFill>
                <a:latin typeface="Arial" pitchFamily="34" charset="0"/>
                <a:cs typeface="Arial" pitchFamily="34" charset="0"/>
              </a:rPr>
              <a:t> (C</a:t>
            </a:r>
            <a:r>
              <a:rPr lang="en-US" sz="2400" b="0" baseline="-25000" dirty="0" smtClean="0">
                <a:solidFill>
                  <a:schemeClr val="tx1"/>
                </a:solidFill>
                <a:latin typeface="Arial" pitchFamily="34" charset="0"/>
                <a:cs typeface="Arial" pitchFamily="34" charset="0"/>
              </a:rPr>
              <a:t>7</a:t>
            </a:r>
            <a:r>
              <a:rPr lang="en-US" sz="2400" b="0" dirty="0" smtClean="0">
                <a:solidFill>
                  <a:schemeClr val="tx1"/>
                </a:solidFill>
                <a:latin typeface="Arial" pitchFamily="34" charset="0"/>
                <a:cs typeface="Arial" pitchFamily="34" charset="0"/>
              </a:rPr>
              <a:t> H</a:t>
            </a:r>
            <a:r>
              <a:rPr lang="en-US" sz="2400" b="0" baseline="-25000" dirty="0" smtClean="0">
                <a:solidFill>
                  <a:schemeClr val="tx1"/>
                </a:solidFill>
                <a:latin typeface="Arial" pitchFamily="34" charset="0"/>
                <a:cs typeface="Arial" pitchFamily="34" charset="0"/>
              </a:rPr>
              <a:t>16</a:t>
            </a:r>
            <a:r>
              <a:rPr lang="en-US" sz="2400" b="0" dirty="0" smtClean="0">
                <a:solidFill>
                  <a:schemeClr val="tx1"/>
                </a:solidFill>
                <a:latin typeface="Arial" pitchFamily="34" charset="0"/>
                <a:cs typeface="Arial" pitchFamily="34" charset="0"/>
              </a:rPr>
              <a:t>) and other paraffin hydrocarbons.</a:t>
            </a:r>
          </a:p>
          <a:p>
            <a:pPr marL="742950" indent="-742950" algn="just">
              <a:lnSpc>
                <a:spcPct val="150000"/>
              </a:lnSpc>
            </a:pPr>
            <a:r>
              <a:rPr lang="en-US" sz="2400" b="0" dirty="0" smtClean="0">
                <a:solidFill>
                  <a:srgbClr val="FF0000"/>
                </a:solidFill>
                <a:latin typeface="Arial" pitchFamily="34" charset="0"/>
                <a:cs typeface="Arial" pitchFamily="34" charset="0"/>
              </a:rPr>
              <a:t>Commercial liquid oils </a:t>
            </a:r>
            <a:r>
              <a:rPr lang="en-US" sz="2400" b="0" dirty="0" smtClean="0">
                <a:solidFill>
                  <a:schemeClr val="tx1"/>
                </a:solidFill>
                <a:latin typeface="Arial" pitchFamily="34" charset="0"/>
                <a:cs typeface="Arial" pitchFamily="34" charset="0"/>
              </a:rPr>
              <a:t>are not chemically pure, normally consists of mixtures of complex organic molecules which cannot be easily specified or reproduced in series of experiments.</a:t>
            </a: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PURE LIQUIDS AND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21</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85000" lnSpcReduction="10000"/>
          </a:bodyPr>
          <a:lstStyle/>
          <a:p>
            <a:pPr marL="742950" indent="-742950" algn="just">
              <a:lnSpc>
                <a:spcPct val="150000"/>
              </a:lnSpc>
            </a:pPr>
            <a:r>
              <a:rPr lang="en-US" sz="2400" b="0" dirty="0" smtClean="0">
                <a:solidFill>
                  <a:srgbClr val="FF0000"/>
                </a:solidFill>
                <a:latin typeface="Arial" pitchFamily="34" charset="0"/>
                <a:cs typeface="Arial" pitchFamily="34" charset="0"/>
              </a:rPr>
              <a:t>Purification</a:t>
            </a:r>
          </a:p>
          <a:p>
            <a:pPr marL="742950" indent="-742950" algn="just">
              <a:lnSpc>
                <a:spcPct val="150000"/>
              </a:lnSpc>
            </a:pPr>
            <a:r>
              <a:rPr lang="en-US" sz="2400" b="0" dirty="0" smtClean="0">
                <a:solidFill>
                  <a:schemeClr val="tx1"/>
                </a:solidFill>
                <a:latin typeface="Arial" pitchFamily="34" charset="0"/>
                <a:cs typeface="Arial" pitchFamily="34" charset="0"/>
              </a:rPr>
              <a:t>	The main impurities in liquid dielectrics are dust, moisture, dissolved gases and ionic impurities.</a:t>
            </a:r>
          </a:p>
          <a:p>
            <a:pPr marL="742950" indent="-742950" algn="just">
              <a:lnSpc>
                <a:spcPct val="150000"/>
              </a:lnSpc>
            </a:pPr>
            <a:r>
              <a:rPr lang="en-US" sz="2400" b="0" dirty="0" smtClean="0">
                <a:solidFill>
                  <a:schemeClr val="tx1"/>
                </a:solidFill>
                <a:latin typeface="Arial" pitchFamily="34" charset="0"/>
                <a:cs typeface="Arial" pitchFamily="34" charset="0"/>
              </a:rPr>
              <a:t>	Various methods employed for purification are:</a:t>
            </a:r>
          </a:p>
          <a:p>
            <a:pPr marL="742950" indent="-742950" algn="just">
              <a:lnSpc>
                <a:spcPct val="150000"/>
              </a:lnSpc>
              <a:buFont typeface="Wingdings" pitchFamily="2" charset="2"/>
              <a:buChar char="ü"/>
            </a:pPr>
            <a:r>
              <a:rPr lang="en-US" sz="2400" b="0" dirty="0" smtClean="0">
                <a:solidFill>
                  <a:schemeClr val="tx1"/>
                </a:solidFill>
                <a:latin typeface="Arial" pitchFamily="34" charset="0"/>
                <a:cs typeface="Arial" pitchFamily="34" charset="0"/>
              </a:rPr>
              <a:t>Filtration (through mechanical filters, spray filters and electrostatic filters).</a:t>
            </a:r>
          </a:p>
          <a:p>
            <a:pPr marL="742950" indent="-742950" algn="just">
              <a:lnSpc>
                <a:spcPct val="150000"/>
              </a:lnSpc>
              <a:buFont typeface="Wingdings" pitchFamily="2" charset="2"/>
              <a:buChar char="ü"/>
            </a:pPr>
            <a:r>
              <a:rPr lang="en-US" sz="2400" b="0" dirty="0" smtClean="0">
                <a:solidFill>
                  <a:schemeClr val="tx1"/>
                </a:solidFill>
                <a:latin typeface="Arial" pitchFamily="34" charset="0"/>
                <a:cs typeface="Arial" pitchFamily="34" charset="0"/>
              </a:rPr>
              <a:t>Centrifuging</a:t>
            </a:r>
          </a:p>
          <a:p>
            <a:pPr marL="742950" indent="-742950" algn="just">
              <a:lnSpc>
                <a:spcPct val="150000"/>
              </a:lnSpc>
              <a:buFont typeface="Wingdings" pitchFamily="2" charset="2"/>
              <a:buChar char="ü"/>
            </a:pPr>
            <a:r>
              <a:rPr lang="en-US" sz="2400" b="0" dirty="0" smtClean="0">
                <a:solidFill>
                  <a:schemeClr val="tx1"/>
                </a:solidFill>
                <a:latin typeface="Arial" pitchFamily="34" charset="0"/>
                <a:cs typeface="Arial" pitchFamily="34" charset="0"/>
              </a:rPr>
              <a:t>Degassing and distillation</a:t>
            </a:r>
          </a:p>
          <a:p>
            <a:pPr marL="742950" indent="-742950" algn="just">
              <a:lnSpc>
                <a:spcPct val="150000"/>
              </a:lnSpc>
              <a:buFont typeface="Wingdings" pitchFamily="2" charset="2"/>
              <a:buChar char="ü"/>
            </a:pPr>
            <a:r>
              <a:rPr lang="en-US" sz="2400" b="0" dirty="0" smtClean="0">
                <a:solidFill>
                  <a:schemeClr val="tx1"/>
                </a:solidFill>
                <a:latin typeface="Arial" pitchFamily="34" charset="0"/>
                <a:cs typeface="Arial" pitchFamily="34" charset="0"/>
              </a:rPr>
              <a:t>Chemical treatment (adding ion exchange materials such as alumina, fuller’s earth etc and filtering )</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PURE LIQUIDS AND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22</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endParaRPr lang="en-US" sz="2400" b="0" dirty="0" smtClean="0">
              <a:solidFill>
                <a:schemeClr val="tx1"/>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PURE LIQUIDS AND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23</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descr="dfdf.png"/>
          <p:cNvPicPr>
            <a:picLocks noChangeAspect="1"/>
          </p:cNvPicPr>
          <p:nvPr/>
        </p:nvPicPr>
        <p:blipFill>
          <a:blip r:embed="rId2"/>
          <a:stretch>
            <a:fillRect/>
          </a:stretch>
        </p:blipFill>
        <p:spPr>
          <a:xfrm>
            <a:off x="914400" y="1219200"/>
            <a:ext cx="6858000" cy="5181600"/>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A commonly used closed-cycle liquid purification system is shown in fig 1.</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This system provides for cycling the liquid.</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liquid from the reservoir flows through the distillation column where ionic impurities are removed.</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Water is removed by drying agents or frozen out in the low- temperature bath.</a:t>
            </a:r>
          </a:p>
          <a:p>
            <a:pPr marL="742950" indent="-742950" algn="just">
              <a:lnSpc>
                <a:spcPct val="150000"/>
              </a:lnSpc>
            </a:pPr>
            <a:endParaRPr lang="en-US" sz="2400" b="0" dirty="0" smtClean="0">
              <a:solidFill>
                <a:schemeClr val="tx1"/>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PURE LIQUIDS AND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24</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92500"/>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gases dissolved in the liquid are removed by passing them through the cooling tower and/or pumped out by the vacuum pumps.</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liquid then passes through the filter where dust particles are removed.</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liquid thus purified is then used in the test cell.</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used liquid then flows back into the reservoir.</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vacuum system thus helps to remove the moisture and other gaseous impurities.</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PURE LIQUIDS AND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25</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92500"/>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breakdown mechanism in commercial liquids are dependent on several factors such as the nature and condition of the electrodes, the physical properties of the liquid, and the impurities and gases present in the liquid.</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Several theories have been proposed to explain the breakdown in liquids and they are classified as follows:</a:t>
            </a:r>
          </a:p>
          <a:p>
            <a:pPr marL="742950" indent="-742950" algn="just">
              <a:lnSpc>
                <a:spcPct val="150000"/>
              </a:lnSpc>
              <a:buFont typeface="+mj-lt"/>
              <a:buAutoNum type="alphaLcParenR"/>
            </a:pPr>
            <a:r>
              <a:rPr lang="en-US" sz="2400" b="0" dirty="0" smtClean="0">
                <a:solidFill>
                  <a:srgbClr val="FF0000"/>
                </a:solidFill>
                <a:latin typeface="Arial" pitchFamily="34" charset="0"/>
                <a:cs typeface="Arial" pitchFamily="34" charset="0"/>
              </a:rPr>
              <a:t>Suspended Particle Mechanism</a:t>
            </a:r>
          </a:p>
          <a:p>
            <a:pPr marL="742950" indent="-742950" algn="just">
              <a:lnSpc>
                <a:spcPct val="150000"/>
              </a:lnSpc>
              <a:buFont typeface="+mj-lt"/>
              <a:buAutoNum type="alphaLcParenR"/>
            </a:pPr>
            <a:r>
              <a:rPr lang="en-US" sz="2400" b="0" dirty="0" err="1" smtClean="0">
                <a:solidFill>
                  <a:srgbClr val="FF0000"/>
                </a:solidFill>
                <a:latin typeface="Arial" pitchFamily="34" charset="0"/>
                <a:cs typeface="Arial" pitchFamily="34" charset="0"/>
              </a:rPr>
              <a:t>Cavitation</a:t>
            </a:r>
            <a:r>
              <a:rPr lang="en-US" sz="2400" b="0" dirty="0" smtClean="0">
                <a:solidFill>
                  <a:srgbClr val="FF0000"/>
                </a:solidFill>
                <a:latin typeface="Arial" pitchFamily="34" charset="0"/>
                <a:cs typeface="Arial" pitchFamily="34" charset="0"/>
              </a:rPr>
              <a:t> and Bubble Mechanism</a:t>
            </a:r>
          </a:p>
          <a:p>
            <a:pPr marL="742950" indent="-742950" algn="just">
              <a:lnSpc>
                <a:spcPct val="150000"/>
              </a:lnSpc>
              <a:buFont typeface="+mj-lt"/>
              <a:buAutoNum type="alphaLcParenR"/>
            </a:pPr>
            <a:r>
              <a:rPr lang="en-US" sz="2400" b="0" dirty="0" smtClean="0">
                <a:solidFill>
                  <a:srgbClr val="FF0000"/>
                </a:solidFill>
                <a:latin typeface="Arial" pitchFamily="34" charset="0"/>
                <a:cs typeface="Arial" pitchFamily="34" charset="0"/>
              </a:rPr>
              <a:t>Stressed Oil Volume Mechanism</a:t>
            </a:r>
            <a:r>
              <a:rPr lang="en-US" sz="2400" b="0" dirty="0" smtClean="0">
                <a:solidFill>
                  <a:schemeClr val="tx1"/>
                </a:solidFill>
                <a:latin typeface="Arial" pitchFamily="34" charset="0"/>
                <a:cs typeface="Arial" pitchFamily="34" charset="0"/>
              </a:rPr>
              <a:t>	 </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26</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85000" lnSpcReduction="20000"/>
          </a:bodyPr>
          <a:lstStyle/>
          <a:p>
            <a:pPr marL="742950" indent="-742950" algn="just">
              <a:lnSpc>
                <a:spcPct val="150000"/>
              </a:lnSpc>
              <a:buFont typeface="+mj-lt"/>
              <a:buAutoNum type="alphaLcParenR"/>
            </a:pPr>
            <a:r>
              <a:rPr lang="en-US" sz="2400" b="0" dirty="0" smtClean="0">
                <a:solidFill>
                  <a:srgbClr val="FF0000"/>
                </a:solidFill>
                <a:latin typeface="Arial" pitchFamily="34" charset="0"/>
                <a:cs typeface="Arial" pitchFamily="34" charset="0"/>
              </a:rPr>
              <a:t>Suspended Particle Mechanism</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In commercial liquids, the presence of solid impurities cannot be avoided.</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These impurities will be present as fibers or as dispersed solid particles.</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permittivity of these particles(</a:t>
            </a:r>
            <a:r>
              <a:rPr lang="el-GR" sz="2400" b="0" dirty="0" smtClean="0">
                <a:solidFill>
                  <a:schemeClr val="tx1"/>
                </a:solidFill>
                <a:latin typeface="Arial" pitchFamily="34" charset="0"/>
                <a:cs typeface="Arial" pitchFamily="34" charset="0"/>
              </a:rPr>
              <a:t>ε</a:t>
            </a:r>
            <a:r>
              <a:rPr lang="en-US" sz="2400" b="0" baseline="-25000" dirty="0" smtClean="0">
                <a:solidFill>
                  <a:schemeClr val="tx1"/>
                </a:solidFill>
                <a:latin typeface="Arial" pitchFamily="34" charset="0"/>
                <a:cs typeface="Arial" pitchFamily="34" charset="0"/>
              </a:rPr>
              <a:t>2</a:t>
            </a:r>
            <a:r>
              <a:rPr lang="en-US" sz="2400" b="0" dirty="0" smtClean="0">
                <a:solidFill>
                  <a:schemeClr val="tx1"/>
                </a:solidFill>
                <a:latin typeface="Arial" pitchFamily="34" charset="0"/>
                <a:cs typeface="Arial" pitchFamily="34" charset="0"/>
              </a:rPr>
              <a:t>) will be different from the permittivity of the liquid (</a:t>
            </a:r>
            <a:r>
              <a:rPr lang="el-GR" sz="2400" b="0" dirty="0" smtClean="0">
                <a:solidFill>
                  <a:schemeClr val="tx1"/>
                </a:solidFill>
                <a:latin typeface="Arial" pitchFamily="34" charset="0"/>
                <a:cs typeface="Arial" pitchFamily="34" charset="0"/>
              </a:rPr>
              <a:t>ε</a:t>
            </a:r>
            <a:r>
              <a:rPr lang="en-US" sz="2400" b="0" baseline="-25000" dirty="0" smtClean="0">
                <a:solidFill>
                  <a:schemeClr val="tx1"/>
                </a:solidFill>
                <a:latin typeface="Arial" pitchFamily="34" charset="0"/>
                <a:cs typeface="Arial" pitchFamily="34" charset="0"/>
              </a:rPr>
              <a:t>1</a:t>
            </a:r>
            <a:r>
              <a:rPr lang="en-US" sz="2400" b="0" dirty="0" smtClean="0">
                <a:solidFill>
                  <a:schemeClr val="tx1"/>
                </a:solidFill>
                <a:latin typeface="Arial" pitchFamily="34" charset="0"/>
                <a:cs typeface="Arial" pitchFamily="34" charset="0"/>
              </a:rPr>
              <a:t>).</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If we consider these impurities to be spherical particles of radius r, and if the applied field is E, then the particles experience a force F, where</a:t>
            </a:r>
          </a:p>
          <a:p>
            <a:pPr marL="742950" indent="-742950" algn="just">
              <a:lnSpc>
                <a:spcPct val="150000"/>
              </a:lnSpc>
            </a:pPr>
            <a:r>
              <a:rPr lang="en-US" sz="2400" b="0" dirty="0" smtClean="0">
                <a:solidFill>
                  <a:schemeClr val="tx1"/>
                </a:solidFill>
                <a:latin typeface="Arial" pitchFamily="34" charset="0"/>
                <a:cs typeface="Arial" pitchFamily="34" charset="0"/>
              </a:rPr>
              <a:t>	 </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27</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endParaRPr lang="en-US" sz="2400" i="1" dirty="0" smtClean="0">
              <a:solidFill>
                <a:schemeClr val="tx1"/>
              </a:solidFill>
              <a:latin typeface="Times New Roman" pitchFamily="18" charset="0"/>
              <a:cs typeface="Times New Roman" pitchFamily="18" charset="0"/>
            </a:endParaRPr>
          </a:p>
        </p:txBody>
      </p:sp>
      <p:sp>
        <p:nvSpPr>
          <p:cNvPr id="26" name="Title 25"/>
          <p:cNvSpPr>
            <a:spLocks noGrp="1"/>
          </p:cNvSpPr>
          <p:nvPr>
            <p:ph type="title"/>
          </p:nvPr>
        </p:nvSpPr>
        <p:spPr>
          <a:xfrm>
            <a:off x="457200" y="152400"/>
            <a:ext cx="8001000" cy="914400"/>
          </a:xfrm>
        </p:spPr>
        <p:txBody>
          <a:bodyPr>
            <a:normAutofit/>
          </a:bodyPr>
          <a:lstStyle/>
          <a:p>
            <a:pPr algn="ctr"/>
            <a:r>
              <a:rPr smtClean="0">
                <a:solidFill>
                  <a:srgbClr val="0070C0"/>
                </a:solidFill>
              </a:rPr>
              <a:t>LIQUIDS AS INSULATORS</a:t>
            </a:r>
            <a:endParaRPr lang="en-US"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18" descr="contenteetimes-images-01steve-t-hvcktbkrtechpickering-f1x600.jpg"/>
          <p:cNvPicPr>
            <a:picLocks noChangeAspect="1"/>
          </p:cNvPicPr>
          <p:nvPr/>
        </p:nvPicPr>
        <p:blipFill>
          <a:blip r:embed="rId2"/>
          <a:stretch>
            <a:fillRect/>
          </a:stretch>
        </p:blipFill>
        <p:spPr>
          <a:xfrm>
            <a:off x="838200" y="1066800"/>
            <a:ext cx="7162800" cy="3505200"/>
          </a:xfrm>
          <a:prstGeom prst="rect">
            <a:avLst/>
          </a:prstGeom>
        </p:spPr>
      </p:pic>
      <p:pic>
        <p:nvPicPr>
          <p:cNvPr id="20" name="Picture 19" descr="arc-extinction-11.jpg"/>
          <p:cNvPicPr>
            <a:picLocks noChangeAspect="1"/>
          </p:cNvPicPr>
          <p:nvPr/>
        </p:nvPicPr>
        <p:blipFill>
          <a:blip r:embed="rId3"/>
          <a:stretch>
            <a:fillRect/>
          </a:stretch>
        </p:blipFill>
        <p:spPr>
          <a:xfrm>
            <a:off x="1981200" y="4648200"/>
            <a:ext cx="4648200" cy="1400175"/>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25000" lnSpcReduction="20000"/>
          </a:bodyPr>
          <a:lstStyle/>
          <a:p>
            <a:pPr marL="742950" indent="-742950" algn="just">
              <a:lnSpc>
                <a:spcPct val="150000"/>
              </a:lnSpc>
              <a:buFont typeface="Wingdings" pitchFamily="2" charset="2"/>
              <a:buChar char="v"/>
            </a:pPr>
            <a:r>
              <a:rPr lang="en-US" sz="8000" b="0" dirty="0" smtClean="0">
                <a:solidFill>
                  <a:schemeClr val="tx1"/>
                </a:solidFill>
                <a:latin typeface="Arial" pitchFamily="34" charset="0"/>
                <a:cs typeface="Arial" pitchFamily="34" charset="0"/>
              </a:rPr>
              <a:t>If we consider these impurities to be spherical particles of radius r, and if the applied field is E, then the particles experience a force F, where</a:t>
            </a:r>
          </a:p>
          <a:p>
            <a:pPr marL="742950" indent="-742950" algn="just">
              <a:lnSpc>
                <a:spcPct val="150000"/>
              </a:lnSpc>
            </a:pPr>
            <a:r>
              <a:rPr lang="en-US" sz="8000" b="0" dirty="0" smtClean="0">
                <a:solidFill>
                  <a:schemeClr val="tx1"/>
                </a:solidFill>
                <a:latin typeface="Arial" pitchFamily="34" charset="0"/>
                <a:cs typeface="Arial" pitchFamily="34" charset="0"/>
              </a:rPr>
              <a:t>			F=1/2r</a:t>
            </a:r>
            <a:r>
              <a:rPr lang="en-US" sz="8000" b="0" baseline="30000" dirty="0" smtClean="0">
                <a:solidFill>
                  <a:schemeClr val="tx1"/>
                </a:solidFill>
                <a:latin typeface="Arial" pitchFamily="34" charset="0"/>
                <a:cs typeface="Arial" pitchFamily="34" charset="0"/>
              </a:rPr>
              <a:t>3</a:t>
            </a:r>
            <a:r>
              <a:rPr lang="en-US" sz="8000" b="0" dirty="0" smtClean="0">
                <a:solidFill>
                  <a:schemeClr val="tx1"/>
                </a:solidFill>
                <a:latin typeface="Arial" pitchFamily="34" charset="0"/>
                <a:cs typeface="Arial" pitchFamily="34" charset="0"/>
              </a:rPr>
              <a:t> (</a:t>
            </a:r>
            <a:r>
              <a:rPr lang="el-GR" sz="8000" b="0" dirty="0" smtClean="0">
                <a:solidFill>
                  <a:schemeClr val="tx1"/>
                </a:solidFill>
                <a:latin typeface="Arial" pitchFamily="34" charset="0"/>
                <a:cs typeface="Arial" pitchFamily="34" charset="0"/>
              </a:rPr>
              <a:t>ε</a:t>
            </a:r>
            <a:r>
              <a:rPr lang="en-US" sz="8000" b="0" baseline="-25000" dirty="0" smtClean="0">
                <a:solidFill>
                  <a:schemeClr val="tx1"/>
                </a:solidFill>
                <a:latin typeface="Arial" pitchFamily="34" charset="0"/>
                <a:cs typeface="Arial" pitchFamily="34" charset="0"/>
              </a:rPr>
              <a:t>2</a:t>
            </a:r>
            <a:r>
              <a:rPr lang="en-US" sz="8000" b="0" dirty="0" smtClean="0">
                <a:solidFill>
                  <a:schemeClr val="tx1"/>
                </a:solidFill>
                <a:latin typeface="Arial" pitchFamily="34" charset="0"/>
                <a:cs typeface="Arial" pitchFamily="34" charset="0"/>
              </a:rPr>
              <a:t> –</a:t>
            </a:r>
            <a:r>
              <a:rPr lang="el-GR" sz="8000" b="0" dirty="0" smtClean="0">
                <a:solidFill>
                  <a:schemeClr val="tx1"/>
                </a:solidFill>
                <a:latin typeface="Arial" pitchFamily="34" charset="0"/>
                <a:cs typeface="Arial" pitchFamily="34" charset="0"/>
              </a:rPr>
              <a:t>ε</a:t>
            </a:r>
            <a:r>
              <a:rPr lang="en-US" sz="8000" b="0" baseline="-25000" dirty="0" smtClean="0">
                <a:solidFill>
                  <a:schemeClr val="tx1"/>
                </a:solidFill>
                <a:latin typeface="Arial" pitchFamily="34" charset="0"/>
                <a:cs typeface="Arial" pitchFamily="34" charset="0"/>
              </a:rPr>
              <a:t>1</a:t>
            </a:r>
            <a:r>
              <a:rPr lang="en-US" sz="8000" b="0" dirty="0" smtClean="0">
                <a:solidFill>
                  <a:schemeClr val="tx1"/>
                </a:solidFill>
                <a:latin typeface="Arial" pitchFamily="34" charset="0"/>
                <a:cs typeface="Arial" pitchFamily="34" charset="0"/>
              </a:rPr>
              <a:t>)/(2</a:t>
            </a:r>
            <a:r>
              <a:rPr lang="el-GR" sz="8000" b="0" dirty="0" smtClean="0">
                <a:solidFill>
                  <a:schemeClr val="tx1"/>
                </a:solidFill>
                <a:latin typeface="Arial" pitchFamily="34" charset="0"/>
                <a:cs typeface="Arial" pitchFamily="34" charset="0"/>
              </a:rPr>
              <a:t>ε</a:t>
            </a:r>
            <a:r>
              <a:rPr lang="en-US" sz="8000" b="0" baseline="-25000" dirty="0" smtClean="0">
                <a:solidFill>
                  <a:schemeClr val="tx1"/>
                </a:solidFill>
                <a:latin typeface="Arial" pitchFamily="34" charset="0"/>
                <a:cs typeface="Arial" pitchFamily="34" charset="0"/>
              </a:rPr>
              <a:t>1</a:t>
            </a:r>
            <a:r>
              <a:rPr lang="en-US" sz="8000" b="0" dirty="0" smtClean="0">
                <a:solidFill>
                  <a:schemeClr val="tx1"/>
                </a:solidFill>
                <a:latin typeface="Arial" pitchFamily="34" charset="0"/>
                <a:cs typeface="Arial" pitchFamily="34" charset="0"/>
              </a:rPr>
              <a:t> + </a:t>
            </a:r>
            <a:r>
              <a:rPr lang="el-GR" sz="8000" b="0" dirty="0" smtClean="0">
                <a:solidFill>
                  <a:schemeClr val="tx1"/>
                </a:solidFill>
                <a:latin typeface="Arial" pitchFamily="34" charset="0"/>
                <a:cs typeface="Arial" pitchFamily="34" charset="0"/>
              </a:rPr>
              <a:t>ε</a:t>
            </a:r>
            <a:r>
              <a:rPr lang="en-US" sz="8000" b="0" baseline="-25000" dirty="0" smtClean="0">
                <a:solidFill>
                  <a:schemeClr val="tx1"/>
                </a:solidFill>
                <a:latin typeface="Arial" pitchFamily="34" charset="0"/>
                <a:cs typeface="Arial" pitchFamily="34" charset="0"/>
              </a:rPr>
              <a:t>2</a:t>
            </a:r>
            <a:r>
              <a:rPr lang="en-US" sz="8000" b="0" dirty="0" smtClean="0">
                <a:solidFill>
                  <a:schemeClr val="tx1"/>
                </a:solidFill>
                <a:latin typeface="Arial" pitchFamily="34" charset="0"/>
                <a:cs typeface="Arial" pitchFamily="34" charset="0"/>
              </a:rPr>
              <a:t>) grad E</a:t>
            </a:r>
            <a:r>
              <a:rPr lang="en-US" sz="8000" b="0" baseline="30000" dirty="0" smtClean="0">
                <a:solidFill>
                  <a:schemeClr val="tx1"/>
                </a:solidFill>
                <a:latin typeface="Arial" pitchFamily="34" charset="0"/>
                <a:cs typeface="Arial" pitchFamily="34" charset="0"/>
              </a:rPr>
              <a:t>2</a:t>
            </a:r>
            <a:r>
              <a:rPr lang="en-US" sz="8000" b="0" dirty="0" smtClean="0">
                <a:solidFill>
                  <a:schemeClr val="tx1"/>
                </a:solidFill>
                <a:latin typeface="Arial" pitchFamily="34" charset="0"/>
                <a:cs typeface="Arial" pitchFamily="34" charset="0"/>
              </a:rPr>
              <a:t> </a:t>
            </a:r>
          </a:p>
          <a:p>
            <a:pPr marL="742950" indent="-742950" algn="just">
              <a:lnSpc>
                <a:spcPct val="150000"/>
              </a:lnSpc>
              <a:buFont typeface="Wingdings" pitchFamily="2" charset="2"/>
              <a:buChar char="v"/>
            </a:pPr>
            <a:r>
              <a:rPr lang="en-US" sz="8000" b="0" dirty="0" smtClean="0">
                <a:solidFill>
                  <a:schemeClr val="tx1"/>
                </a:solidFill>
                <a:latin typeface="Arial" pitchFamily="34" charset="0"/>
                <a:cs typeface="Arial" pitchFamily="34" charset="0"/>
              </a:rPr>
              <a:t>This force is directed towards areas of maximum stress, if </a:t>
            </a:r>
            <a:r>
              <a:rPr lang="el-GR" sz="8000" b="0" dirty="0" smtClean="0">
                <a:solidFill>
                  <a:schemeClr val="tx1"/>
                </a:solidFill>
                <a:latin typeface="Arial" pitchFamily="34" charset="0"/>
                <a:cs typeface="Arial" pitchFamily="34" charset="0"/>
              </a:rPr>
              <a:t>ε</a:t>
            </a:r>
            <a:r>
              <a:rPr lang="en-US" sz="8000" b="0" baseline="-25000" dirty="0" smtClean="0">
                <a:solidFill>
                  <a:schemeClr val="tx1"/>
                </a:solidFill>
                <a:latin typeface="Arial" pitchFamily="34" charset="0"/>
                <a:cs typeface="Arial" pitchFamily="34" charset="0"/>
              </a:rPr>
              <a:t>2</a:t>
            </a:r>
            <a:r>
              <a:rPr lang="en-US" sz="8000" b="0" dirty="0" smtClean="0">
                <a:solidFill>
                  <a:schemeClr val="tx1"/>
                </a:solidFill>
                <a:latin typeface="Arial" pitchFamily="34" charset="0"/>
                <a:cs typeface="Arial" pitchFamily="34" charset="0"/>
              </a:rPr>
              <a:t> &gt; </a:t>
            </a:r>
            <a:r>
              <a:rPr lang="el-GR" sz="8000" b="0" dirty="0" smtClean="0">
                <a:solidFill>
                  <a:schemeClr val="tx1"/>
                </a:solidFill>
                <a:latin typeface="Arial" pitchFamily="34" charset="0"/>
                <a:cs typeface="Arial" pitchFamily="34" charset="0"/>
              </a:rPr>
              <a:t>ε</a:t>
            </a:r>
            <a:r>
              <a:rPr lang="en-US" sz="8000" b="0" baseline="-25000" dirty="0" smtClean="0">
                <a:solidFill>
                  <a:schemeClr val="tx1"/>
                </a:solidFill>
                <a:latin typeface="Arial" pitchFamily="34" charset="0"/>
                <a:cs typeface="Arial" pitchFamily="34" charset="0"/>
              </a:rPr>
              <a:t>1,</a:t>
            </a:r>
            <a:r>
              <a:rPr lang="en-US" sz="8000" b="0" dirty="0" smtClean="0">
                <a:solidFill>
                  <a:schemeClr val="tx1"/>
                </a:solidFill>
                <a:latin typeface="Arial" pitchFamily="34" charset="0"/>
                <a:cs typeface="Arial" pitchFamily="34" charset="0"/>
              </a:rPr>
              <a:t> force will be in the direction of areas of low stress.</a:t>
            </a:r>
          </a:p>
          <a:p>
            <a:pPr marL="742950" indent="-742950" algn="just">
              <a:lnSpc>
                <a:spcPct val="150000"/>
              </a:lnSpc>
              <a:buFont typeface="Wingdings" pitchFamily="2" charset="2"/>
              <a:buChar char="v"/>
            </a:pPr>
            <a:r>
              <a:rPr lang="en-US" sz="8000" b="0" dirty="0" smtClean="0">
                <a:solidFill>
                  <a:schemeClr val="tx1"/>
                </a:solidFill>
                <a:latin typeface="Arial" pitchFamily="34" charset="0"/>
                <a:cs typeface="Arial" pitchFamily="34" charset="0"/>
              </a:rPr>
              <a:t>If the voltage is continuously applied (dc) or the duration of the voltage is long (ac), then this force drives the particles towards the areas of maximum stress.</a:t>
            </a:r>
          </a:p>
          <a:p>
            <a:pPr marL="742950" indent="-742950" algn="just">
              <a:lnSpc>
                <a:spcPct val="150000"/>
              </a:lnSpc>
              <a:buFont typeface="Wingdings" pitchFamily="2" charset="2"/>
              <a:buChar char="v"/>
            </a:pPr>
            <a:endParaRPr lang="en-US" sz="2400" b="0" dirty="0" smtClean="0">
              <a:solidFill>
                <a:schemeClr val="tx1"/>
              </a:solidFill>
              <a:latin typeface="Arial" pitchFamily="34" charset="0"/>
              <a:cs typeface="Arial" pitchFamily="34" charset="0"/>
            </a:endParaRPr>
          </a:p>
          <a:p>
            <a:pPr marL="742950" indent="-742950" algn="just">
              <a:lnSpc>
                <a:spcPct val="150000"/>
              </a:lnSpc>
            </a:pPr>
            <a:endParaRPr lang="en-US" sz="2400" b="0" dirty="0" smtClean="0">
              <a:solidFill>
                <a:schemeClr val="tx1"/>
              </a:solidFill>
              <a:latin typeface="Arial" pitchFamily="34" charset="0"/>
              <a:cs typeface="Arial" pitchFamily="34" charset="0"/>
            </a:endParaRPr>
          </a:p>
          <a:p>
            <a:pPr marL="742950" indent="-742950" algn="just">
              <a:lnSpc>
                <a:spcPct val="150000"/>
              </a:lnSpc>
            </a:pPr>
            <a:r>
              <a:rPr lang="en-US" sz="2400" b="0" dirty="0" smtClean="0">
                <a:solidFill>
                  <a:schemeClr val="tx1"/>
                </a:solidFill>
                <a:latin typeface="Arial" pitchFamily="34" charset="0"/>
                <a:cs typeface="Arial" pitchFamily="34" charset="0"/>
              </a:rPr>
              <a:t>	 </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28</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If the number of particles present are large, they become aligned due to these forces, and thus form a stable chain bridging the electrode gap causing a breakdown between the electrodes.</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If there is only a single conducting particle between the electrodes, it will give rise to local field enhancement depending on </a:t>
            </a:r>
            <a:r>
              <a:rPr lang="en-US" sz="2400" b="0" smtClean="0">
                <a:solidFill>
                  <a:schemeClr val="tx1"/>
                </a:solidFill>
                <a:latin typeface="Arial" pitchFamily="34" charset="0"/>
                <a:cs typeface="Arial" pitchFamily="34" charset="0"/>
              </a:rPr>
              <a:t>its shape. </a:t>
            </a:r>
            <a:endParaRPr lang="en-US" sz="2400" b="0" dirty="0" smtClean="0">
              <a:solidFill>
                <a:schemeClr val="tx1"/>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29</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smtClean="0">
                <a:solidFill>
                  <a:srgbClr val="FF0000"/>
                </a:solidFill>
                <a:latin typeface="Arial" pitchFamily="34" charset="0"/>
                <a:cs typeface="Arial" pitchFamily="34" charset="0"/>
              </a:rPr>
              <a:t>b) Cultivation and the Bubble Theory</a:t>
            </a:r>
          </a:p>
          <a:p>
            <a:pPr marL="742950" indent="-742950" algn="just">
              <a:lnSpc>
                <a:spcPct val="150000"/>
              </a:lnSpc>
            </a:pPr>
            <a:r>
              <a:rPr lang="en-US" sz="2400" b="0" dirty="0" smtClean="0">
                <a:solidFill>
                  <a:schemeClr val="tx1"/>
                </a:solidFill>
                <a:latin typeface="Arial" pitchFamily="34" charset="0"/>
                <a:cs typeface="Arial" pitchFamily="34" charset="0"/>
              </a:rPr>
              <a:t>	The breakdown strength depends strongly on the applied hydrostatic pressure, suggesting that a change of phase of the medium is involved in the breakdown process. </a:t>
            </a:r>
          </a:p>
          <a:p>
            <a:pPr marL="742950" indent="-742950" algn="just">
              <a:lnSpc>
                <a:spcPct val="150000"/>
              </a:lnSpc>
            </a:pPr>
            <a:r>
              <a:rPr lang="en-US" sz="2400" b="0" dirty="0" smtClean="0">
                <a:solidFill>
                  <a:schemeClr val="tx1"/>
                </a:solidFill>
                <a:latin typeface="Arial" pitchFamily="34" charset="0"/>
                <a:cs typeface="Arial" pitchFamily="34" charset="0"/>
              </a:rPr>
              <a:t>	The following process have been suggested to be responsible for the formation of the </a:t>
            </a:r>
            <a:r>
              <a:rPr lang="en-US" sz="2400" b="0" dirty="0" err="1" smtClean="0">
                <a:solidFill>
                  <a:schemeClr val="tx1"/>
                </a:solidFill>
                <a:latin typeface="Arial" pitchFamily="34" charset="0"/>
                <a:cs typeface="Arial" pitchFamily="34" charset="0"/>
              </a:rPr>
              <a:t>vapour</a:t>
            </a:r>
            <a:r>
              <a:rPr lang="en-US" sz="2400" b="0" dirty="0" smtClean="0">
                <a:solidFill>
                  <a:schemeClr val="tx1"/>
                </a:solidFill>
                <a:latin typeface="Arial" pitchFamily="34" charset="0"/>
                <a:cs typeface="Arial" pitchFamily="34" charset="0"/>
              </a:rPr>
              <a:t> bubbles: </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30</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lnSpcReduction="10000"/>
          </a:bodyPr>
          <a:lstStyle/>
          <a:p>
            <a:pPr marL="742950" indent="-742950" algn="just">
              <a:lnSpc>
                <a:spcPct val="150000"/>
              </a:lnSpc>
              <a:buFont typeface="+mj-lt"/>
              <a:buAutoNum type="romanLcPeriod"/>
            </a:pPr>
            <a:r>
              <a:rPr lang="en-US" sz="2400" b="0" dirty="0" smtClean="0">
                <a:solidFill>
                  <a:schemeClr val="tx1"/>
                </a:solidFill>
                <a:latin typeface="Arial" pitchFamily="34" charset="0"/>
                <a:cs typeface="Arial" pitchFamily="34" charset="0"/>
              </a:rPr>
              <a:t>Gas pockets at the surfaces of the electrodes.</a:t>
            </a:r>
          </a:p>
          <a:p>
            <a:pPr marL="742950" indent="-742950" algn="just">
              <a:lnSpc>
                <a:spcPct val="150000"/>
              </a:lnSpc>
              <a:buFont typeface="+mj-lt"/>
              <a:buAutoNum type="romanLcPeriod"/>
            </a:pPr>
            <a:r>
              <a:rPr lang="en-US" sz="2400" b="0" dirty="0" smtClean="0">
                <a:solidFill>
                  <a:schemeClr val="tx1"/>
                </a:solidFill>
                <a:latin typeface="Arial" pitchFamily="34" charset="0"/>
                <a:cs typeface="Arial" pitchFamily="34" charset="0"/>
              </a:rPr>
              <a:t>Electrostatic repulsive forces between space charges which may be sufficient to overcome the surface tension.</a:t>
            </a:r>
          </a:p>
          <a:p>
            <a:pPr marL="742950" indent="-742950" algn="just">
              <a:lnSpc>
                <a:spcPct val="150000"/>
              </a:lnSpc>
              <a:buFont typeface="+mj-lt"/>
              <a:buAutoNum type="romanLcPeriod"/>
            </a:pPr>
            <a:r>
              <a:rPr lang="en-US" sz="2400" b="0" dirty="0" smtClean="0">
                <a:solidFill>
                  <a:schemeClr val="tx1"/>
                </a:solidFill>
                <a:latin typeface="Arial" pitchFamily="34" charset="0"/>
                <a:cs typeface="Arial" pitchFamily="34" charset="0"/>
              </a:rPr>
              <a:t>Gaseous products due to the dissociation of liquid molecules by electron collisions and</a:t>
            </a:r>
          </a:p>
          <a:p>
            <a:pPr marL="742950" indent="-742950" algn="just">
              <a:lnSpc>
                <a:spcPct val="150000"/>
              </a:lnSpc>
              <a:buFont typeface="+mj-lt"/>
              <a:buAutoNum type="romanLcPeriod"/>
            </a:pPr>
            <a:r>
              <a:rPr lang="en-US" sz="2400" b="0" dirty="0" smtClean="0">
                <a:solidFill>
                  <a:schemeClr val="tx1"/>
                </a:solidFill>
                <a:latin typeface="Arial" pitchFamily="34" charset="0"/>
                <a:cs typeface="Arial" pitchFamily="34" charset="0"/>
              </a:rPr>
              <a:t>Vaporization of the liquid by corona type discharge from sharp points and irregularities on the electrode surfaces.</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31</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Once a bubble is formed, it will elongate in the direction of the electric field under the influence of electrostatic forces.</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Breakdown occurs when the voltage drop along the length of the bubble becomes equal to the minimum vale of </a:t>
            </a:r>
            <a:r>
              <a:rPr lang="en-US" sz="2400" b="0" dirty="0" err="1" smtClean="0">
                <a:solidFill>
                  <a:schemeClr val="tx1"/>
                </a:solidFill>
                <a:latin typeface="Arial" pitchFamily="34" charset="0"/>
                <a:cs typeface="Arial" pitchFamily="34" charset="0"/>
              </a:rPr>
              <a:t>Paschen’s</a:t>
            </a:r>
            <a:r>
              <a:rPr lang="en-US" sz="2400" b="0" dirty="0" smtClean="0">
                <a:solidFill>
                  <a:schemeClr val="tx1"/>
                </a:solidFill>
                <a:latin typeface="Arial" pitchFamily="34" charset="0"/>
                <a:cs typeface="Arial" pitchFamily="34" charset="0"/>
              </a:rPr>
              <a:t> curve.</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breakdown field is given as:</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32</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2" descr="C:\Lima\H drive\Bineshwar Brahma engineering college\8th sem electrical\cultivation.png"/>
          <p:cNvPicPr>
            <a:picLocks noChangeAspect="1" noChangeArrowheads="1"/>
          </p:cNvPicPr>
          <p:nvPr/>
        </p:nvPicPr>
        <p:blipFill>
          <a:blip r:embed="rId2"/>
          <a:srcRect/>
          <a:stretch>
            <a:fillRect/>
          </a:stretch>
        </p:blipFill>
        <p:spPr bwMode="auto">
          <a:xfrm>
            <a:off x="1905000" y="5181600"/>
            <a:ext cx="4724400" cy="1295400"/>
          </a:xfrm>
          <a:prstGeom prst="rect">
            <a:avLst/>
          </a:prstGeom>
          <a:noFill/>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Where </a:t>
            </a:r>
            <a:r>
              <a:rPr lang="el-GR" sz="2400" b="0" dirty="0" smtClean="0">
                <a:solidFill>
                  <a:schemeClr val="tx1"/>
                </a:solidFill>
                <a:latin typeface="Arial" pitchFamily="34" charset="0"/>
                <a:cs typeface="Arial" pitchFamily="34" charset="0"/>
              </a:rPr>
              <a:t>σ</a:t>
            </a:r>
            <a:r>
              <a:rPr lang="en-US" sz="2400" b="0" dirty="0" smtClean="0">
                <a:solidFill>
                  <a:schemeClr val="tx1"/>
                </a:solidFill>
                <a:latin typeface="Arial" pitchFamily="34" charset="0"/>
                <a:cs typeface="Arial" pitchFamily="34" charset="0"/>
              </a:rPr>
              <a:t> is the surface tension of the liquid, </a:t>
            </a:r>
            <a:r>
              <a:rPr lang="el-GR" sz="2400" b="0" dirty="0" smtClean="0">
                <a:solidFill>
                  <a:schemeClr val="tx1"/>
                </a:solidFill>
                <a:latin typeface="Arial" pitchFamily="34" charset="0"/>
                <a:cs typeface="Arial" pitchFamily="34" charset="0"/>
              </a:rPr>
              <a:t>ε</a:t>
            </a:r>
            <a:r>
              <a:rPr lang="en-US" sz="2400" b="0" baseline="-25000" dirty="0" smtClean="0">
                <a:solidFill>
                  <a:schemeClr val="tx1"/>
                </a:solidFill>
                <a:latin typeface="Arial" pitchFamily="34" charset="0"/>
                <a:cs typeface="Arial" pitchFamily="34" charset="0"/>
              </a:rPr>
              <a:t>1</a:t>
            </a:r>
            <a:r>
              <a:rPr lang="en-US" sz="2400" b="0" dirty="0" smtClean="0">
                <a:solidFill>
                  <a:schemeClr val="tx1"/>
                </a:solidFill>
                <a:latin typeface="Arial" pitchFamily="34" charset="0"/>
                <a:cs typeface="Arial" pitchFamily="34" charset="0"/>
              </a:rPr>
              <a:t> is the permittivity of the liquid, </a:t>
            </a:r>
            <a:r>
              <a:rPr lang="el-GR" sz="2400" b="0" dirty="0" smtClean="0">
                <a:solidFill>
                  <a:schemeClr val="tx1"/>
                </a:solidFill>
                <a:latin typeface="Arial" pitchFamily="34" charset="0"/>
                <a:cs typeface="Arial" pitchFamily="34" charset="0"/>
              </a:rPr>
              <a:t>ε</a:t>
            </a:r>
            <a:r>
              <a:rPr lang="en-US" sz="2400" b="0" baseline="-25000" dirty="0" smtClean="0">
                <a:solidFill>
                  <a:schemeClr val="tx1"/>
                </a:solidFill>
                <a:latin typeface="Arial" pitchFamily="34" charset="0"/>
                <a:cs typeface="Arial" pitchFamily="34" charset="0"/>
              </a:rPr>
              <a:t>2</a:t>
            </a:r>
            <a:r>
              <a:rPr lang="en-US" sz="2400" b="0" dirty="0" smtClean="0">
                <a:solidFill>
                  <a:schemeClr val="tx1"/>
                </a:solidFill>
                <a:latin typeface="Arial" pitchFamily="34" charset="0"/>
                <a:cs typeface="Arial" pitchFamily="34" charset="0"/>
              </a:rPr>
              <a:t> permittivity of the gas bubble, r initial radius of the bubble assumed as sphere and </a:t>
            </a:r>
            <a:r>
              <a:rPr lang="en-US" sz="2400" b="0" dirty="0" err="1" smtClean="0">
                <a:solidFill>
                  <a:schemeClr val="tx1"/>
                </a:solidFill>
                <a:latin typeface="Arial" pitchFamily="34" charset="0"/>
                <a:cs typeface="Arial" pitchFamily="34" charset="0"/>
              </a:rPr>
              <a:t>V</a:t>
            </a:r>
            <a:r>
              <a:rPr lang="en-US" sz="2400" b="0" baseline="-25000" dirty="0" err="1" smtClean="0">
                <a:solidFill>
                  <a:schemeClr val="tx1"/>
                </a:solidFill>
                <a:latin typeface="Arial" pitchFamily="34" charset="0"/>
                <a:cs typeface="Arial" pitchFamily="34" charset="0"/>
              </a:rPr>
              <a:t>b</a:t>
            </a:r>
            <a:r>
              <a:rPr lang="en-US" sz="2400" b="0" dirty="0" smtClean="0">
                <a:solidFill>
                  <a:schemeClr val="tx1"/>
                </a:solidFill>
                <a:latin typeface="Arial" pitchFamily="34" charset="0"/>
                <a:cs typeface="Arial" pitchFamily="34" charset="0"/>
              </a:rPr>
              <a:t> is the voltage drop in the bubble</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From the equation it can be seen that the breakdown strength depends on the initial size of the bubble, which in turn is influenced by the hydrostatic pressure and temperature of the liquid.</a:t>
            </a: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CONDUCTION AND BREAKDOWN IN COMMERCIAL LIQUIDS</a:t>
            </a:r>
            <a:endParaRPr lang="en-US" sz="3200" dirty="0">
              <a:solidFill>
                <a:srgbClr val="0070C0"/>
              </a:solidFill>
            </a:endParaRPr>
          </a:p>
        </p:txBody>
      </p:sp>
      <p:sp>
        <p:nvSpPr>
          <p:cNvPr id="6" name="TextBox 5"/>
          <p:cNvSpPr txBox="1"/>
          <p:nvPr/>
        </p:nvSpPr>
        <p:spPr>
          <a:xfrm>
            <a:off x="8153400" y="6488668"/>
            <a:ext cx="434734" cy="369332"/>
          </a:xfrm>
          <a:prstGeom prst="rect">
            <a:avLst/>
          </a:prstGeom>
          <a:noFill/>
        </p:spPr>
        <p:txBody>
          <a:bodyPr wrap="none" rtlCol="0">
            <a:spAutoFit/>
          </a:bodyPr>
          <a:lstStyle/>
          <a:p>
            <a:r>
              <a:rPr lang="en-US" dirty="0" smtClean="0"/>
              <a:t>33</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sz="6000" smtClean="0"/>
              <a:t>Thank You</a:t>
            </a:r>
            <a:endParaRPr lang="en-US" sz="6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For very high-temperature applications, silicone oils and fluorinated hydrocarbons are employed.</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Liquid dielectrics normally are mixtures of hydrocarbons and are weakly polarized.</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When used for electrical insulation purposes, they should be free from moisture, products of oxidation and other containments.</a:t>
            </a:r>
          </a:p>
          <a:p>
            <a:pPr marL="742950" indent="-742950" algn="just">
              <a:lnSpc>
                <a:spcPct val="150000"/>
              </a:lnSpc>
            </a:pPr>
            <a:endParaRPr lang="en-US" sz="2400" b="0" dirty="0" smtClean="0">
              <a:solidFill>
                <a:schemeClr val="tx1"/>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rmAutofit/>
          </a:bodyPr>
          <a:lstStyle/>
          <a:p>
            <a:pPr algn="ctr"/>
            <a:r>
              <a:rPr smtClean="0">
                <a:solidFill>
                  <a:srgbClr val="0070C0"/>
                </a:solidFill>
              </a:rPr>
              <a:t>LIQUIDS AS INSULATORS contd..</a:t>
            </a:r>
            <a:endParaRPr lang="en-US"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2</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endParaRPr lang="en-US" sz="2400" b="0" dirty="0" smtClean="0">
              <a:solidFill>
                <a:schemeClr val="tx1"/>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rmAutofit/>
          </a:bodyPr>
          <a:lstStyle/>
          <a:p>
            <a:pPr algn="ctr"/>
            <a:r>
              <a:rPr smtClean="0">
                <a:solidFill>
                  <a:srgbClr val="0070C0"/>
                </a:solidFill>
              </a:rPr>
              <a:t>LIQUIDS AS INSULATORS contd..</a:t>
            </a:r>
            <a:endParaRPr lang="en-US"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3</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19" descr="ede.png"/>
          <p:cNvPicPr>
            <a:picLocks noChangeAspect="1"/>
          </p:cNvPicPr>
          <p:nvPr/>
        </p:nvPicPr>
        <p:blipFill>
          <a:blip r:embed="rId2"/>
          <a:stretch>
            <a:fillRect/>
          </a:stretch>
        </p:blipFill>
        <p:spPr>
          <a:xfrm>
            <a:off x="232756" y="1075996"/>
            <a:ext cx="8678487" cy="5020004"/>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most important factor that affects the electrical strength of an insulating oil is the presence of water in the form of fine droplets suspended in the oil.</a:t>
            </a:r>
          </a:p>
          <a:p>
            <a:pPr marL="742950" indent="-742950" algn="just">
              <a:lnSpc>
                <a:spcPct val="150000"/>
              </a:lnSpc>
              <a:buFont typeface="Wingdings" pitchFamily="2" charset="2"/>
              <a:buChar char="v"/>
            </a:pPr>
            <a:r>
              <a:rPr lang="en-US" sz="2400" b="0" dirty="0" smtClean="0">
                <a:solidFill>
                  <a:schemeClr val="tx1"/>
                </a:solidFill>
                <a:latin typeface="Arial" pitchFamily="34" charset="0"/>
                <a:cs typeface="Arial" pitchFamily="34" charset="0"/>
              </a:rPr>
              <a:t>The presence of even 0.01% water in transformer oil reduces its electrical strength to 20% of the dry oil value.</a:t>
            </a:r>
          </a:p>
        </p:txBody>
      </p:sp>
      <p:sp>
        <p:nvSpPr>
          <p:cNvPr id="26" name="Title 25"/>
          <p:cNvSpPr>
            <a:spLocks noGrp="1"/>
          </p:cNvSpPr>
          <p:nvPr>
            <p:ph type="title"/>
          </p:nvPr>
        </p:nvSpPr>
        <p:spPr>
          <a:xfrm>
            <a:off x="457200" y="152400"/>
            <a:ext cx="8001000" cy="914400"/>
          </a:xfrm>
        </p:spPr>
        <p:txBody>
          <a:bodyPr>
            <a:normAutofit/>
          </a:bodyPr>
          <a:lstStyle/>
          <a:p>
            <a:pPr algn="ctr"/>
            <a:r>
              <a:rPr smtClean="0">
                <a:solidFill>
                  <a:srgbClr val="0070C0"/>
                </a:solidFill>
              </a:rPr>
              <a:t>LIQUIDS AS INSULATORS contd..</a:t>
            </a:r>
            <a:endParaRPr lang="en-US"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4</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fontScale="85000" lnSpcReduction="20000"/>
          </a:bodyPr>
          <a:lstStyle/>
          <a:p>
            <a:pPr marL="742950" indent="-742950" algn="just">
              <a:lnSpc>
                <a:spcPct val="150000"/>
              </a:lnSpc>
              <a:buAutoNum type="alphaLcParenBoth"/>
            </a:pPr>
            <a:r>
              <a:rPr lang="en-US" sz="2400" b="0" dirty="0" smtClean="0">
                <a:solidFill>
                  <a:srgbClr val="FF0000"/>
                </a:solidFill>
                <a:latin typeface="Arial" pitchFamily="34" charset="0"/>
                <a:cs typeface="Arial" pitchFamily="34" charset="0"/>
              </a:rPr>
              <a:t>Transformer oil (Mineral oil): </a:t>
            </a:r>
          </a:p>
          <a:p>
            <a:pPr marL="742950" indent="-742950" algn="just">
              <a:lnSpc>
                <a:spcPct val="150000"/>
              </a:lnSpc>
            </a:pPr>
            <a:r>
              <a:rPr lang="en-US" sz="2400" b="0" dirty="0" smtClean="0">
                <a:solidFill>
                  <a:schemeClr val="tx1"/>
                </a:solidFill>
                <a:latin typeface="Arial" pitchFamily="34" charset="0"/>
                <a:cs typeface="Arial" pitchFamily="34" charset="0"/>
              </a:rPr>
              <a:t>	It is the most commonly used liquid dielectric in power apparatus.</a:t>
            </a:r>
          </a:p>
          <a:p>
            <a:pPr marL="742950" indent="-742950" algn="just">
              <a:lnSpc>
                <a:spcPct val="150000"/>
              </a:lnSpc>
            </a:pPr>
            <a:r>
              <a:rPr lang="en-US" sz="2400" b="0" dirty="0" smtClean="0">
                <a:solidFill>
                  <a:schemeClr val="tx1"/>
                </a:solidFill>
                <a:latin typeface="Arial" pitchFamily="34" charset="0"/>
                <a:cs typeface="Arial" pitchFamily="34" charset="0"/>
              </a:rPr>
              <a:t>	It is an almost colourless liquid consisting of a mixture of hydrocarbons which include paraffins, isoparaffins, naphthalene and aromatics. </a:t>
            </a:r>
          </a:p>
          <a:p>
            <a:pPr marL="742950" indent="-742950" algn="just">
              <a:lnSpc>
                <a:spcPct val="150000"/>
              </a:lnSpc>
            </a:pPr>
            <a:r>
              <a:rPr lang="en-US" sz="2400" b="0" dirty="0" smtClean="0">
                <a:solidFill>
                  <a:schemeClr val="tx1"/>
                </a:solidFill>
                <a:latin typeface="Arial" pitchFamily="34" charset="0"/>
                <a:cs typeface="Arial" pitchFamily="34" charset="0"/>
              </a:rPr>
              <a:t>	When in service, the liquid in a transformer is subjected to prolonged heating at high temperatures of about 95°C, and consequently it undergoes a gradual ageing process.</a:t>
            </a:r>
          </a:p>
          <a:p>
            <a:pPr marL="742950" indent="-742950" algn="just">
              <a:lnSpc>
                <a:spcPct val="150000"/>
              </a:lnSpc>
            </a:pPr>
            <a:r>
              <a:rPr lang="en-US" sz="2400" b="0" dirty="0" smtClean="0">
                <a:solidFill>
                  <a:schemeClr val="tx1"/>
                </a:solidFill>
                <a:latin typeface="Arial" pitchFamily="34" charset="0"/>
                <a:cs typeface="Arial" pitchFamily="34" charset="0"/>
              </a:rPr>
              <a:t>	With time, the oil becomes darker due to the formation of acids and resins, or sludge in the liquid.</a:t>
            </a: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CLASSIFICATION OF LIQUID DIELECTRICS </a:t>
            </a:r>
            <a:endParaRPr lang="en-US" sz="3200"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5</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lnSpcReduction="10000"/>
          </a:bodyPr>
          <a:lstStyle/>
          <a:p>
            <a:pPr marL="742950" indent="-742950" algn="just">
              <a:lnSpc>
                <a:spcPct val="150000"/>
              </a:lnSpc>
            </a:pPr>
            <a:r>
              <a:rPr lang="en-US" sz="2400" b="0" dirty="0" smtClean="0">
                <a:solidFill>
                  <a:srgbClr val="FF0000"/>
                </a:solidFill>
                <a:latin typeface="Arial" pitchFamily="34" charset="0"/>
                <a:cs typeface="Arial" pitchFamily="34" charset="0"/>
              </a:rPr>
              <a:t>(b) Synthetic Hydrocarbons</a:t>
            </a:r>
          </a:p>
          <a:p>
            <a:pPr marL="742950" indent="-742950" algn="just">
              <a:lnSpc>
                <a:spcPct val="150000"/>
              </a:lnSpc>
            </a:pPr>
            <a:r>
              <a:rPr lang="en-US" sz="2400" b="0" dirty="0" smtClean="0">
                <a:solidFill>
                  <a:schemeClr val="tx1"/>
                </a:solidFill>
                <a:latin typeface="Arial" pitchFamily="34" charset="0"/>
                <a:cs typeface="Arial" pitchFamily="34" charset="0"/>
              </a:rPr>
              <a:t>	Among synthetic liquid dielectrics, </a:t>
            </a:r>
            <a:r>
              <a:rPr lang="en-US" sz="2400" b="0" dirty="0" err="1" smtClean="0">
                <a:solidFill>
                  <a:schemeClr val="tx1"/>
                </a:solidFill>
                <a:latin typeface="Arial" pitchFamily="34" charset="0"/>
                <a:cs typeface="Arial" pitchFamily="34" charset="0"/>
              </a:rPr>
              <a:t>polyolefins</a:t>
            </a:r>
            <a:r>
              <a:rPr lang="en-US" sz="2400" b="0" dirty="0" smtClean="0">
                <a:solidFill>
                  <a:schemeClr val="tx1"/>
                </a:solidFill>
                <a:latin typeface="Arial" pitchFamily="34" charset="0"/>
                <a:cs typeface="Arial" pitchFamily="34" charset="0"/>
              </a:rPr>
              <a:t> are the dielectrics of choice for applications in power cables.</a:t>
            </a:r>
          </a:p>
          <a:p>
            <a:pPr marL="742950" indent="-742950" algn="just">
              <a:lnSpc>
                <a:spcPct val="150000"/>
              </a:lnSpc>
            </a:pPr>
            <a:r>
              <a:rPr lang="en-US" sz="2400" b="0" dirty="0" smtClean="0">
                <a:solidFill>
                  <a:schemeClr val="tx1"/>
                </a:solidFill>
                <a:latin typeface="Arial" pitchFamily="34" charset="0"/>
                <a:cs typeface="Arial" pitchFamily="34" charset="0"/>
              </a:rPr>
              <a:t>	Over 55% of synthetic hydrocarbons produced worldwide today are </a:t>
            </a:r>
            <a:r>
              <a:rPr lang="en-US" sz="2400" b="0" dirty="0" err="1" smtClean="0">
                <a:solidFill>
                  <a:schemeClr val="tx1"/>
                </a:solidFill>
                <a:latin typeface="Arial" pitchFamily="34" charset="0"/>
                <a:cs typeface="Arial" pitchFamily="34" charset="0"/>
              </a:rPr>
              <a:t>polyolefins</a:t>
            </a:r>
            <a:r>
              <a:rPr lang="en-US" sz="2400" b="0" dirty="0" smtClean="0">
                <a:solidFill>
                  <a:schemeClr val="tx1"/>
                </a:solidFill>
                <a:latin typeface="Arial" pitchFamily="34" charset="0"/>
                <a:cs typeface="Arial" pitchFamily="34" charset="0"/>
              </a:rPr>
              <a:t>.</a:t>
            </a:r>
          </a:p>
          <a:p>
            <a:pPr marL="742950" indent="-742950" algn="just">
              <a:lnSpc>
                <a:spcPct val="150000"/>
              </a:lnSpc>
            </a:pPr>
            <a:r>
              <a:rPr lang="en-US" sz="2400" b="0" dirty="0" smtClean="0">
                <a:solidFill>
                  <a:schemeClr val="tx1"/>
                </a:solidFill>
                <a:latin typeface="Arial" pitchFamily="34" charset="0"/>
                <a:cs typeface="Arial" pitchFamily="34" charset="0"/>
              </a:rPr>
              <a:t>	The most commonly used olefins are poly-</a:t>
            </a:r>
            <a:r>
              <a:rPr lang="en-US" sz="2400" b="0" dirty="0" err="1" smtClean="0">
                <a:solidFill>
                  <a:schemeClr val="tx1"/>
                </a:solidFill>
                <a:latin typeface="Arial" pitchFamily="34" charset="0"/>
                <a:cs typeface="Arial" pitchFamily="34" charset="0"/>
              </a:rPr>
              <a:t>butylene</a:t>
            </a:r>
            <a:r>
              <a:rPr lang="en-US" sz="2400" b="0" dirty="0" smtClean="0">
                <a:solidFill>
                  <a:schemeClr val="tx1"/>
                </a:solidFill>
                <a:latin typeface="Arial" pitchFamily="34" charset="0"/>
                <a:cs typeface="Arial" pitchFamily="34" charset="0"/>
              </a:rPr>
              <a:t> and </a:t>
            </a:r>
            <a:r>
              <a:rPr lang="en-US" sz="2400" b="0" dirty="0" err="1" smtClean="0">
                <a:solidFill>
                  <a:schemeClr val="tx1"/>
                </a:solidFill>
                <a:latin typeface="Arial" pitchFamily="34" charset="0"/>
                <a:cs typeface="Arial" pitchFamily="34" charset="0"/>
              </a:rPr>
              <a:t>alkylaromatic</a:t>
            </a:r>
            <a:r>
              <a:rPr lang="en-US" sz="2400" b="0" dirty="0" smtClean="0">
                <a:solidFill>
                  <a:schemeClr val="tx1"/>
                </a:solidFill>
                <a:latin typeface="Arial" pitchFamily="34" charset="0"/>
                <a:cs typeface="Arial" pitchFamily="34" charset="0"/>
              </a:rPr>
              <a:t> hydrocarbons e.g., alkyl-benzene.</a:t>
            </a:r>
          </a:p>
          <a:p>
            <a:pPr marL="742950" indent="-742950" algn="just">
              <a:lnSpc>
                <a:spcPct val="150000"/>
              </a:lnSpc>
            </a:pPr>
            <a:endParaRPr lang="en-US" sz="2400" b="0" dirty="0" smtClean="0">
              <a:solidFill>
                <a:schemeClr val="tx1"/>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CLASSIFICATION OF LIQUID DIELECTRICS </a:t>
            </a:r>
            <a:endParaRPr lang="en-US" sz="3200"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6</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33400" y="1066800"/>
            <a:ext cx="7962900" cy="5181600"/>
          </a:xfrm>
        </p:spPr>
        <p:txBody>
          <a:bodyPr>
            <a:normAutofit/>
          </a:bodyPr>
          <a:lstStyle/>
          <a:p>
            <a:pPr marL="742950" indent="-742950" algn="just">
              <a:lnSpc>
                <a:spcPct val="150000"/>
              </a:lnSpc>
            </a:pPr>
            <a:r>
              <a:rPr lang="en-US" sz="2400" b="0" dirty="0" smtClean="0">
                <a:solidFill>
                  <a:srgbClr val="FF0000"/>
                </a:solidFill>
                <a:latin typeface="Arial" pitchFamily="34" charset="0"/>
                <a:cs typeface="Arial" pitchFamily="34" charset="0"/>
              </a:rPr>
              <a:t>(c) Chlorinated Hydrocarbons:</a:t>
            </a:r>
          </a:p>
          <a:p>
            <a:pPr marL="742950" indent="-742950" algn="just">
              <a:lnSpc>
                <a:spcPct val="150000"/>
              </a:lnSpc>
            </a:pPr>
            <a:r>
              <a:rPr lang="en-US" sz="2400" b="0" dirty="0" smtClean="0">
                <a:solidFill>
                  <a:srgbClr val="FF0000"/>
                </a:solidFill>
                <a:latin typeface="Arial" pitchFamily="34" charset="0"/>
                <a:cs typeface="Arial" pitchFamily="34" charset="0"/>
              </a:rPr>
              <a:t>	</a:t>
            </a:r>
            <a:r>
              <a:rPr lang="en-US" sz="2400" b="0" dirty="0" smtClean="0">
                <a:solidFill>
                  <a:schemeClr val="tx1"/>
                </a:solidFill>
                <a:latin typeface="Arial" pitchFamily="34" charset="0"/>
                <a:cs typeface="Arial" pitchFamily="34" charset="0"/>
              </a:rPr>
              <a:t>Two aromatic hydrocarbons, benzene and </a:t>
            </a:r>
            <a:r>
              <a:rPr lang="en-US" sz="2400" b="0" dirty="0" err="1" smtClean="0">
                <a:solidFill>
                  <a:schemeClr val="tx1"/>
                </a:solidFill>
                <a:latin typeface="Arial" pitchFamily="34" charset="0"/>
                <a:cs typeface="Arial" pitchFamily="34" charset="0"/>
              </a:rPr>
              <a:t>diphenyl</a:t>
            </a:r>
            <a:r>
              <a:rPr lang="en-US" sz="2400" b="0" dirty="0" smtClean="0">
                <a:solidFill>
                  <a:schemeClr val="tx1"/>
                </a:solidFill>
                <a:latin typeface="Arial" pitchFamily="34" charset="0"/>
                <a:cs typeface="Arial" pitchFamily="34" charset="0"/>
              </a:rPr>
              <a:t>, are chlorinated to produce chlorinated aromatic compounds called </a:t>
            </a:r>
            <a:r>
              <a:rPr lang="en-US" sz="2400" b="0" dirty="0" err="1" smtClean="0">
                <a:solidFill>
                  <a:schemeClr val="tx1"/>
                </a:solidFill>
                <a:latin typeface="Arial" pitchFamily="34" charset="0"/>
                <a:cs typeface="Arial" pitchFamily="34" charset="0"/>
              </a:rPr>
              <a:t>askarels</a:t>
            </a:r>
            <a:r>
              <a:rPr lang="en-US" sz="2400" b="0" dirty="0" smtClean="0">
                <a:solidFill>
                  <a:schemeClr val="tx1"/>
                </a:solidFill>
                <a:latin typeface="Arial" pitchFamily="34" charset="0"/>
                <a:cs typeface="Arial" pitchFamily="34" charset="0"/>
              </a:rPr>
              <a:t> or simply polychlorinated biphenyl (PBC).</a:t>
            </a:r>
          </a:p>
          <a:p>
            <a:pPr marL="742950" indent="-742950" algn="just">
              <a:lnSpc>
                <a:spcPct val="150000"/>
              </a:lnSpc>
            </a:pPr>
            <a:r>
              <a:rPr lang="en-US" sz="2400" b="0" dirty="0" smtClean="0">
                <a:solidFill>
                  <a:schemeClr val="tx1"/>
                </a:solidFill>
                <a:latin typeface="Arial" pitchFamily="34" charset="0"/>
                <a:cs typeface="Arial" pitchFamily="34" charset="0"/>
              </a:rPr>
              <a:t>	They possess high fire point and excellent electrical properties.</a:t>
            </a:r>
            <a:endParaRPr lang="en-US" sz="2400" b="0" dirty="0" smtClean="0">
              <a:solidFill>
                <a:srgbClr val="FF0000"/>
              </a:solidFill>
              <a:latin typeface="Arial" pitchFamily="34" charset="0"/>
              <a:cs typeface="Arial" pitchFamily="34" charset="0"/>
            </a:endParaRPr>
          </a:p>
        </p:txBody>
      </p:sp>
      <p:sp>
        <p:nvSpPr>
          <p:cNvPr id="26" name="Title 25"/>
          <p:cNvSpPr>
            <a:spLocks noGrp="1"/>
          </p:cNvSpPr>
          <p:nvPr>
            <p:ph type="title"/>
          </p:nvPr>
        </p:nvSpPr>
        <p:spPr>
          <a:xfrm>
            <a:off x="457200" y="152400"/>
            <a:ext cx="8001000" cy="914400"/>
          </a:xfrm>
        </p:spPr>
        <p:txBody>
          <a:bodyPr>
            <a:noAutofit/>
          </a:bodyPr>
          <a:lstStyle/>
          <a:p>
            <a:pPr algn="ctr"/>
            <a:r>
              <a:rPr sz="3200" smtClean="0">
                <a:solidFill>
                  <a:srgbClr val="0070C0"/>
                </a:solidFill>
              </a:rPr>
              <a:t>CLASSIFICATION OF LIQUID DIELECTRICS </a:t>
            </a:r>
            <a:endParaRPr lang="en-US" sz="3200" dirty="0">
              <a:solidFill>
                <a:srgbClr val="0070C0"/>
              </a:solidFill>
            </a:endParaRPr>
          </a:p>
        </p:txBody>
      </p:sp>
      <p:sp>
        <p:nvSpPr>
          <p:cNvPr id="6" name="TextBox 5"/>
          <p:cNvSpPr txBox="1"/>
          <p:nvPr/>
        </p:nvSpPr>
        <p:spPr>
          <a:xfrm>
            <a:off x="8153400" y="6488668"/>
            <a:ext cx="309700" cy="369332"/>
          </a:xfrm>
          <a:prstGeom prst="rect">
            <a:avLst/>
          </a:prstGeom>
          <a:noFill/>
        </p:spPr>
        <p:txBody>
          <a:bodyPr wrap="none" rtlCol="0">
            <a:spAutoFit/>
          </a:bodyPr>
          <a:lstStyle/>
          <a:p>
            <a:r>
              <a:rPr lang="en-US" dirty="0" smtClean="0"/>
              <a:t>7</a:t>
            </a:r>
            <a:endParaRPr lang="en-US" dirty="0"/>
          </a:p>
        </p:txBody>
      </p:sp>
      <p:sp>
        <p:nvSpPr>
          <p:cNvPr id="17" name="TextBox 16"/>
          <p:cNvSpPr txBox="1"/>
          <p:nvPr/>
        </p:nvSpPr>
        <p:spPr>
          <a:xfrm>
            <a:off x="1066800" y="6324600"/>
            <a:ext cx="7010400" cy="369332"/>
          </a:xfrm>
          <a:prstGeom prst="rect">
            <a:avLst/>
          </a:prstGeom>
          <a:noFill/>
        </p:spPr>
        <p:txBody>
          <a:bodyPr wrap="square" rtlCol="0">
            <a:spAutoFit/>
          </a:bodyPr>
          <a:lstStyle/>
          <a:p>
            <a:pPr algn="ctr"/>
            <a:endParaRPr lang="en-US" b="1"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sian Pacific heritage_TM10131490_Win32_LH_v4" id="{B2A0ACF3-34FF-4C5A-A737-2558AC4C9FEA}" vid="{FBDB92CC-0A39-410B-A16B-8C101333048E}"/>
    </a:ext>
  </a:extLst>
</a:theme>
</file>

<file path=ppt/theme/theme2.xml><?xml version="1.0" encoding="utf-8"?>
<a:theme xmlns:a="http://schemas.openxmlformats.org/drawingml/2006/main" name="tf22977542_win32">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xmlns="" name="TF22977542_Outdoors presentation_RVA_v4.potx" id="{6CD96AFB-7D75-48FF-A856-C8B82BF3C12B}" vid="{1E6ACFD4-3AE6-4944-B76B-DA44E915EC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tf10131490_win32</Template>
  <TotalTime>3456</TotalTime>
  <Words>1259</Words>
  <Application>Microsoft Office PowerPoint</Application>
  <PresentationFormat>On-screen Show (4:3)</PresentationFormat>
  <Paragraphs>194</Paragraphs>
  <Slides>36</Slides>
  <Notes>1</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1_Office Theme</vt:lpstr>
      <vt:lpstr>tf22977542_win32</vt:lpstr>
      <vt:lpstr>High Voltage Engineering Module 1I Conduction and Breakdown in Liquid Dielectrics </vt:lpstr>
      <vt:lpstr>LIQUIDS AS INSULATORS</vt:lpstr>
      <vt:lpstr>LIQUIDS AS INSULATORS</vt:lpstr>
      <vt:lpstr>LIQUIDS AS INSULATORS contd..</vt:lpstr>
      <vt:lpstr>LIQUIDS AS INSULATORS contd..</vt:lpstr>
      <vt:lpstr>LIQUIDS AS INSULATORS contd..</vt:lpstr>
      <vt:lpstr>CLASSIFICATION OF LIQUID DIELECTRICS </vt:lpstr>
      <vt:lpstr>CLASSIFICATION OF LIQUID DIELECTRICS </vt:lpstr>
      <vt:lpstr>CLASSIFICATION OF LIQUID DIELECTRICS </vt:lpstr>
      <vt:lpstr>CLASSIFICATION OF LIQUID DIELECTRICS </vt:lpstr>
      <vt:lpstr>CLASSIFICATION OF LIQUID DIELECTRICS </vt:lpstr>
      <vt:lpstr>CLASSIFICATION OF LIQUID DIELECTRICS </vt:lpstr>
      <vt:lpstr>CHARACTERISTICS OF LIQUID DIELECTRICS </vt:lpstr>
      <vt:lpstr>CHARACTERISTICS OF LIQUID DIELECTRICS </vt:lpstr>
      <vt:lpstr>CHARACTERISTICS OF LIQUID DIELECTRICS </vt:lpstr>
      <vt:lpstr>CHARACTERISTICS OF LIQUID DIELECTRICS </vt:lpstr>
      <vt:lpstr>CHARACTERISTICS OF LIQUID DIELECTRICS </vt:lpstr>
      <vt:lpstr>CHARACTERISTICS OF LIQUID DIELECTRICS </vt:lpstr>
      <vt:lpstr>CHARACTERISTICS OF LIQUID DIELECTRICS </vt:lpstr>
      <vt:lpstr>CHARACTERISTICS OF LIQUID DIELECTRICS </vt:lpstr>
      <vt:lpstr>CHARACTERISTICS OF LIQUID DIELECTRICS </vt:lpstr>
      <vt:lpstr>CHARACTERISTICS OF LIQUID DIELECTRICS </vt:lpstr>
      <vt:lpstr>PURE LIQUIDS AND COMMERCIAL LIQUIDS</vt:lpstr>
      <vt:lpstr>PURE LIQUIDS AND COMMERCIAL LIQUIDS</vt:lpstr>
      <vt:lpstr>PURE LIQUIDS AND COMMERCIAL LIQUIDS</vt:lpstr>
      <vt:lpstr>PURE LIQUIDS AND COMMERCIAL LIQUIDS</vt:lpstr>
      <vt:lpstr>PURE LIQUIDS AND COMMERCIAL LIQUIDS</vt:lpstr>
      <vt:lpstr>CONDUCTION AND BREAKDOWN IN COMMERCIAL LIQUIDS</vt:lpstr>
      <vt:lpstr>CONDUCTION AND BREAKDOWN IN COMMERCIAL LIQUIDS</vt:lpstr>
      <vt:lpstr>CONDUCTION AND BREAKDOWN IN COMMERCIAL LIQUIDS</vt:lpstr>
      <vt:lpstr>CONDUCTION AND BREAKDOWN IN COMMERCIAL LIQUIDS</vt:lpstr>
      <vt:lpstr>CONDUCTION AND BREAKDOWN IN COMMERCIAL LIQUIDS</vt:lpstr>
      <vt:lpstr>CONDUCTION AND BREAKDOWN IN COMMERCIAL LIQUIDS</vt:lpstr>
      <vt:lpstr>CONDUCTION AND BREAKDOWN IN COMMERCIAL LIQUIDS</vt:lpstr>
      <vt:lpstr>CONDUCTION AND BREAKDOWN IN COMMERCIAL LIQUIDS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Voltage Engineering Module 1</dc:title>
  <dc:creator>Lima</dc:creator>
  <cp:lastModifiedBy>Lima</cp:lastModifiedBy>
  <cp:revision>315</cp:revision>
  <dcterms:created xsi:type="dcterms:W3CDTF">2021-05-17T16:44:48Z</dcterms:created>
  <dcterms:modified xsi:type="dcterms:W3CDTF">2021-06-27T19:08:39Z</dcterms:modified>
</cp:coreProperties>
</file>