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p:scale>
          <a:sx n="70" d="100"/>
          <a:sy n="70" d="100"/>
        </p:scale>
        <p:origin x="-139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2C5181-43EB-4A4E-8837-826B1EFEB820}" type="datetimeFigureOut">
              <a:rPr lang="en-US" smtClean="0"/>
              <a:pPr/>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C5181-43EB-4A4E-8837-826B1EFEB820}" type="datetimeFigureOut">
              <a:rPr lang="en-US" smtClean="0"/>
              <a:pPr/>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C5181-43EB-4A4E-8837-826B1EFEB820}" type="datetimeFigureOut">
              <a:rPr lang="en-US" smtClean="0"/>
              <a:pPr/>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C5181-43EB-4A4E-8837-826B1EFEB820}" type="datetimeFigureOut">
              <a:rPr lang="en-US" smtClean="0"/>
              <a:pPr/>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C5181-43EB-4A4E-8837-826B1EFEB820}" type="datetimeFigureOut">
              <a:rPr lang="en-US" smtClean="0"/>
              <a:pPr/>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2C5181-43EB-4A4E-8837-826B1EFEB820}" type="datetimeFigureOut">
              <a:rPr lang="en-US" smtClean="0"/>
              <a:pPr/>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2C5181-43EB-4A4E-8837-826B1EFEB820}" type="datetimeFigureOut">
              <a:rPr lang="en-US" smtClean="0"/>
              <a:pPr/>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C5181-43EB-4A4E-8837-826B1EFEB820}" type="datetimeFigureOut">
              <a:rPr lang="en-US" smtClean="0"/>
              <a:pPr/>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C5181-43EB-4A4E-8837-826B1EFEB820}" type="datetimeFigureOut">
              <a:rPr lang="en-US" smtClean="0"/>
              <a:pPr/>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C5181-43EB-4A4E-8837-826B1EFEB820}" type="datetimeFigureOut">
              <a:rPr lang="en-US" smtClean="0"/>
              <a:pPr/>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C5181-43EB-4A4E-8837-826B1EFEB820}" type="datetimeFigureOut">
              <a:rPr lang="en-US" smtClean="0"/>
              <a:pPr/>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211A-7942-4160-B27F-0419783C82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C5181-43EB-4A4E-8837-826B1EFEB820}" type="datetimeFigureOut">
              <a:rPr lang="en-US" smtClean="0"/>
              <a:pPr/>
              <a:t>7/24/2021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1211A-7942-4160-B27F-0419783C82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362200"/>
          </a:xfrm>
        </p:spPr>
        <p:txBody>
          <a:bodyPr>
            <a:normAutofit fontScale="90000"/>
          </a:bodyPr>
          <a:lstStyle/>
          <a:p>
            <a:r>
              <a:rPr lang="en-US" b="1" dirty="0" smtClean="0"/>
              <a:t>Problem Solving Through Programming Using C </a:t>
            </a:r>
            <a:br>
              <a:rPr lang="en-US" b="1" dirty="0" smtClean="0"/>
            </a:br>
            <a:r>
              <a:rPr lang="en-US" b="1" dirty="0" smtClean="0"/>
              <a:t>Code-CS181106</a:t>
            </a:r>
            <a:r>
              <a:rPr lang="en-US" b="1" smtClean="0"/>
              <a:t/>
            </a:r>
            <a:br>
              <a:rPr lang="en-US" b="1" smtClean="0"/>
            </a:br>
            <a:r>
              <a:rPr lang="en-US" sz="3100" b="1" smtClean="0"/>
              <a:t>Module 3</a:t>
            </a:r>
            <a:endParaRPr lang="en-US" dirty="0"/>
          </a:p>
        </p:txBody>
      </p:sp>
      <p:sp>
        <p:nvSpPr>
          <p:cNvPr id="3" name="Subtitle 2"/>
          <p:cNvSpPr>
            <a:spLocks noGrp="1"/>
          </p:cNvSpPr>
          <p:nvPr>
            <p:ph type="subTitle" idx="1"/>
          </p:nvPr>
        </p:nvSpPr>
        <p:spPr>
          <a:xfrm>
            <a:off x="1371600" y="4800600"/>
            <a:ext cx="6934200" cy="1371600"/>
          </a:xfrm>
        </p:spPr>
        <p:txBody>
          <a:bodyPr>
            <a:normAutofit/>
          </a:bodyPr>
          <a:lstStyle/>
          <a:p>
            <a:pPr algn="r"/>
            <a:endParaRPr lang="en-US" dirty="0"/>
          </a:p>
        </p:txBody>
      </p:sp>
      <p:pic>
        <p:nvPicPr>
          <p:cNvPr id="4" name="Picture 2" descr="C:\Users\Lima\Desktop\mecha 1st sem pstpc class\Logo_of_Bineswar_Brahma_Engineering_College.jpg"/>
          <p:cNvPicPr>
            <a:picLocks noChangeAspect="1" noChangeArrowheads="1"/>
          </p:cNvPicPr>
          <p:nvPr/>
        </p:nvPicPr>
        <p:blipFill>
          <a:blip r:embed="rId2"/>
          <a:srcRect/>
          <a:stretch>
            <a:fillRect/>
          </a:stretch>
        </p:blipFill>
        <p:spPr bwMode="auto">
          <a:xfrm>
            <a:off x="3733800" y="457200"/>
            <a:ext cx="1504950"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fontScale="70000" lnSpcReduction="20000"/>
          </a:bodyPr>
          <a:lstStyle/>
          <a:p>
            <a:pPr>
              <a:buNone/>
            </a:pPr>
            <a:r>
              <a:rPr lang="en-US" sz="2800" dirty="0" smtClean="0"/>
              <a:t>The syntax of nested if is</a:t>
            </a:r>
          </a:p>
          <a:p>
            <a:pPr>
              <a:buNone/>
            </a:pPr>
            <a:r>
              <a:rPr lang="en-US" sz="2800" dirty="0" smtClean="0"/>
              <a:t>if (expression)</a:t>
            </a:r>
          </a:p>
          <a:p>
            <a:pPr>
              <a:buNone/>
            </a:pPr>
            <a:r>
              <a:rPr lang="en-US" sz="2800" dirty="0" smtClean="0"/>
              <a:t>{</a:t>
            </a:r>
          </a:p>
          <a:p>
            <a:pPr>
              <a:buNone/>
            </a:pPr>
            <a:r>
              <a:rPr lang="en-US" sz="2800" dirty="0" smtClean="0"/>
              <a:t>	if (expression)</a:t>
            </a:r>
          </a:p>
          <a:p>
            <a:pPr>
              <a:buNone/>
            </a:pPr>
            <a:r>
              <a:rPr lang="en-US" sz="2800" dirty="0" smtClean="0"/>
              <a:t>	{</a:t>
            </a:r>
          </a:p>
          <a:p>
            <a:pPr>
              <a:buNone/>
            </a:pPr>
            <a:r>
              <a:rPr lang="en-US" sz="2800" dirty="0" smtClean="0"/>
              <a:t>		set of statements;</a:t>
            </a:r>
          </a:p>
          <a:p>
            <a:pPr>
              <a:buNone/>
            </a:pPr>
            <a:r>
              <a:rPr lang="en-US" sz="2800" dirty="0" smtClean="0"/>
              <a:t>	}</a:t>
            </a:r>
          </a:p>
          <a:p>
            <a:pPr>
              <a:buNone/>
            </a:pPr>
            <a:r>
              <a:rPr lang="en-US" sz="2800" dirty="0" smtClean="0"/>
              <a:t>	else</a:t>
            </a:r>
          </a:p>
          <a:p>
            <a:pPr>
              <a:buNone/>
            </a:pPr>
            <a:r>
              <a:rPr lang="en-US" sz="2800" dirty="0" smtClean="0"/>
              <a:t>	{</a:t>
            </a:r>
          </a:p>
          <a:p>
            <a:pPr>
              <a:buNone/>
            </a:pPr>
            <a:r>
              <a:rPr lang="en-US" sz="2800" dirty="0" smtClean="0"/>
              <a:t>		set of statements;</a:t>
            </a:r>
          </a:p>
          <a:p>
            <a:pPr>
              <a:buNone/>
            </a:pPr>
            <a:r>
              <a:rPr lang="en-US" sz="2800" dirty="0" smtClean="0"/>
              <a:t>	}</a:t>
            </a:r>
          </a:p>
          <a:p>
            <a:pPr>
              <a:buNone/>
            </a:pPr>
            <a:r>
              <a:rPr lang="en-US" sz="2800" dirty="0" smtClean="0"/>
              <a:t>}</a:t>
            </a:r>
          </a:p>
          <a:p>
            <a:pPr>
              <a:buNone/>
            </a:pPr>
            <a:r>
              <a:rPr lang="en-US" sz="2800" dirty="0" smtClean="0"/>
              <a:t>	else</a:t>
            </a:r>
          </a:p>
          <a:p>
            <a:pPr>
              <a:buNone/>
            </a:pPr>
            <a:r>
              <a:rPr lang="en-US" sz="2800" dirty="0" smtClean="0"/>
              <a:t>{</a:t>
            </a:r>
          </a:p>
          <a:p>
            <a:pPr>
              <a:buNone/>
            </a:pPr>
            <a:r>
              <a:rPr lang="en-US" sz="2800" dirty="0" smtClean="0"/>
              <a:t>		set of statements;</a:t>
            </a:r>
          </a:p>
          <a:p>
            <a:pPr>
              <a:buNone/>
            </a:pP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a:bodyPr>
          <a:lstStyle/>
          <a:p>
            <a:pPr>
              <a:buNone/>
            </a:pPr>
            <a:r>
              <a:rPr lang="en-US" sz="2800" dirty="0" smtClean="0"/>
              <a:t>The flowchart of nested if</a:t>
            </a:r>
          </a:p>
          <a:p>
            <a:pPr>
              <a:buNone/>
            </a:pPr>
            <a:r>
              <a:rPr lang="en-US" sz="2800" dirty="0" smtClean="0"/>
              <a:t> </a:t>
            </a:r>
            <a:endParaRPr lang="en-US" sz="2800" dirty="0"/>
          </a:p>
        </p:txBody>
      </p:sp>
      <p:pic>
        <p:nvPicPr>
          <p:cNvPr id="5" name="Picture 4" descr="1606760039488.jpg"/>
          <p:cNvPicPr>
            <a:picLocks noChangeAspect="1"/>
          </p:cNvPicPr>
          <p:nvPr/>
        </p:nvPicPr>
        <p:blipFill>
          <a:blip r:embed="rId2"/>
          <a:stretch>
            <a:fillRect/>
          </a:stretch>
        </p:blipFill>
        <p:spPr>
          <a:xfrm>
            <a:off x="1066800" y="1600200"/>
            <a:ext cx="7018101" cy="48097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a:bodyPr>
          <a:lstStyle/>
          <a:p>
            <a:pPr>
              <a:buNone/>
            </a:pPr>
            <a:endParaRPr lang="en-US" sz="2800" dirty="0" smtClean="0"/>
          </a:p>
          <a:p>
            <a:pPr>
              <a:buNone/>
            </a:pPr>
            <a:r>
              <a:rPr lang="en-US" sz="2800" dirty="0" smtClean="0"/>
              <a:t> </a:t>
            </a:r>
            <a:endParaRPr lang="en-US" sz="2800" dirty="0"/>
          </a:p>
        </p:txBody>
      </p:sp>
      <p:pic>
        <p:nvPicPr>
          <p:cNvPr id="1026" name="Picture 2" descr="C:\Users\Lima\Desktop\1606800427145.jpg"/>
          <p:cNvPicPr>
            <a:picLocks noChangeAspect="1" noChangeArrowheads="1"/>
          </p:cNvPicPr>
          <p:nvPr/>
        </p:nvPicPr>
        <p:blipFill>
          <a:blip r:embed="rId2"/>
          <a:srcRect/>
          <a:stretch>
            <a:fillRect/>
          </a:stretch>
        </p:blipFill>
        <p:spPr bwMode="auto">
          <a:xfrm>
            <a:off x="533400" y="1219200"/>
            <a:ext cx="8084404"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a:bodyPr>
          <a:lstStyle/>
          <a:p>
            <a:pPr>
              <a:buNone/>
            </a:pPr>
            <a:endParaRPr lang="en-US" sz="2800" dirty="0" smtClean="0"/>
          </a:p>
          <a:p>
            <a:pPr>
              <a:buNone/>
            </a:pPr>
            <a:r>
              <a:rPr lang="en-US" sz="2800" dirty="0" smtClean="0"/>
              <a:t> </a:t>
            </a:r>
            <a:endParaRPr lang="en-US" sz="2800" dirty="0"/>
          </a:p>
        </p:txBody>
      </p:sp>
      <p:pic>
        <p:nvPicPr>
          <p:cNvPr id="6" name="Picture 5" descr="1606769013537.jpg"/>
          <p:cNvPicPr>
            <a:picLocks noChangeAspect="1"/>
          </p:cNvPicPr>
          <p:nvPr/>
        </p:nvPicPr>
        <p:blipFill>
          <a:blip r:embed="rId2"/>
          <a:stretch>
            <a:fillRect/>
          </a:stretch>
        </p:blipFill>
        <p:spPr>
          <a:xfrm>
            <a:off x="1981200" y="838200"/>
            <a:ext cx="4800599" cy="6019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fontScale="92500" lnSpcReduction="10000"/>
          </a:bodyPr>
          <a:lstStyle/>
          <a:p>
            <a:pPr>
              <a:buNone/>
            </a:pPr>
            <a:r>
              <a:rPr lang="en-US" sz="2800" b="1" dirty="0" smtClean="0">
                <a:solidFill>
                  <a:srgbClr val="FF0000"/>
                </a:solidFill>
              </a:rPr>
              <a:t>4. Switch case</a:t>
            </a:r>
          </a:p>
          <a:p>
            <a:pPr algn="just">
              <a:buNone/>
            </a:pPr>
            <a:r>
              <a:rPr lang="en-US" sz="2800" dirty="0" smtClean="0"/>
              <a:t>	Switch case statement is a control flow statement that tests whether an expression matches one of a number of constant integer values or character values, and branches accordingly.</a:t>
            </a:r>
          </a:p>
          <a:p>
            <a:pPr algn="just">
              <a:buNone/>
            </a:pPr>
            <a:r>
              <a:rPr lang="en-US" sz="2800" dirty="0" smtClean="0"/>
              <a:t>Syntax</a:t>
            </a:r>
          </a:p>
          <a:p>
            <a:pPr algn="just">
              <a:buNone/>
            </a:pPr>
            <a:r>
              <a:rPr lang="en-US" sz="2800" dirty="0" smtClean="0"/>
              <a:t>Switch (expression)</a:t>
            </a:r>
          </a:p>
          <a:p>
            <a:pPr algn="just">
              <a:buNone/>
            </a:pPr>
            <a:r>
              <a:rPr lang="en-US" sz="2800" dirty="0" smtClean="0"/>
              <a:t>{</a:t>
            </a:r>
          </a:p>
          <a:p>
            <a:pPr algn="just">
              <a:buNone/>
            </a:pPr>
            <a:r>
              <a:rPr lang="en-US" sz="2800" dirty="0" smtClean="0"/>
              <a:t>		case value:</a:t>
            </a:r>
          </a:p>
          <a:p>
            <a:pPr algn="just">
              <a:buNone/>
            </a:pPr>
            <a:r>
              <a:rPr lang="en-US" sz="2800" dirty="0" smtClean="0"/>
              <a:t>			set of statements;</a:t>
            </a:r>
          </a:p>
          <a:p>
            <a:pPr algn="just">
              <a:buNone/>
            </a:pPr>
            <a:r>
              <a:rPr lang="en-US" sz="2800" dirty="0" smtClean="0"/>
              <a:t>			break;</a:t>
            </a:r>
          </a:p>
          <a:p>
            <a:pPr algn="just">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fontScale="92500" lnSpcReduction="20000"/>
          </a:bodyPr>
          <a:lstStyle/>
          <a:p>
            <a:pPr>
              <a:buNone/>
            </a:pPr>
            <a:r>
              <a:rPr lang="en-US" sz="2800" dirty="0" smtClean="0"/>
              <a:t>	Case value 2:</a:t>
            </a:r>
          </a:p>
          <a:p>
            <a:pPr>
              <a:buNone/>
            </a:pPr>
            <a:r>
              <a:rPr lang="en-US" sz="2800" dirty="0" smtClean="0"/>
              <a:t>			Set of statements;</a:t>
            </a:r>
          </a:p>
          <a:p>
            <a:pPr>
              <a:buNone/>
            </a:pPr>
            <a:r>
              <a:rPr lang="en-US" sz="2800" dirty="0" smtClean="0"/>
              <a:t>			Break;</a:t>
            </a:r>
          </a:p>
          <a:p>
            <a:pPr>
              <a:buNone/>
            </a:pPr>
            <a:r>
              <a:rPr lang="en-US" sz="2800" dirty="0" smtClean="0"/>
              <a:t>Case value 3:</a:t>
            </a:r>
          </a:p>
          <a:p>
            <a:pPr>
              <a:buNone/>
            </a:pPr>
            <a:r>
              <a:rPr lang="en-US" sz="2800" dirty="0" smtClean="0"/>
              <a:t>			Set of statements;</a:t>
            </a:r>
          </a:p>
          <a:p>
            <a:pPr>
              <a:buNone/>
            </a:pPr>
            <a:r>
              <a:rPr lang="en-US" sz="2800" dirty="0" smtClean="0"/>
              <a:t>			Break;</a:t>
            </a:r>
          </a:p>
          <a:p>
            <a:pPr>
              <a:buNone/>
            </a:pPr>
            <a:r>
              <a:rPr lang="en-US" sz="2800" dirty="0" smtClean="0"/>
              <a:t>:</a:t>
            </a:r>
          </a:p>
          <a:p>
            <a:pPr>
              <a:buNone/>
            </a:pPr>
            <a:r>
              <a:rPr lang="en-US" sz="2800" dirty="0" smtClean="0"/>
              <a:t>	:</a:t>
            </a:r>
          </a:p>
          <a:p>
            <a:pPr>
              <a:buNone/>
            </a:pPr>
            <a:r>
              <a:rPr lang="en-US" sz="2800" dirty="0" smtClean="0"/>
              <a:t>	:</a:t>
            </a:r>
          </a:p>
          <a:p>
            <a:pPr>
              <a:buNone/>
            </a:pPr>
            <a:r>
              <a:rPr lang="en-US" sz="2800" dirty="0" smtClean="0"/>
              <a:t>	Default:</a:t>
            </a:r>
          </a:p>
          <a:p>
            <a:pPr>
              <a:buNone/>
            </a:pPr>
            <a:r>
              <a:rPr lang="en-US" sz="2800" dirty="0" smtClean="0"/>
              <a:t>			Set of statements;</a:t>
            </a:r>
          </a:p>
          <a:p>
            <a:pPr>
              <a:buNone/>
            </a:pPr>
            <a:r>
              <a:rPr lang="en-US" sz="2800" dirty="0" smtClean="0"/>
              <a:t>			Break;</a:t>
            </a:r>
          </a:p>
          <a:p>
            <a:pPr>
              <a:buNone/>
            </a:pP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pic>
        <p:nvPicPr>
          <p:cNvPr id="5" name="Content Placeholder 4" descr="1606760039434.jpg"/>
          <p:cNvPicPr>
            <a:picLocks noGrp="1" noChangeAspect="1"/>
          </p:cNvPicPr>
          <p:nvPr>
            <p:ph idx="1"/>
          </p:nvPr>
        </p:nvPicPr>
        <p:blipFill>
          <a:blip r:embed="rId2"/>
          <a:stretch>
            <a:fillRect/>
          </a:stretch>
        </p:blipFill>
        <p:spPr>
          <a:xfrm>
            <a:off x="457200" y="990600"/>
            <a:ext cx="8229600" cy="510539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pic>
        <p:nvPicPr>
          <p:cNvPr id="6" name="Content Placeholder 5" descr="1606760039423.jpg"/>
          <p:cNvPicPr>
            <a:picLocks noGrp="1" noChangeAspect="1"/>
          </p:cNvPicPr>
          <p:nvPr>
            <p:ph idx="1"/>
          </p:nvPr>
        </p:nvPicPr>
        <p:blipFill>
          <a:blip r:embed="rId2"/>
          <a:stretch>
            <a:fillRect/>
          </a:stretch>
        </p:blipFill>
        <p:spPr>
          <a:xfrm>
            <a:off x="1905000" y="838200"/>
            <a:ext cx="5486400" cy="5715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pic>
        <p:nvPicPr>
          <p:cNvPr id="5" name="Content Placeholder 4" descr="1606760039412.jpg"/>
          <p:cNvPicPr>
            <a:picLocks noGrp="1" noChangeAspect="1"/>
          </p:cNvPicPr>
          <p:nvPr>
            <p:ph idx="1"/>
          </p:nvPr>
        </p:nvPicPr>
        <p:blipFill>
          <a:blip r:embed="rId2"/>
          <a:stretch>
            <a:fillRect/>
          </a:stretch>
        </p:blipFill>
        <p:spPr>
          <a:xfrm>
            <a:off x="2133600" y="990600"/>
            <a:ext cx="4572000" cy="5486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solidFill>
                  <a:srgbClr val="FF0000"/>
                </a:solidFill>
              </a:rPr>
              <a:t>Types of looping statements</a:t>
            </a:r>
            <a:endParaRPr lang="en-US" sz="3600" b="1" dirty="0">
              <a:solidFill>
                <a:srgbClr val="FF0000"/>
              </a:solidFill>
            </a:endParaRPr>
          </a:p>
        </p:txBody>
      </p:sp>
      <p:sp>
        <p:nvSpPr>
          <p:cNvPr id="4" name="Content Placeholder 3"/>
          <p:cNvSpPr>
            <a:spLocks noGrp="1"/>
          </p:cNvSpPr>
          <p:nvPr>
            <p:ph idx="1"/>
          </p:nvPr>
        </p:nvSpPr>
        <p:spPr>
          <a:xfrm>
            <a:off x="457200" y="1219200"/>
            <a:ext cx="8229600" cy="4906963"/>
          </a:xfrm>
        </p:spPr>
        <p:txBody>
          <a:bodyPr>
            <a:normAutofit lnSpcReduction="10000"/>
          </a:bodyPr>
          <a:lstStyle/>
          <a:p>
            <a:pPr>
              <a:buNone/>
            </a:pPr>
            <a:r>
              <a:rPr lang="en-US" b="1" dirty="0" smtClean="0"/>
              <a:t>There are two types of looping statements:</a:t>
            </a:r>
          </a:p>
          <a:p>
            <a:pPr>
              <a:buNone/>
            </a:pPr>
            <a:r>
              <a:rPr lang="en-US" dirty="0" smtClean="0"/>
              <a:t>	(a)Entry controlled loop </a:t>
            </a:r>
          </a:p>
          <a:p>
            <a:pPr>
              <a:buNone/>
            </a:pPr>
            <a:r>
              <a:rPr lang="en-US" dirty="0" smtClean="0"/>
              <a:t>	(b)Exit controlled loop</a:t>
            </a:r>
          </a:p>
          <a:p>
            <a:pPr marL="514350" indent="-514350">
              <a:buAutoNum type="alphaLcParenBoth"/>
            </a:pPr>
            <a:r>
              <a:rPr lang="en-US" b="1" dirty="0" smtClean="0"/>
              <a:t>Entry controlled loop </a:t>
            </a:r>
          </a:p>
          <a:p>
            <a:pPr marL="514350" indent="-514350">
              <a:buNone/>
            </a:pPr>
            <a:r>
              <a:rPr lang="en-US" b="1" dirty="0" smtClean="0"/>
              <a:t>	</a:t>
            </a:r>
            <a:r>
              <a:rPr lang="en-US" dirty="0" smtClean="0"/>
              <a:t>In such type of loop, the test condition is checked first before the loop is executed.</a:t>
            </a:r>
          </a:p>
          <a:p>
            <a:pPr marL="514350" indent="-514350">
              <a:buNone/>
            </a:pPr>
            <a:r>
              <a:rPr lang="en-US" dirty="0" smtClean="0"/>
              <a:t>Examples of this looping statements are:</a:t>
            </a:r>
          </a:p>
          <a:p>
            <a:pPr marL="514350" indent="-514350"/>
            <a:r>
              <a:rPr lang="en-US" b="1" dirty="0" smtClean="0"/>
              <a:t>While loop</a:t>
            </a:r>
          </a:p>
          <a:p>
            <a:pPr marL="514350" indent="-514350"/>
            <a:r>
              <a:rPr lang="en-US" b="1" dirty="0" smtClean="0"/>
              <a:t>For loop</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Decision making and branching</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514350" indent="-514350">
              <a:buAutoNum type="arabicPeriod"/>
            </a:pPr>
            <a:r>
              <a:rPr lang="en-US" sz="2800" b="1" dirty="0" smtClean="0">
                <a:solidFill>
                  <a:srgbClr val="FF0000"/>
                </a:solidFill>
              </a:rPr>
              <a:t>if</a:t>
            </a:r>
          </a:p>
          <a:p>
            <a:pPr marL="514350" indent="-514350" algn="just">
              <a:buNone/>
            </a:pPr>
            <a:r>
              <a:rPr lang="en-US" sz="2800" dirty="0" smtClean="0"/>
              <a:t>	The statement evaluates the expression and executes a statement or set of statements only when the expression evaluates to true. When the expression is false, the statement(s) after the if statement will not be executed. </a:t>
            </a:r>
          </a:p>
          <a:p>
            <a:pPr marL="514350" indent="-514350" algn="just">
              <a:buNone/>
            </a:pPr>
            <a:r>
              <a:rPr lang="en-US" sz="2800" dirty="0" smtClean="0"/>
              <a:t>Syntax of if statement:</a:t>
            </a:r>
          </a:p>
          <a:p>
            <a:pPr marL="514350" indent="-514350" algn="just">
              <a:buNone/>
            </a:pPr>
            <a:r>
              <a:rPr lang="en-US" sz="2800" dirty="0" smtClean="0"/>
              <a:t>				If (expression)</a:t>
            </a:r>
          </a:p>
          <a:p>
            <a:pPr marL="514350" indent="-514350" algn="just">
              <a:buNone/>
            </a:pPr>
            <a:r>
              <a:rPr lang="en-US" sz="2800" dirty="0" smtClean="0"/>
              <a:t>				{</a:t>
            </a:r>
          </a:p>
          <a:p>
            <a:pPr marL="514350" indent="-514350" algn="just">
              <a:buNone/>
            </a:pPr>
            <a:r>
              <a:rPr lang="en-US" sz="2800" dirty="0" smtClean="0"/>
              <a:t>				Statement 1;</a:t>
            </a:r>
          </a:p>
          <a:p>
            <a:pPr marL="514350" indent="-514350" algn="just">
              <a:buNone/>
            </a:pPr>
            <a:r>
              <a:rPr lang="en-US" sz="2800" dirty="0" smtClean="0"/>
              <a:t>				Statement 2;</a:t>
            </a:r>
          </a:p>
          <a:p>
            <a:pPr marL="514350" indent="-514350" algn="just">
              <a:buNone/>
            </a:pPr>
            <a:r>
              <a:rPr lang="en-US" sz="2800" dirty="0" smtClean="0"/>
              <a:t>				……..</a:t>
            </a:r>
          </a:p>
          <a:p>
            <a:pPr marL="514350" indent="-514350" algn="just">
              <a:buNone/>
            </a:pPr>
            <a:r>
              <a:rPr lang="en-US" sz="2800" dirty="0" smtClean="0"/>
              <a:t>				……..</a:t>
            </a:r>
          </a:p>
          <a:p>
            <a:pPr marL="514350" indent="-514350" algn="just">
              <a:buNone/>
            </a:pPr>
            <a:r>
              <a:rPr lang="en-US" sz="2800" dirty="0" smtClean="0"/>
              <a:t>				Statement  n;</a:t>
            </a:r>
          </a:p>
          <a:p>
            <a:pPr marL="514350" indent="-514350" algn="just">
              <a:buNone/>
            </a:pPr>
            <a:r>
              <a:rPr lang="en-US" sz="2800" dirty="0" smtClean="0"/>
              <a:t>				}</a:t>
            </a:r>
          </a:p>
          <a:p>
            <a:pPr marL="514350" indent="-514350" algn="just">
              <a:buNone/>
            </a:pPr>
            <a:endParaRPr lang="en-US" sz="2800" dirty="0" smtClean="0"/>
          </a:p>
          <a:p>
            <a:pPr marL="514350" indent="-514350">
              <a:buNone/>
            </a:pP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solidFill>
                  <a:srgbClr val="FF0000"/>
                </a:solidFill>
              </a:rPr>
              <a:t>Types of looping statements continued…</a:t>
            </a:r>
            <a:endParaRPr lang="en-US" sz="3600" b="1" dirty="0">
              <a:solidFill>
                <a:srgbClr val="FF0000"/>
              </a:solidFill>
            </a:endParaRPr>
          </a:p>
        </p:txBody>
      </p:sp>
      <p:sp>
        <p:nvSpPr>
          <p:cNvPr id="4" name="Content Placeholder 3"/>
          <p:cNvSpPr>
            <a:spLocks noGrp="1"/>
          </p:cNvSpPr>
          <p:nvPr>
            <p:ph idx="1"/>
          </p:nvPr>
        </p:nvSpPr>
        <p:spPr>
          <a:xfrm>
            <a:off x="457200" y="1219200"/>
            <a:ext cx="8229600" cy="4906963"/>
          </a:xfrm>
        </p:spPr>
        <p:txBody>
          <a:bodyPr>
            <a:normAutofit/>
          </a:bodyPr>
          <a:lstStyle/>
          <a:p>
            <a:pPr>
              <a:buNone/>
            </a:pPr>
            <a:r>
              <a:rPr lang="en-US" b="1" dirty="0" smtClean="0"/>
              <a:t>(b) Exit Controlled Loop</a:t>
            </a:r>
          </a:p>
          <a:p>
            <a:pPr>
              <a:buNone/>
            </a:pPr>
            <a:r>
              <a:rPr lang="en-US" dirty="0" smtClean="0"/>
              <a:t>In such type of loop, the loop is executed first. Then condition is checked after the blocks of statements are execute. The loop is executed at least once.</a:t>
            </a:r>
          </a:p>
          <a:p>
            <a:pPr>
              <a:buNone/>
            </a:pPr>
            <a:r>
              <a:rPr lang="en-US" dirty="0" smtClean="0"/>
              <a:t>Example of this looping statement is:</a:t>
            </a:r>
          </a:p>
          <a:p>
            <a:r>
              <a:rPr lang="en-US" b="1" dirty="0" smtClean="0"/>
              <a:t>do-while loop</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For statement</a:t>
            </a:r>
            <a:endParaRPr lang="en-US" sz="4000" b="1" dirty="0">
              <a:solidFill>
                <a:srgbClr val="FF0000"/>
              </a:solidFill>
            </a:endParaRPr>
          </a:p>
        </p:txBody>
      </p:sp>
      <p:sp>
        <p:nvSpPr>
          <p:cNvPr id="4" name="Content Placeholder 3"/>
          <p:cNvSpPr>
            <a:spLocks noGrp="1"/>
          </p:cNvSpPr>
          <p:nvPr>
            <p:ph idx="1"/>
          </p:nvPr>
        </p:nvSpPr>
        <p:spPr>
          <a:xfrm>
            <a:off x="457200" y="1143000"/>
            <a:ext cx="8229600" cy="4983163"/>
          </a:xfrm>
        </p:spPr>
        <p:txBody>
          <a:bodyPr>
            <a:normAutofit fontScale="92500" lnSpcReduction="10000"/>
          </a:bodyPr>
          <a:lstStyle/>
          <a:p>
            <a:pPr algn="just">
              <a:buNone/>
            </a:pPr>
            <a:r>
              <a:rPr lang="en-US" sz="2800" dirty="0" smtClean="0"/>
              <a:t>This is an entry controlled looping statement.</a:t>
            </a:r>
          </a:p>
          <a:p>
            <a:pPr algn="just">
              <a:buNone/>
            </a:pPr>
            <a:r>
              <a:rPr lang="en-US" sz="2800" dirty="0" smtClean="0"/>
              <a:t>The syntax of the for statement is,</a:t>
            </a:r>
          </a:p>
          <a:p>
            <a:pPr algn="just">
              <a:buNone/>
            </a:pPr>
            <a:r>
              <a:rPr lang="en-US" sz="2400" b="1" dirty="0" smtClean="0"/>
              <a:t>for (initialization; expression; update) </a:t>
            </a:r>
          </a:p>
          <a:p>
            <a:pPr algn="just">
              <a:buNone/>
            </a:pPr>
            <a:r>
              <a:rPr lang="en-US" sz="2400" b="1" dirty="0" smtClean="0"/>
              <a:t>{</a:t>
            </a:r>
          </a:p>
          <a:p>
            <a:pPr algn="just">
              <a:buNone/>
            </a:pPr>
            <a:r>
              <a:rPr lang="en-US" sz="2400" b="1" dirty="0" smtClean="0"/>
              <a:t>	set of statements;→Body of for loop</a:t>
            </a:r>
          </a:p>
          <a:p>
            <a:pPr algn="just">
              <a:buNone/>
            </a:pPr>
            <a:r>
              <a:rPr lang="en-US" sz="2400" b="1" dirty="0" smtClean="0"/>
              <a:t>}</a:t>
            </a:r>
          </a:p>
          <a:p>
            <a:pPr algn="just">
              <a:buNone/>
            </a:pPr>
            <a:r>
              <a:rPr lang="en-US" sz="2400" b="1" dirty="0" smtClean="0"/>
              <a:t>	set of statements;→ Statements after for</a:t>
            </a:r>
          </a:p>
          <a:p>
            <a:pPr algn="just"/>
            <a:r>
              <a:rPr lang="en-US" sz="2800" dirty="0" smtClean="0"/>
              <a:t>In this loop structure, more than one variable can be initialized. </a:t>
            </a:r>
          </a:p>
          <a:p>
            <a:pPr algn="just"/>
            <a:r>
              <a:rPr lang="en-US" sz="2800" dirty="0" smtClean="0"/>
              <a:t>The initialization allows the program to either declare a variable and give it a value or give a value to an already existing variable.</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For statement continued…</a:t>
            </a:r>
            <a:endParaRPr lang="en-US" sz="4000" b="1" dirty="0">
              <a:solidFill>
                <a:srgbClr val="FF0000"/>
              </a:solidFill>
            </a:endParaRPr>
          </a:p>
        </p:txBody>
      </p:sp>
      <p:sp>
        <p:nvSpPr>
          <p:cNvPr id="4" name="Content Placeholder 3"/>
          <p:cNvSpPr>
            <a:spLocks noGrp="1"/>
          </p:cNvSpPr>
          <p:nvPr>
            <p:ph idx="1"/>
          </p:nvPr>
        </p:nvSpPr>
        <p:spPr>
          <a:xfrm>
            <a:off x="457200" y="1143000"/>
            <a:ext cx="8229600" cy="5181600"/>
          </a:xfrm>
        </p:spPr>
        <p:txBody>
          <a:bodyPr>
            <a:normAutofit/>
          </a:bodyPr>
          <a:lstStyle/>
          <a:p>
            <a:pPr algn="just"/>
            <a:r>
              <a:rPr lang="en-US" sz="2400" dirty="0" smtClean="0"/>
              <a:t>Second, the condition tells the program that the while condition expression is true, the loop should continue to repeat itself.</a:t>
            </a:r>
          </a:p>
          <a:p>
            <a:pPr algn="just"/>
            <a:r>
              <a:rPr lang="en-US" sz="2400" dirty="0" smtClean="0"/>
              <a:t>The update allows the </a:t>
            </a:r>
            <a:r>
              <a:rPr lang="en-US" sz="2400" dirty="0" err="1" smtClean="0"/>
              <a:t>updation</a:t>
            </a:r>
            <a:r>
              <a:rPr lang="en-US" sz="2400" dirty="0" smtClean="0"/>
              <a:t> of a variable.</a:t>
            </a:r>
          </a:p>
          <a:p>
            <a:pPr algn="just"/>
            <a:r>
              <a:rPr lang="en-US" sz="2400" dirty="0" smtClean="0"/>
              <a:t>That is the variable may be incremented or decremented.</a:t>
            </a:r>
            <a:endParaRPr lang="en-US" sz="2400" dirty="0"/>
          </a:p>
        </p:txBody>
      </p:sp>
      <p:pic>
        <p:nvPicPr>
          <p:cNvPr id="5" name="Picture 4" descr="1607012092554.jpg"/>
          <p:cNvPicPr>
            <a:picLocks noChangeAspect="1"/>
          </p:cNvPicPr>
          <p:nvPr/>
        </p:nvPicPr>
        <p:blipFill>
          <a:blip r:embed="rId2" cstate="print"/>
          <a:stretch>
            <a:fillRect/>
          </a:stretch>
        </p:blipFill>
        <p:spPr>
          <a:xfrm>
            <a:off x="2590800" y="3124200"/>
            <a:ext cx="3743797" cy="3581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For statement continued…</a:t>
            </a:r>
            <a:endParaRPr lang="en-US" sz="4000" b="1" dirty="0">
              <a:solidFill>
                <a:srgbClr val="FF0000"/>
              </a:solidFill>
            </a:endParaRPr>
          </a:p>
        </p:txBody>
      </p:sp>
      <p:sp>
        <p:nvSpPr>
          <p:cNvPr id="4" name="Content Placeholder 3"/>
          <p:cNvSpPr>
            <a:spLocks noGrp="1"/>
          </p:cNvSpPr>
          <p:nvPr>
            <p:ph idx="1"/>
          </p:nvPr>
        </p:nvSpPr>
        <p:spPr>
          <a:xfrm>
            <a:off x="457200" y="1143000"/>
            <a:ext cx="8229600" cy="5181600"/>
          </a:xfrm>
        </p:spPr>
        <p:txBody>
          <a:bodyPr>
            <a:normAutofit/>
          </a:bodyPr>
          <a:lstStyle/>
          <a:p>
            <a:pPr algn="just">
              <a:buNone/>
            </a:pPr>
            <a:r>
              <a:rPr lang="en-US" sz="2400" dirty="0" smtClean="0">
                <a:solidFill>
                  <a:srgbClr val="FF0000"/>
                </a:solidFill>
              </a:rPr>
              <a:t>Example </a:t>
            </a:r>
          </a:p>
          <a:p>
            <a:pPr algn="just">
              <a:buNone/>
            </a:pPr>
            <a:r>
              <a:rPr lang="en-US" sz="2400" b="1" dirty="0" smtClean="0"/>
              <a:t>#include &lt;</a:t>
            </a:r>
            <a:r>
              <a:rPr lang="en-US" sz="2400" b="1" dirty="0" err="1" smtClean="0"/>
              <a:t>stdio.h</a:t>
            </a:r>
            <a:r>
              <a:rPr lang="en-US" sz="2400" b="1" dirty="0" smtClean="0"/>
              <a:t>&gt;</a:t>
            </a:r>
          </a:p>
          <a:p>
            <a:pPr algn="just">
              <a:buNone/>
            </a:pPr>
            <a:r>
              <a:rPr lang="en-US" sz="2400" b="1" dirty="0" smtClean="0"/>
              <a:t>Void main () </a:t>
            </a:r>
            <a:r>
              <a:rPr lang="en-US" sz="2000" b="1" i="1" dirty="0" smtClean="0">
                <a:solidFill>
                  <a:srgbClr val="FF0000"/>
                </a:solidFill>
              </a:rPr>
              <a:t>/* program introduces the for statement, counts to 10 */</a:t>
            </a:r>
            <a:endParaRPr lang="en-US" sz="2400" b="1" i="1" dirty="0" smtClean="0">
              <a:solidFill>
                <a:srgbClr val="FF0000"/>
              </a:solidFill>
            </a:endParaRPr>
          </a:p>
          <a:p>
            <a:pPr algn="just">
              <a:buNone/>
            </a:pPr>
            <a:r>
              <a:rPr lang="en-US" sz="2400" b="1" dirty="0" smtClean="0"/>
              <a:t>{</a:t>
            </a:r>
          </a:p>
          <a:p>
            <a:pPr algn="just">
              <a:buNone/>
            </a:pPr>
            <a:r>
              <a:rPr lang="en-US" sz="2400" b="1" dirty="0" smtClean="0"/>
              <a:t>	</a:t>
            </a:r>
            <a:r>
              <a:rPr lang="en-US" sz="2400" b="1" dirty="0" err="1" smtClean="0"/>
              <a:t>int</a:t>
            </a:r>
            <a:r>
              <a:rPr lang="en-US" sz="2400" b="1" dirty="0" smtClean="0"/>
              <a:t> count;</a:t>
            </a:r>
          </a:p>
          <a:p>
            <a:pPr algn="just">
              <a:buNone/>
            </a:pPr>
            <a:r>
              <a:rPr lang="en-US" sz="2400" b="1" dirty="0" smtClean="0"/>
              <a:t>	For (count =1; count &lt;= 10; count=count+1 )</a:t>
            </a:r>
          </a:p>
          <a:p>
            <a:pPr algn="just">
              <a:buNone/>
            </a:pPr>
            <a:r>
              <a:rPr lang="en-US" sz="2400" b="1" dirty="0" smtClean="0"/>
              <a:t>	{</a:t>
            </a:r>
          </a:p>
          <a:p>
            <a:pPr algn="just">
              <a:buNone/>
            </a:pPr>
            <a:r>
              <a:rPr lang="en-US" sz="2400" b="1" dirty="0" smtClean="0"/>
              <a:t>		</a:t>
            </a:r>
            <a:r>
              <a:rPr lang="en-US" sz="2400" b="1" dirty="0" err="1" smtClean="0"/>
              <a:t>printf</a:t>
            </a:r>
            <a:r>
              <a:rPr lang="en-US" sz="2400" b="1" dirty="0" smtClean="0"/>
              <a:t> (“%d ”, count );</a:t>
            </a:r>
          </a:p>
          <a:p>
            <a:pPr algn="just">
              <a:buNone/>
            </a:pPr>
            <a:r>
              <a:rPr lang="en-US" sz="2400" b="1" dirty="0" smtClean="0"/>
              <a:t>		</a:t>
            </a:r>
            <a:r>
              <a:rPr lang="en-US" sz="2400" b="1" dirty="0" err="1" smtClean="0"/>
              <a:t>printf</a:t>
            </a:r>
            <a:r>
              <a:rPr lang="en-US" sz="2400" b="1" dirty="0" smtClean="0"/>
              <a:t>(“\n”);</a:t>
            </a:r>
          </a:p>
          <a:p>
            <a:pPr algn="just">
              <a:buNone/>
            </a:pPr>
            <a:r>
              <a:rPr lang="en-US" sz="2400" b="1" dirty="0" smtClean="0"/>
              <a:t>	}</a:t>
            </a:r>
          </a:p>
          <a:p>
            <a:pPr algn="just">
              <a:buNone/>
            </a:pPr>
            <a:r>
              <a:rPr lang="en-US" sz="2400" b="1" dirty="0" smtClean="0"/>
              <a:t>}</a:t>
            </a:r>
          </a:p>
          <a:p>
            <a:pPr algn="just">
              <a:buNone/>
            </a:pPr>
            <a:endParaRPr lang="en-US" sz="2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While statement </a:t>
            </a:r>
            <a:endParaRPr lang="en-US" sz="4000" b="1" dirty="0">
              <a:solidFill>
                <a:srgbClr val="FF0000"/>
              </a:solidFill>
            </a:endParaRPr>
          </a:p>
        </p:txBody>
      </p:sp>
      <p:sp>
        <p:nvSpPr>
          <p:cNvPr id="4" name="Content Placeholder 3"/>
          <p:cNvSpPr>
            <a:spLocks noGrp="1"/>
          </p:cNvSpPr>
          <p:nvPr>
            <p:ph idx="1"/>
          </p:nvPr>
        </p:nvSpPr>
        <p:spPr>
          <a:xfrm>
            <a:off x="457200" y="1143000"/>
            <a:ext cx="8229600" cy="5181600"/>
          </a:xfrm>
        </p:spPr>
        <p:txBody>
          <a:bodyPr>
            <a:normAutofit/>
          </a:bodyPr>
          <a:lstStyle/>
          <a:p>
            <a:pPr algn="just"/>
            <a:r>
              <a:rPr lang="en-US" sz="2400" dirty="0" smtClean="0"/>
              <a:t>This is an entry controlled looping statement. It is used to repeat a block of statements till the condition is true. Its syntax is,</a:t>
            </a:r>
          </a:p>
          <a:p>
            <a:pPr algn="just">
              <a:buNone/>
            </a:pPr>
            <a:r>
              <a:rPr lang="en-US" sz="2400" dirty="0" smtClean="0"/>
              <a:t>		while ( condition)</a:t>
            </a:r>
          </a:p>
          <a:p>
            <a:pPr algn="just">
              <a:buNone/>
            </a:pPr>
            <a:r>
              <a:rPr lang="en-US" sz="2400" dirty="0" smtClean="0"/>
              <a:t>		{</a:t>
            </a:r>
          </a:p>
          <a:p>
            <a:pPr algn="just">
              <a:buNone/>
            </a:pPr>
            <a:r>
              <a:rPr lang="en-US" sz="2400" dirty="0" smtClean="0"/>
              <a:t>		set of statements; → Body of while loop</a:t>
            </a:r>
          </a:p>
          <a:p>
            <a:pPr algn="just">
              <a:buNone/>
            </a:pPr>
            <a:r>
              <a:rPr lang="en-US" sz="2400" dirty="0" smtClean="0"/>
              <a:t>		}</a:t>
            </a:r>
          </a:p>
          <a:p>
            <a:pPr algn="just">
              <a:buNone/>
            </a:pPr>
            <a:r>
              <a:rPr lang="en-US" sz="2400" dirty="0" smtClean="0"/>
              <a:t>		set of statements; → statements after while</a:t>
            </a:r>
          </a:p>
          <a:p>
            <a:pPr algn="just"/>
            <a:r>
              <a:rPr lang="en-US" sz="2400" dirty="0" smtClean="0"/>
              <a:t>Somewhere within the body of the while loop, a statement must alter the value of the variable used in the condition to allow the loop to finish.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While statement continued..</a:t>
            </a:r>
            <a:endParaRPr lang="en-US" sz="4000" b="1" dirty="0">
              <a:solidFill>
                <a:srgbClr val="FF0000"/>
              </a:solidFill>
            </a:endParaRPr>
          </a:p>
        </p:txBody>
      </p:sp>
      <p:pic>
        <p:nvPicPr>
          <p:cNvPr id="5" name="Content Placeholder 4" descr="1607012092546.jpg"/>
          <p:cNvPicPr>
            <a:picLocks noGrp="1" noChangeAspect="1"/>
          </p:cNvPicPr>
          <p:nvPr>
            <p:ph idx="1"/>
          </p:nvPr>
        </p:nvPicPr>
        <p:blipFill>
          <a:blip r:embed="rId2"/>
          <a:stretch>
            <a:fillRect/>
          </a:stretch>
        </p:blipFill>
        <p:spPr>
          <a:xfrm>
            <a:off x="2184711" y="1143000"/>
            <a:ext cx="4774577" cy="4876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While statement continued… </a:t>
            </a:r>
            <a:endParaRPr lang="en-US" sz="4000" b="1" dirty="0">
              <a:solidFill>
                <a:srgbClr val="FF0000"/>
              </a:solidFill>
            </a:endParaRPr>
          </a:p>
        </p:txBody>
      </p:sp>
      <p:pic>
        <p:nvPicPr>
          <p:cNvPr id="1026" name="Picture 2" descr="C:\Users\Lima\Desktop\mecha 1st sem pstpc class\1607017482198.jpg"/>
          <p:cNvPicPr>
            <a:picLocks noGrp="1" noChangeAspect="1" noChangeArrowheads="1"/>
          </p:cNvPicPr>
          <p:nvPr>
            <p:ph idx="1"/>
          </p:nvPr>
        </p:nvPicPr>
        <p:blipFill>
          <a:blip r:embed="rId2"/>
          <a:srcRect/>
          <a:stretch>
            <a:fillRect/>
          </a:stretch>
        </p:blipFill>
        <p:spPr bwMode="auto">
          <a:xfrm>
            <a:off x="1371600" y="990600"/>
            <a:ext cx="5936774" cy="5257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Do-While statement </a:t>
            </a:r>
            <a:endParaRPr lang="en-US" sz="4000" b="1" dirty="0">
              <a:solidFill>
                <a:srgbClr val="FF0000"/>
              </a:solidFill>
            </a:endParaRPr>
          </a:p>
        </p:txBody>
      </p:sp>
      <p:sp>
        <p:nvSpPr>
          <p:cNvPr id="4" name="Content Placeholder 3"/>
          <p:cNvSpPr>
            <a:spLocks noGrp="1"/>
          </p:cNvSpPr>
          <p:nvPr>
            <p:ph idx="1"/>
          </p:nvPr>
        </p:nvSpPr>
        <p:spPr>
          <a:xfrm>
            <a:off x="457200" y="1143000"/>
            <a:ext cx="8229600" cy="4983163"/>
          </a:xfrm>
        </p:spPr>
        <p:txBody>
          <a:bodyPr>
            <a:normAutofit fontScale="92500"/>
          </a:bodyPr>
          <a:lstStyle/>
          <a:p>
            <a:r>
              <a:rPr lang="en-US" dirty="0" smtClean="0"/>
              <a:t>This is an exit controlled looping statements.</a:t>
            </a:r>
          </a:p>
          <a:p>
            <a:r>
              <a:rPr lang="en-US" dirty="0" smtClean="0"/>
              <a:t>Sometimes there is a need to execute a block of statements first and then to check the condition.</a:t>
            </a:r>
          </a:p>
          <a:p>
            <a:pPr>
              <a:buNone/>
            </a:pPr>
            <a:r>
              <a:rPr lang="en-US" dirty="0" smtClean="0"/>
              <a:t>The syntax of this statement is,</a:t>
            </a:r>
          </a:p>
          <a:p>
            <a:pPr>
              <a:buNone/>
            </a:pPr>
            <a:r>
              <a:rPr lang="en-US" dirty="0" smtClean="0"/>
              <a:t>Do</a:t>
            </a:r>
          </a:p>
          <a:p>
            <a:pPr>
              <a:buNone/>
            </a:pPr>
            <a:r>
              <a:rPr lang="en-US" dirty="0" smtClean="0"/>
              <a:t>{</a:t>
            </a:r>
          </a:p>
          <a:p>
            <a:pPr>
              <a:buNone/>
            </a:pPr>
            <a:r>
              <a:rPr lang="en-US" dirty="0" smtClean="0"/>
              <a:t>		set of statements;</a:t>
            </a:r>
          </a:p>
          <a:p>
            <a:pPr>
              <a:buNone/>
            </a:pPr>
            <a:r>
              <a:rPr lang="en-US" dirty="0" smtClean="0"/>
              <a:t>}</a:t>
            </a:r>
          </a:p>
          <a:p>
            <a:pPr>
              <a:buNone/>
            </a:pPr>
            <a:r>
              <a:rPr lang="en-US" dirty="0" smtClean="0"/>
              <a:t>		while (condition);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Do-While statement  continued..</a:t>
            </a:r>
            <a:endParaRPr lang="en-US" sz="4000" b="1" dirty="0">
              <a:solidFill>
                <a:srgbClr val="FF0000"/>
              </a:solidFill>
            </a:endParaRPr>
          </a:p>
        </p:txBody>
      </p:sp>
      <p:sp>
        <p:nvSpPr>
          <p:cNvPr id="4" name="Content Placeholder 3"/>
          <p:cNvSpPr>
            <a:spLocks noGrp="1"/>
          </p:cNvSpPr>
          <p:nvPr>
            <p:ph idx="1"/>
          </p:nvPr>
        </p:nvSpPr>
        <p:spPr>
          <a:xfrm>
            <a:off x="457200" y="1143000"/>
            <a:ext cx="8229600" cy="4983163"/>
          </a:xfrm>
        </p:spPr>
        <p:txBody>
          <a:bodyPr>
            <a:normAutofit/>
          </a:bodyPr>
          <a:lstStyle/>
          <a:p>
            <a:pPr>
              <a:buNone/>
            </a:pPr>
            <a:r>
              <a:rPr lang="en-US" b="1" dirty="0" smtClean="0"/>
              <a:t>Example</a:t>
            </a:r>
          </a:p>
          <a:p>
            <a:pPr>
              <a:buNone/>
            </a:pPr>
            <a:r>
              <a:rPr lang="en-US" sz="2400" b="1" dirty="0" smtClean="0"/>
              <a:t>#include &lt;</a:t>
            </a:r>
            <a:r>
              <a:rPr lang="en-US" sz="2400" b="1" dirty="0" err="1" smtClean="0"/>
              <a:t>stdio.h</a:t>
            </a:r>
            <a:r>
              <a:rPr lang="en-US" sz="2400" b="1" dirty="0" smtClean="0"/>
              <a:t>&gt;</a:t>
            </a:r>
          </a:p>
          <a:p>
            <a:pPr>
              <a:buNone/>
            </a:pPr>
            <a:r>
              <a:rPr lang="en-US" sz="2400" b="1" dirty="0" smtClean="0"/>
              <a:t>Void main()</a:t>
            </a:r>
          </a:p>
          <a:p>
            <a:pPr>
              <a:buNone/>
            </a:pPr>
            <a:r>
              <a:rPr lang="en-US" sz="2400" b="1" dirty="0" smtClean="0"/>
              <a:t>{</a:t>
            </a:r>
          </a:p>
          <a:p>
            <a:pPr>
              <a:buNone/>
            </a:pPr>
            <a:r>
              <a:rPr lang="en-US" sz="2400" b="1" dirty="0" smtClean="0"/>
              <a:t>	</a:t>
            </a:r>
            <a:r>
              <a:rPr lang="en-US" sz="2400" b="1" dirty="0" err="1" smtClean="0"/>
              <a:t>int</a:t>
            </a:r>
            <a:r>
              <a:rPr lang="en-US" sz="2400" b="1" dirty="0" smtClean="0"/>
              <a:t> x=0;</a:t>
            </a:r>
          </a:p>
          <a:p>
            <a:pPr>
              <a:buNone/>
            </a:pPr>
            <a:r>
              <a:rPr lang="en-US" sz="2400" b="1" dirty="0" smtClean="0"/>
              <a:t>	do</a:t>
            </a:r>
          </a:p>
          <a:p>
            <a:pPr>
              <a:buNone/>
            </a:pPr>
            <a:r>
              <a:rPr lang="en-US" sz="2400" b="1" dirty="0" smtClean="0"/>
              <a:t>		{</a:t>
            </a:r>
          </a:p>
          <a:p>
            <a:pPr>
              <a:buNone/>
            </a:pPr>
            <a:r>
              <a:rPr lang="en-US" sz="2400" b="1" dirty="0" smtClean="0"/>
              <a:t>			</a:t>
            </a:r>
            <a:r>
              <a:rPr lang="en-US" sz="2400" b="1" dirty="0" err="1" smtClean="0"/>
              <a:t>printf</a:t>
            </a:r>
            <a:r>
              <a:rPr lang="en-US" sz="2400" b="1" dirty="0" smtClean="0"/>
              <a:t>(“%d\n”, x );</a:t>
            </a:r>
          </a:p>
          <a:p>
            <a:pPr>
              <a:buNone/>
            </a:pPr>
            <a:r>
              <a:rPr lang="en-US" sz="2400" b="1" dirty="0" smtClean="0"/>
              <a:t>			x++; </a:t>
            </a:r>
            <a:r>
              <a:rPr lang="en-US" sz="1800" b="1" dirty="0" smtClean="0"/>
              <a:t>/* update x so that condition can be met eventually */</a:t>
            </a:r>
          </a:p>
          <a:p>
            <a:pPr>
              <a:buNone/>
            </a:pPr>
            <a:r>
              <a:rPr lang="en-US" sz="1800" b="1" dirty="0" smtClean="0"/>
              <a:t>		</a:t>
            </a:r>
            <a:r>
              <a:rPr lang="en-US" sz="2400" b="1" dirty="0" smtClean="0"/>
              <a:t>} while ( x&lt;=10 ); </a:t>
            </a:r>
            <a:r>
              <a:rPr lang="en-US" sz="1800" b="1" dirty="0" smtClean="0"/>
              <a:t>/* while x is less than 10*/</a:t>
            </a:r>
          </a:p>
          <a:p>
            <a:pPr>
              <a:buNone/>
            </a:pPr>
            <a:r>
              <a:rPr lang="en-US" sz="2400" b="1" dirty="0" smtClean="0"/>
              <a:t>}</a:t>
            </a:r>
            <a:endParaRPr lang="en-US" sz="2800" b="1" dirty="0" smtClean="0"/>
          </a:p>
          <a:p>
            <a:pPr>
              <a:buNone/>
            </a:pP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sp>
        <p:nvSpPr>
          <p:cNvPr id="4" name="Content Placeholder 3"/>
          <p:cNvSpPr>
            <a:spLocks noGrp="1"/>
          </p:cNvSpPr>
          <p:nvPr>
            <p:ph idx="1"/>
          </p:nvPr>
        </p:nvSpPr>
        <p:spPr>
          <a:xfrm>
            <a:off x="457200" y="1143000"/>
            <a:ext cx="8229600" cy="4983163"/>
          </a:xfrm>
        </p:spPr>
        <p:txBody>
          <a:bodyPr>
            <a:normAutofit/>
          </a:bodyPr>
          <a:lstStyle/>
          <a:p>
            <a:pPr marL="457200" indent="-457200">
              <a:buAutoNum type="arabicPeriod"/>
            </a:pPr>
            <a:r>
              <a:rPr lang="en-US" sz="2400" b="1" dirty="0" smtClean="0"/>
              <a:t>Break statement</a:t>
            </a:r>
          </a:p>
          <a:p>
            <a:pPr marL="457200" indent="-457200"/>
            <a:r>
              <a:rPr lang="en-US" sz="2400" dirty="0" smtClean="0"/>
              <a:t>In C programming, break is used in terminating the loop immediately after it is encountered.</a:t>
            </a:r>
          </a:p>
          <a:p>
            <a:pPr marL="457200" indent="-457200"/>
            <a:r>
              <a:rPr lang="en-US" sz="2400" dirty="0" smtClean="0"/>
              <a:t>The break statement can be used in terminating all three loops: for, while and do while loops.</a:t>
            </a:r>
          </a:p>
          <a:p>
            <a:pPr marL="457200" indent="-457200"/>
            <a:r>
              <a:rPr lang="en-US" sz="2400" dirty="0" smtClean="0"/>
              <a:t>In general it is used with if statement inside loop.</a:t>
            </a:r>
          </a:p>
          <a:p>
            <a:pPr marL="457200" indent="-457200"/>
            <a:r>
              <a:rPr lang="en-US" sz="2400" dirty="0" smtClean="0"/>
              <a:t>Syntax :</a:t>
            </a:r>
          </a:p>
          <a:p>
            <a:pPr marL="457200" indent="-457200">
              <a:buNone/>
            </a:pPr>
            <a:r>
              <a:rPr lang="en-US" sz="2400" dirty="0" smtClean="0"/>
              <a:t>			break;</a:t>
            </a:r>
          </a:p>
          <a:p>
            <a:pPr marL="457200" indent="-457200">
              <a:buNone/>
            </a:pPr>
            <a:endParaRPr lang="en-US" sz="2400" dirty="0" smtClean="0"/>
          </a:p>
          <a:p>
            <a:pPr marL="457200" indent="-457200">
              <a:buNone/>
            </a:pPr>
            <a:endParaRPr lang="en-US" sz="2400" dirty="0" smtClean="0"/>
          </a:p>
          <a:p>
            <a:pPr marL="457200" indent="-457200">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pPr marL="514350" indent="-514350">
              <a:buNone/>
            </a:pPr>
            <a:r>
              <a:rPr lang="en-US" sz="2800" b="1" dirty="0" smtClean="0"/>
              <a:t>Flowchart of if statement</a:t>
            </a:r>
          </a:p>
          <a:p>
            <a:pPr marL="514350" indent="-514350" algn="just">
              <a:buNone/>
            </a:pPr>
            <a:r>
              <a:rPr lang="en-US" sz="2800" dirty="0" smtClean="0"/>
              <a:t>	</a:t>
            </a:r>
          </a:p>
          <a:p>
            <a:pPr marL="514350" indent="-514350" algn="just">
              <a:buNone/>
            </a:pPr>
            <a:endParaRPr lang="en-US" sz="2800" dirty="0" smtClean="0"/>
          </a:p>
          <a:p>
            <a:pPr marL="514350" indent="-514350">
              <a:buNone/>
            </a:pPr>
            <a:endParaRPr lang="en-US" sz="2800" b="1" dirty="0" smtClean="0">
              <a:solidFill>
                <a:srgbClr val="FF0000"/>
              </a:solidFill>
            </a:endParaRPr>
          </a:p>
        </p:txBody>
      </p:sp>
      <p:pic>
        <p:nvPicPr>
          <p:cNvPr id="4" name="Picture 3" descr="1606760039524.jpg"/>
          <p:cNvPicPr>
            <a:picLocks noChangeAspect="1"/>
          </p:cNvPicPr>
          <p:nvPr/>
        </p:nvPicPr>
        <p:blipFill>
          <a:blip r:embed="rId2"/>
          <a:stretch>
            <a:fillRect/>
          </a:stretch>
        </p:blipFill>
        <p:spPr>
          <a:xfrm>
            <a:off x="1371600" y="1752600"/>
            <a:ext cx="5659923" cy="4648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pic>
        <p:nvPicPr>
          <p:cNvPr id="3074" name="Picture 2" descr="C:\Users\Lima\Downloads\1607025762676.jpg"/>
          <p:cNvPicPr>
            <a:picLocks noGrp="1" noChangeAspect="1" noChangeArrowheads="1"/>
          </p:cNvPicPr>
          <p:nvPr>
            <p:ph idx="1"/>
          </p:nvPr>
        </p:nvPicPr>
        <p:blipFill>
          <a:blip r:embed="rId2"/>
          <a:srcRect/>
          <a:stretch>
            <a:fillRect/>
          </a:stretch>
        </p:blipFill>
        <p:spPr bwMode="auto">
          <a:xfrm>
            <a:off x="457200" y="1298346"/>
            <a:ext cx="8229600" cy="46724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pic>
        <p:nvPicPr>
          <p:cNvPr id="4098" name="Picture 2" descr="C:\Users\Lima\Downloads\1607025762669.jpg"/>
          <p:cNvPicPr>
            <a:picLocks noGrp="1" noChangeAspect="1" noChangeArrowheads="1"/>
          </p:cNvPicPr>
          <p:nvPr>
            <p:ph idx="1"/>
          </p:nvPr>
        </p:nvPicPr>
        <p:blipFill>
          <a:blip r:embed="rId2"/>
          <a:srcRect/>
          <a:stretch>
            <a:fillRect/>
          </a:stretch>
        </p:blipFill>
        <p:spPr bwMode="auto">
          <a:xfrm>
            <a:off x="381000" y="1143000"/>
            <a:ext cx="8153400" cy="5105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pic>
        <p:nvPicPr>
          <p:cNvPr id="5122" name="Picture 2" descr="C:\Users\Lima\Downloads\1607025762661.jpg"/>
          <p:cNvPicPr>
            <a:picLocks noGrp="1" noChangeAspect="1" noChangeArrowheads="1"/>
          </p:cNvPicPr>
          <p:nvPr>
            <p:ph idx="1"/>
          </p:nvPr>
        </p:nvPicPr>
        <p:blipFill>
          <a:blip r:embed="rId2"/>
          <a:srcRect/>
          <a:stretch>
            <a:fillRect/>
          </a:stretch>
        </p:blipFill>
        <p:spPr bwMode="auto">
          <a:xfrm>
            <a:off x="457200" y="1219200"/>
            <a:ext cx="8229600" cy="43539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sp>
        <p:nvSpPr>
          <p:cNvPr id="4" name="Content Placeholder 3"/>
          <p:cNvSpPr>
            <a:spLocks noGrp="1"/>
          </p:cNvSpPr>
          <p:nvPr>
            <p:ph idx="1"/>
          </p:nvPr>
        </p:nvSpPr>
        <p:spPr>
          <a:xfrm>
            <a:off x="457200" y="1295400"/>
            <a:ext cx="8229600" cy="4830763"/>
          </a:xfrm>
        </p:spPr>
        <p:txBody>
          <a:bodyPr/>
          <a:lstStyle/>
          <a:p>
            <a:pPr>
              <a:buNone/>
            </a:pPr>
            <a:r>
              <a:rPr lang="en-US" dirty="0" smtClean="0"/>
              <a:t>2. Continue </a:t>
            </a:r>
          </a:p>
          <a:p>
            <a:pPr>
              <a:buNone/>
            </a:pPr>
            <a:r>
              <a:rPr lang="en-US" dirty="0" smtClean="0"/>
              <a:t>Just like break, continue is also used with if statement.</a:t>
            </a:r>
          </a:p>
          <a:p>
            <a:pPr>
              <a:buNone/>
            </a:pPr>
            <a:endParaRPr lang="en-US" dirty="0"/>
          </a:p>
        </p:txBody>
      </p:sp>
      <p:pic>
        <p:nvPicPr>
          <p:cNvPr id="6" name="Picture 5" descr="1607025762654.jpg"/>
          <p:cNvPicPr>
            <a:picLocks noChangeAspect="1"/>
          </p:cNvPicPr>
          <p:nvPr/>
        </p:nvPicPr>
        <p:blipFill>
          <a:blip r:embed="rId2" cstate="print"/>
          <a:stretch>
            <a:fillRect/>
          </a:stretch>
        </p:blipFill>
        <p:spPr>
          <a:xfrm>
            <a:off x="1981200" y="3048000"/>
            <a:ext cx="5387359" cy="3657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Break and continue</a:t>
            </a:r>
            <a:endParaRPr lang="en-US" sz="4000" b="1" dirty="0">
              <a:solidFill>
                <a:srgbClr val="FF0000"/>
              </a:solidFill>
            </a:endParaRPr>
          </a:p>
        </p:txBody>
      </p:sp>
      <p:pic>
        <p:nvPicPr>
          <p:cNvPr id="7170" name="Picture 2" descr="C:\Users\Lima\Desktop\mecha 1st sem pstpc class\1607025762646.jpg"/>
          <p:cNvPicPr>
            <a:picLocks noGrp="1" noChangeAspect="1" noChangeArrowheads="1"/>
          </p:cNvPicPr>
          <p:nvPr>
            <p:ph idx="1"/>
          </p:nvPr>
        </p:nvPicPr>
        <p:blipFill>
          <a:blip r:embed="rId2"/>
          <a:srcRect/>
          <a:stretch>
            <a:fillRect/>
          </a:stretch>
        </p:blipFill>
        <p:spPr bwMode="auto">
          <a:xfrm>
            <a:off x="381000" y="984957"/>
            <a:ext cx="8458200" cy="1834444"/>
          </a:xfrm>
          <a:prstGeom prst="rect">
            <a:avLst/>
          </a:prstGeom>
          <a:noFill/>
        </p:spPr>
      </p:pic>
      <p:pic>
        <p:nvPicPr>
          <p:cNvPr id="7" name="Picture 6" descr="1607025762639.jpg"/>
          <p:cNvPicPr>
            <a:picLocks noChangeAspect="1"/>
          </p:cNvPicPr>
          <p:nvPr/>
        </p:nvPicPr>
        <p:blipFill>
          <a:blip r:embed="rId3"/>
          <a:stretch>
            <a:fillRect/>
          </a:stretch>
        </p:blipFill>
        <p:spPr>
          <a:xfrm>
            <a:off x="533400" y="2743200"/>
            <a:ext cx="8153400" cy="36071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3" name="Content Placeholder 2"/>
          <p:cNvSpPr>
            <a:spLocks noGrp="1"/>
          </p:cNvSpPr>
          <p:nvPr>
            <p:ph idx="1"/>
          </p:nvPr>
        </p:nvSpPr>
        <p:spPr>
          <a:xfrm>
            <a:off x="457200" y="838200"/>
            <a:ext cx="8229600" cy="5287963"/>
          </a:xfrm>
        </p:spPr>
        <p:txBody>
          <a:bodyPr>
            <a:normAutofit/>
          </a:bodyPr>
          <a:lstStyle/>
          <a:p>
            <a:pPr marL="514350" indent="-514350">
              <a:buNone/>
            </a:pPr>
            <a:endParaRPr lang="en-US" sz="2800" b="1" dirty="0" smtClean="0"/>
          </a:p>
          <a:p>
            <a:pPr marL="514350" indent="-514350">
              <a:buNone/>
            </a:pPr>
            <a:endParaRPr lang="en-US" sz="2800" b="1" dirty="0" smtClean="0"/>
          </a:p>
          <a:p>
            <a:pPr marL="514350" indent="-514350" algn="just">
              <a:buNone/>
            </a:pPr>
            <a:r>
              <a:rPr lang="en-US" sz="2800" dirty="0" smtClean="0"/>
              <a:t>	</a:t>
            </a:r>
          </a:p>
          <a:p>
            <a:pPr marL="514350" indent="-514350" algn="just">
              <a:buNone/>
            </a:pPr>
            <a:endParaRPr lang="en-US" sz="2800" dirty="0" smtClean="0"/>
          </a:p>
          <a:p>
            <a:pPr marL="514350" indent="-514350">
              <a:buNone/>
            </a:pPr>
            <a:endParaRPr lang="en-US" sz="2800" b="1" dirty="0" smtClean="0">
              <a:solidFill>
                <a:srgbClr val="FF0000"/>
              </a:solidFill>
            </a:endParaRPr>
          </a:p>
        </p:txBody>
      </p:sp>
      <p:pic>
        <p:nvPicPr>
          <p:cNvPr id="5" name="Picture 4" descr="1606760039517.jpg"/>
          <p:cNvPicPr>
            <a:picLocks noChangeAspect="1"/>
          </p:cNvPicPr>
          <p:nvPr/>
        </p:nvPicPr>
        <p:blipFill>
          <a:blip r:embed="rId2"/>
          <a:stretch>
            <a:fillRect/>
          </a:stretch>
        </p:blipFill>
        <p:spPr>
          <a:xfrm>
            <a:off x="1828800" y="838200"/>
            <a:ext cx="5472947" cy="5715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pPr marL="514350" indent="-514350">
              <a:buNone/>
            </a:pPr>
            <a:r>
              <a:rPr lang="en-US" sz="2800" b="1" dirty="0" smtClean="0">
                <a:solidFill>
                  <a:srgbClr val="FF0000"/>
                </a:solidFill>
              </a:rPr>
              <a:t>2. if …else</a:t>
            </a:r>
          </a:p>
          <a:p>
            <a:pPr marL="514350" indent="-514350" algn="just">
              <a:buNone/>
            </a:pPr>
            <a:r>
              <a:rPr lang="en-US" sz="2800" dirty="0" smtClean="0"/>
              <a:t>	This statement is used to carry out one of the two sets of statements either within if block or in else block. When the logic expression is true, the compiler executes the if block. If the condition is false, it will execute the else block.</a:t>
            </a:r>
          </a:p>
          <a:p>
            <a:pPr marL="514350" indent="-514350" algn="just">
              <a:buNone/>
            </a:pPr>
            <a:r>
              <a:rPr lang="en-US" sz="2800" dirty="0" smtClean="0"/>
              <a:t>Syntax of if ..else</a:t>
            </a:r>
          </a:p>
          <a:p>
            <a:pPr marL="514350" indent="-514350" algn="just">
              <a:buNone/>
            </a:pPr>
            <a:r>
              <a:rPr lang="en-US" sz="2800" dirty="0" smtClean="0"/>
              <a:t>if (expression)</a:t>
            </a:r>
          </a:p>
          <a:p>
            <a:pPr marL="514350" indent="-514350" algn="just">
              <a:buNone/>
            </a:pPr>
            <a:r>
              <a:rPr lang="en-US" sz="2800" dirty="0" smtClean="0"/>
              <a:t>{</a:t>
            </a:r>
          </a:p>
          <a:p>
            <a:pPr marL="514350" indent="-514350" algn="just">
              <a:buNone/>
            </a:pPr>
            <a:r>
              <a:rPr lang="en-US" sz="2800" dirty="0" smtClean="0"/>
              <a:t>	set of statements; →Body </a:t>
            </a:r>
            <a:r>
              <a:rPr lang="en-US" sz="2800" smtClean="0"/>
              <a:t>of if</a:t>
            </a:r>
            <a:endParaRPr lang="en-US" sz="2800" dirty="0" smtClean="0"/>
          </a:p>
          <a:p>
            <a:pPr marL="514350" indent="-514350" algn="just">
              <a:buNone/>
            </a:pPr>
            <a:r>
              <a:rPr lang="en-US" sz="2800" dirty="0" smtClean="0"/>
              <a:t>}</a:t>
            </a:r>
          </a:p>
          <a:p>
            <a:pPr marL="514350" indent="-514350" algn="just">
              <a:buNone/>
            </a:pPr>
            <a:r>
              <a:rPr lang="en-US" sz="2800" dirty="0" smtClean="0"/>
              <a:t>else</a:t>
            </a:r>
          </a:p>
          <a:p>
            <a:pPr marL="514350" indent="-514350" algn="just">
              <a:buNone/>
            </a:pPr>
            <a:r>
              <a:rPr lang="en-US" sz="2800" dirty="0" smtClean="0"/>
              <a:t>{</a:t>
            </a:r>
          </a:p>
          <a:p>
            <a:pPr marL="514350" indent="-514350" algn="just">
              <a:buNone/>
            </a:pPr>
            <a:r>
              <a:rPr lang="en-US" sz="2800" dirty="0" smtClean="0"/>
              <a:t>	Set of statements;→ Body of else</a:t>
            </a:r>
          </a:p>
          <a:p>
            <a:pPr marL="514350" indent="-514350" algn="just">
              <a:buNone/>
            </a:pPr>
            <a:r>
              <a:rPr lang="en-US" sz="2800" dirty="0" smtClean="0"/>
              <a:t>}</a:t>
            </a:r>
          </a:p>
          <a:p>
            <a:pPr marL="514350" indent="-514350" algn="just">
              <a:buNone/>
            </a:pPr>
            <a:endParaRPr lang="en-US" sz="2800" b="1" dirty="0" smtClean="0"/>
          </a:p>
          <a:p>
            <a:pPr marL="514350" indent="-514350" algn="just">
              <a:buNone/>
            </a:pPr>
            <a:r>
              <a:rPr lang="en-US" sz="2800" dirty="0" smtClean="0"/>
              <a:t>	</a:t>
            </a:r>
          </a:p>
          <a:p>
            <a:pPr marL="514350" indent="-514350" algn="just">
              <a:buNone/>
            </a:pPr>
            <a:endParaRPr lang="en-US" sz="2800" dirty="0" smtClean="0"/>
          </a:p>
          <a:p>
            <a:pPr marL="514350" indent="-514350">
              <a:buNone/>
            </a:pP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3" name="Content Placeholder 2"/>
          <p:cNvSpPr>
            <a:spLocks noGrp="1"/>
          </p:cNvSpPr>
          <p:nvPr>
            <p:ph idx="1"/>
          </p:nvPr>
        </p:nvSpPr>
        <p:spPr>
          <a:xfrm>
            <a:off x="457200" y="838200"/>
            <a:ext cx="8229600" cy="5287963"/>
          </a:xfrm>
        </p:spPr>
        <p:txBody>
          <a:bodyPr>
            <a:normAutofit/>
          </a:bodyPr>
          <a:lstStyle/>
          <a:p>
            <a:pPr marL="514350" indent="-514350">
              <a:buNone/>
            </a:pPr>
            <a:r>
              <a:rPr lang="en-US" sz="2800" b="1" dirty="0" smtClean="0"/>
              <a:t>Flowchart of if..else</a:t>
            </a:r>
          </a:p>
          <a:p>
            <a:pPr marL="514350" indent="-514350">
              <a:buNone/>
            </a:pPr>
            <a:endParaRPr lang="en-US" sz="2800" b="1" dirty="0" smtClean="0"/>
          </a:p>
        </p:txBody>
      </p:sp>
      <p:pic>
        <p:nvPicPr>
          <p:cNvPr id="4" name="Picture 3" descr="1606760039509.jpg"/>
          <p:cNvPicPr>
            <a:picLocks noChangeAspect="1"/>
          </p:cNvPicPr>
          <p:nvPr/>
        </p:nvPicPr>
        <p:blipFill>
          <a:blip r:embed="rId2"/>
          <a:stretch>
            <a:fillRect/>
          </a:stretch>
        </p:blipFill>
        <p:spPr>
          <a:xfrm>
            <a:off x="1981200" y="1447800"/>
            <a:ext cx="5308062" cy="51192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pic>
        <p:nvPicPr>
          <p:cNvPr id="5" name="Content Placeholder 4" descr="1606760039502.jpg"/>
          <p:cNvPicPr>
            <a:picLocks noGrp="1" noChangeAspect="1"/>
          </p:cNvPicPr>
          <p:nvPr>
            <p:ph idx="1"/>
          </p:nvPr>
        </p:nvPicPr>
        <p:blipFill>
          <a:blip r:embed="rId2"/>
          <a:stretch>
            <a:fillRect/>
          </a:stretch>
        </p:blipFill>
        <p:spPr>
          <a:xfrm>
            <a:off x="457200" y="1121317"/>
            <a:ext cx="8229600" cy="472172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pic>
        <p:nvPicPr>
          <p:cNvPr id="6" name="Content Placeholder 5" descr="1606760039495.jpg"/>
          <p:cNvPicPr>
            <a:picLocks noGrp="1" noChangeAspect="1"/>
          </p:cNvPicPr>
          <p:nvPr>
            <p:ph idx="1"/>
          </p:nvPr>
        </p:nvPicPr>
        <p:blipFill>
          <a:blip r:embed="rId2"/>
          <a:stretch>
            <a:fillRect/>
          </a:stretch>
        </p:blipFill>
        <p:spPr>
          <a:xfrm>
            <a:off x="838200" y="914400"/>
            <a:ext cx="7620000" cy="52117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b="1" dirty="0" smtClean="0">
                <a:solidFill>
                  <a:srgbClr val="FF0000"/>
                </a:solidFill>
              </a:rPr>
              <a:t>Decision making and branching continued….</a:t>
            </a:r>
            <a:endParaRPr lang="en-US" sz="3200" dirty="0"/>
          </a:p>
        </p:txBody>
      </p:sp>
      <p:sp>
        <p:nvSpPr>
          <p:cNvPr id="4" name="Content Placeholder 3"/>
          <p:cNvSpPr>
            <a:spLocks noGrp="1"/>
          </p:cNvSpPr>
          <p:nvPr>
            <p:ph idx="1"/>
          </p:nvPr>
        </p:nvSpPr>
        <p:spPr>
          <a:xfrm>
            <a:off x="457200" y="914400"/>
            <a:ext cx="8229600" cy="5211763"/>
          </a:xfrm>
        </p:spPr>
        <p:txBody>
          <a:bodyPr>
            <a:normAutofit/>
          </a:bodyPr>
          <a:lstStyle/>
          <a:p>
            <a:pPr>
              <a:buNone/>
            </a:pPr>
            <a:r>
              <a:rPr lang="en-US" sz="2800" b="1" dirty="0" smtClean="0">
                <a:solidFill>
                  <a:srgbClr val="FF0000"/>
                </a:solidFill>
              </a:rPr>
              <a:t>3. Nested if</a:t>
            </a:r>
          </a:p>
          <a:p>
            <a:pPr>
              <a:buNone/>
            </a:pPr>
            <a:r>
              <a:rPr lang="en-US" sz="2800" dirty="0" smtClean="0"/>
              <a:t>Within the if block or else block another if..else statement can be placed. Such statements are called nested if statements. The statement is useful when </a:t>
            </a:r>
            <a:r>
              <a:rPr lang="en-US" sz="2800" smtClean="0"/>
              <a:t>many conditions </a:t>
            </a:r>
            <a:r>
              <a:rPr lang="en-US" sz="2800" dirty="0" smtClean="0"/>
              <a:t>need to be checked  </a:t>
            </a:r>
          </a:p>
          <a:p>
            <a:pPr>
              <a:buNone/>
            </a:pP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520</Words>
  <Application>Microsoft Office PowerPoint</Application>
  <PresentationFormat>On-screen Show (4:3)</PresentationFormat>
  <Paragraphs>180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Problem Solving Through Programming Using C  Code-CS181106 Module 3</vt:lpstr>
      <vt:lpstr>Decision making and branching</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Decision making and branching continued….</vt:lpstr>
      <vt:lpstr>Types of looping statements</vt:lpstr>
      <vt:lpstr>Types of looping statements continued…</vt:lpstr>
      <vt:lpstr>For statement</vt:lpstr>
      <vt:lpstr>For statement continued…</vt:lpstr>
      <vt:lpstr>For statement continued…</vt:lpstr>
      <vt:lpstr>While statement </vt:lpstr>
      <vt:lpstr>While statement continued..</vt:lpstr>
      <vt:lpstr>While statement continued… </vt:lpstr>
      <vt:lpstr>Do-While statement </vt:lpstr>
      <vt:lpstr>Do-While statement  continued..</vt:lpstr>
      <vt:lpstr>Break and continue</vt:lpstr>
      <vt:lpstr>Break and continue</vt:lpstr>
      <vt:lpstr>Break and continue</vt:lpstr>
      <vt:lpstr>Break and continue</vt:lpstr>
      <vt:lpstr>Break and continue</vt:lpstr>
      <vt:lpstr>Break and continue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Through Programming Using C  Code-CS181106 Module2</dc:title>
  <dc:creator>Lima</dc:creator>
  <cp:lastModifiedBy>Lima</cp:lastModifiedBy>
  <cp:revision>107</cp:revision>
  <dcterms:created xsi:type="dcterms:W3CDTF">2020-11-10T04:04:34Z</dcterms:created>
  <dcterms:modified xsi:type="dcterms:W3CDTF">2021-07-24T14:12:43Z</dcterms:modified>
</cp:coreProperties>
</file>