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63" r:id="rId4"/>
    <p:sldId id="258" r:id="rId5"/>
    <p:sldId id="259" r:id="rId6"/>
    <p:sldId id="261" r:id="rId7"/>
    <p:sldId id="260" r:id="rId8"/>
    <p:sldId id="265" r:id="rId9"/>
    <p:sldId id="266" r:id="rId10"/>
    <p:sldId id="268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5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g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g</a:t>
            </a:r>
            <a:r>
              <a:rPr altLang="zh-CN" lang="en-US"/>
              <a:t>n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c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g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M</a:t>
            </a:r>
            <a:r>
              <a:rPr altLang="zh-CN" lang="en-US"/>
              <a:t>o</a:t>
            </a:r>
            <a:r>
              <a:rPr altLang="zh-CN" lang="en-US"/>
              <a:t>d</a:t>
            </a:r>
            <a:r>
              <a:rPr altLang="zh-CN" lang="en-US"/>
              <a:t>u</a:t>
            </a:r>
            <a:r>
              <a:rPr altLang="zh-CN" lang="en-US"/>
              <a:t>l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1</a:t>
            </a:r>
            <a:endParaRPr altLang="zh-CN" lang="en-US"/>
          </a:p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/>
          </a:p>
        </p:txBody>
      </p:sp>
      <p:sp>
        <p:nvSpPr>
          <p:cNvPr id="1048661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GB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229358" y="0"/>
            <a:ext cx="6685283" cy="6858000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Processin</a:t>
            </a:r>
            <a:r>
              <a:rPr lang="en-US"/>
              <a:t>g</a:t>
            </a:r>
            <a:endParaRPr lang="en-GB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p>
            <a:pPr indent="0" marL="0">
              <a:buNone/>
            </a:pP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-</a:t>
            </a:r>
            <a:endParaRPr lang="en-GB"/>
          </a:p>
          <a:p>
            <a:pPr>
              <a:buFont typeface="Wingdings" charset="2"/>
              <a:buChar char="ü"/>
            </a:pPr>
            <a:r>
              <a:rPr lang="en-US"/>
              <a:t>E</a:t>
            </a:r>
            <a:r>
              <a:rPr lang="en-US"/>
              <a:t>f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distortion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s</a:t>
            </a:r>
            <a:endParaRPr lang="en-GB"/>
          </a:p>
          <a:p>
            <a:pPr>
              <a:buFont typeface="Wingdings" charset="2"/>
              <a:buChar char="ü"/>
            </a:pP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e</a:t>
            </a:r>
            <a:endParaRPr lang="en-GB"/>
          </a:p>
          <a:p>
            <a:pPr>
              <a:buFont typeface="Wingdings" charset="2"/>
              <a:buChar char="ü"/>
            </a:pPr>
            <a:r>
              <a:rPr lang="en-US"/>
              <a:t>E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endParaRPr lang="en-GB"/>
          </a:p>
          <a:p>
            <a:pPr>
              <a:buFont typeface="Wingdings" charset="2"/>
              <a:buChar char="ü"/>
            </a:pPr>
            <a:endParaRPr lang="en-GB"/>
          </a:p>
          <a:p>
            <a:r>
              <a:rPr lang="en-US"/>
              <a:t>E</a:t>
            </a:r>
            <a:r>
              <a:rPr lang="en-US"/>
              <a:t>x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u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s</a:t>
            </a:r>
            <a:endParaRPr lang="en-GB"/>
          </a:p>
          <a:p>
            <a:r>
              <a:rPr lang="en-US"/>
              <a:t>E</a:t>
            </a:r>
            <a:r>
              <a:rPr lang="en-US"/>
              <a:t>x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log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gnal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u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o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endParaRPr lang="en-GB"/>
          </a:p>
          <a:p>
            <a:pPr indent="0" marL="0">
              <a:buNone/>
            </a:pPr>
            <a:endParaRPr lang="en-GB"/>
          </a:p>
          <a:p>
            <a:pPr indent="0" marL="0">
              <a:buNone/>
            </a:pP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endParaRPr lang="en-GB"/>
          </a:p>
          <a:p>
            <a:endParaRPr lang="en-GB"/>
          </a:p>
          <a:p>
            <a:pPr indent="0" marL="0">
              <a:buNone/>
            </a:pPr>
            <a:r>
              <a:rPr lang="en-US"/>
              <a:t> 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endParaRPr lang="en-GB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</a:t>
            </a:r>
            <a:r>
              <a:rPr lang="en-US"/>
              <a:t>h</a:t>
            </a:r>
            <a:r>
              <a:rPr lang="en-US"/>
              <a:t>y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that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variable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variabl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.</a:t>
            </a:r>
            <a:endParaRPr lang="en-GB"/>
          </a:p>
          <a:p>
            <a:r>
              <a:rPr lang="en-US"/>
              <a:t>Mathematically</a:t>
            </a:r>
            <a:r>
              <a:rPr lang="en-US"/>
              <a:t>,</a:t>
            </a:r>
            <a:endParaRPr lang="en-GB"/>
          </a:p>
          <a:p>
            <a:pPr indent="0" marL="0">
              <a:buNone/>
            </a:pPr>
            <a:r>
              <a:rPr lang="en-US"/>
              <a:t>S</a:t>
            </a:r>
            <a:r>
              <a:rPr lang="en-US"/>
              <a:t>(</a:t>
            </a:r>
            <a:r>
              <a:rPr lang="en-US"/>
              <a:t>t</a:t>
            </a:r>
            <a:r>
              <a:rPr lang="en-US"/>
              <a:t>)</a:t>
            </a:r>
            <a:r>
              <a:rPr lang="en-US"/>
              <a:t>=</a:t>
            </a:r>
            <a:r>
              <a:rPr lang="en-US"/>
              <a:t> </a:t>
            </a:r>
            <a:r>
              <a:rPr lang="en-US"/>
              <a:t>5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t</a:t>
            </a:r>
            <a:endParaRPr lang="en-GB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x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,</a:t>
            </a:r>
            <a:endParaRPr lang="en-GB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C</a:t>
            </a:r>
            <a:r>
              <a:rPr lang="en-US"/>
              <a:t>G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E</a:t>
            </a:r>
            <a:r>
              <a:rPr lang="en-US"/>
              <a:t>G</a:t>
            </a:r>
            <a:endParaRPr lang="en-GB"/>
          </a:p>
          <a:p>
            <a:pPr indent="0" marL="0">
              <a:buNone/>
            </a:pPr>
            <a:endParaRPr lang="en-GB"/>
          </a:p>
          <a:p>
            <a:pPr indent="0" marL="0">
              <a:buNone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/>
              <a:t>A</a:t>
            </a:r>
            <a:r>
              <a:rPr lang="en-US"/>
              <a:t>d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g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processing</a:t>
            </a:r>
            <a:endParaRPr lang="en-GB"/>
          </a:p>
        </p:txBody>
      </p:sp>
      <p:sp>
        <p:nvSpPr>
          <p:cNvPr id="104865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F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x</a:t>
            </a:r>
            <a:r>
              <a:rPr lang="en-US"/>
              <a:t>i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rec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y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.</a:t>
            </a:r>
            <a:endParaRPr lang="en-GB"/>
          </a:p>
          <a:p>
            <a:r>
              <a:rPr lang="en-US"/>
              <a:t>B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y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.</a:t>
            </a:r>
            <a:endParaRPr lang="en-GB"/>
          </a:p>
          <a:p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.</a:t>
            </a:r>
            <a:endParaRPr lang="en-GB"/>
          </a:p>
          <a:p>
            <a:r>
              <a:rPr lang="en-US"/>
              <a:t>C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analog</a:t>
            </a:r>
            <a:r>
              <a:rPr lang="en-US"/>
              <a:t> 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g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endParaRPr lang="en-GB"/>
          </a:p>
        </p:txBody>
      </p:sp>
      <p:sp>
        <p:nvSpPr>
          <p:cNvPr id="1048652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g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endParaRPr lang="en-GB"/>
          </a:p>
        </p:txBody>
      </p:sp>
      <p:sp>
        <p:nvSpPr>
          <p:cNvPr id="1048653" name="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GB"/>
          </a:p>
        </p:txBody>
      </p:sp>
      <p:sp>
        <p:nvSpPr>
          <p:cNvPr id="1048654" name="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endParaRPr lang="en-GB"/>
          </a:p>
        </p:txBody>
      </p:sp>
      <p:sp>
        <p:nvSpPr>
          <p:cNvPr id="1048655" name=""/>
          <p:cNvSpPr>
            <a:spLocks noGrp="1"/>
          </p:cNvSpPr>
          <p:nvPr>
            <p:ph sz="quarter" idx="4"/>
          </p:nvPr>
        </p:nvSpPr>
        <p:spPr/>
        <p:txBody>
          <a:bodyPr/>
          <a:p>
            <a:endParaRPr lang="en-GB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629841" y="3102885"/>
            <a:ext cx="3955766" cy="1661581"/>
          </a:xfrm>
          <a:prstGeom prst="rect"/>
        </p:spPr>
      </p:pic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4629150" y="2571670"/>
            <a:ext cx="3954172" cy="1411446"/>
          </a:xfrm>
          <a:prstGeom prst="rect"/>
        </p:spPr>
      </p:pic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 rot="0">
            <a:off x="4629149" y="4225920"/>
            <a:ext cx="4097080" cy="1720939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endParaRPr lang="en-GB"/>
          </a:p>
        </p:txBody>
      </p:sp>
      <p:sp>
        <p:nvSpPr>
          <p:cNvPr id="1048665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GB"/>
              <a:t> </a:t>
            </a:r>
            <a:r>
              <a:rPr lang="en-US"/>
              <a:t>D</a:t>
            </a:r>
            <a:r>
              <a:rPr lang="en-GB"/>
              <a:t>igital signal is a discrete time, quantized amplitude signal. </a:t>
            </a:r>
            <a:endParaRPr lang="en-GB"/>
          </a:p>
          <a:p>
            <a:pPr indent="0" marL="0">
              <a:buNone/>
            </a:pPr>
            <a:r>
              <a:rPr lang="en-GB"/>
              <a:t>In other words, it is a sampled signal consisting of samples that take on values from a discrete set</a:t>
            </a:r>
            <a:r>
              <a:rPr lang="en-US"/>
              <a:t>.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/>
          </a:p>
        </p:txBody>
      </p:sp>
      <p:sp>
        <p:nvSpPr>
          <p:cNvPr id="104866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GB"/>
              <a:t>The process of analog-to-digital conversion produces a digital signal</a:t>
            </a:r>
            <a:r>
              <a:rPr lang="en-US"/>
              <a:t>.</a:t>
            </a:r>
            <a:r>
              <a:rPr lang="en-GB"/>
              <a:t> The conversion process can be thought of as occurring in two steps:</a:t>
            </a:r>
            <a:endParaRPr lang="en-GB"/>
          </a:p>
          <a:p>
            <a:r>
              <a:rPr lang="en-GB"/>
              <a:t>sampling, which produces a continuous-valued discrete-time signal, and</a:t>
            </a:r>
            <a:endParaRPr lang="en-GB"/>
          </a:p>
          <a:p>
            <a:r>
              <a:rPr lang="en-GB"/>
              <a:t>quantization, which replaces each sample value by an approximation selected from a given discrete set (for example by truncating or rounding).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/>
          </a:p>
        </p:txBody>
      </p:sp>
      <p:sp>
        <p:nvSpPr>
          <p:cNvPr id="1048671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GB"/>
              <a:t>The red digital signal is the sampled and quantized representation of the grey analog signal. A digital signal consists of a sequence of samples, which in this case are integers: 4, 5, 4, 3, 4, 6...</a:t>
            </a:r>
            <a:endParaRPr lang="en-GB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378717" y="3794754"/>
            <a:ext cx="6094207" cy="274179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SM-P615</dc:creator>
  <dcterms:created xsi:type="dcterms:W3CDTF">2015-05-11T22:30:45Z</dcterms:created>
  <dcterms:modified xsi:type="dcterms:W3CDTF">2021-05-07T04:27:00Z</dcterms:modified>
</cp:coreProperties>
</file>