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82" r:id="rId2"/>
    <p:sldId id="256" r:id="rId3"/>
    <p:sldId id="257" r:id="rId4"/>
    <p:sldId id="258" r:id="rId5"/>
    <p:sldId id="259" r:id="rId6"/>
    <p:sldId id="260" r:id="rId7"/>
    <p:sldId id="262" r:id="rId8"/>
    <p:sldId id="264" r:id="rId9"/>
    <p:sldId id="265" r:id="rId10"/>
    <p:sldId id="266" r:id="rId11"/>
    <p:sldId id="267" r:id="rId12"/>
    <p:sldId id="263" r:id="rId13"/>
    <p:sldId id="268" r:id="rId14"/>
    <p:sldId id="261" r:id="rId15"/>
    <p:sldId id="269" r:id="rId16"/>
    <p:sldId id="270" r:id="rId17"/>
    <p:sldId id="272" r:id="rId18"/>
    <p:sldId id="274" r:id="rId19"/>
    <p:sldId id="275" r:id="rId20"/>
    <p:sldId id="276" r:id="rId21"/>
    <p:sldId id="273"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7" autoAdjust="0"/>
  </p:normalViewPr>
  <p:slideViewPr>
    <p:cSldViewPr snapToGrid="0">
      <p:cViewPr varScale="1">
        <p:scale>
          <a:sx n="85" d="100"/>
          <a:sy n="85" d="100"/>
        </p:scale>
        <p:origin x="966" y="96"/>
      </p:cViewPr>
      <p:guideLst/>
    </p:cSldViewPr>
  </p:slideViewPr>
  <p:outlineViewPr>
    <p:cViewPr>
      <p:scale>
        <a:sx n="33" d="100"/>
        <a:sy n="33" d="100"/>
      </p:scale>
      <p:origin x="0" y="-76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5C8C4-3CCD-4A08-A87B-2A52FE7A106C}" type="datetimeFigureOut">
              <a:rPr lang="en-US" smtClean="0"/>
              <a:t>7/22/2021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2A3BA-9030-4564-B354-F44C36E5F79D}" type="slidenum">
              <a:rPr lang="en-US" smtClean="0"/>
              <a:t>‹#›</a:t>
            </a:fld>
            <a:endParaRPr lang="en-US"/>
          </a:p>
        </p:txBody>
      </p:sp>
    </p:spTree>
    <p:extLst>
      <p:ext uri="{BB962C8B-B14F-4D97-AF65-F5344CB8AC3E}">
        <p14:creationId xmlns:p14="http://schemas.microsoft.com/office/powerpoint/2010/main" val="1245968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FF3BA4C-FFEA-441F-B17F-79F4D7FB2A19}" type="datetime1">
              <a:rPr lang="en-US" smtClean="0"/>
              <a:t>7/22/2021</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E1B5D265-4D17-46B9-A4B1-A84B3B9C5B32}"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74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866CAF-1894-4FEF-8DFC-C0583B9C0DEF}" type="datetime1">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5D265-4D17-46B9-A4B1-A84B3B9C5B32}" type="slidenum">
              <a:rPr lang="en-US" smtClean="0"/>
              <a:t>‹#›</a:t>
            </a:fld>
            <a:endParaRPr lang="en-US"/>
          </a:p>
        </p:txBody>
      </p:sp>
    </p:spTree>
    <p:extLst>
      <p:ext uri="{BB962C8B-B14F-4D97-AF65-F5344CB8AC3E}">
        <p14:creationId xmlns:p14="http://schemas.microsoft.com/office/powerpoint/2010/main" val="24957599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66CAF-1894-4FEF-8DFC-C0583B9C0DEF}" type="datetime1">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5D265-4D17-46B9-A4B1-A84B3B9C5B32}"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121915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66CAF-1894-4FEF-8DFC-C0583B9C0DEF}" type="datetime1">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5D265-4D17-46B9-A4B1-A84B3B9C5B32}"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882522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66CAF-1894-4FEF-8DFC-C0583B9C0DEF}" type="datetime1">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5D265-4D17-46B9-A4B1-A84B3B9C5B32}" type="slidenum">
              <a:rPr lang="en-US" smtClean="0"/>
              <a:t>‹#›</a:t>
            </a:fld>
            <a:endParaRPr lang="en-US"/>
          </a:p>
        </p:txBody>
      </p:sp>
    </p:spTree>
    <p:extLst>
      <p:ext uri="{BB962C8B-B14F-4D97-AF65-F5344CB8AC3E}">
        <p14:creationId xmlns:p14="http://schemas.microsoft.com/office/powerpoint/2010/main" val="11293000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66CAF-1894-4FEF-8DFC-C0583B9C0DEF}" type="datetime1">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5D265-4D17-46B9-A4B1-A84B3B9C5B32}"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9398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66CAF-1894-4FEF-8DFC-C0583B9C0DEF}" type="datetime1">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5D265-4D17-46B9-A4B1-A84B3B9C5B32}"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9249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96F26F-788F-40B6-AB42-06CF0D8CFFC9}" type="datetime1">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5D265-4D17-46B9-A4B1-A84B3B9C5B32}"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521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D27D6-72C9-4B7E-9C28-6BD1517D53FF}" type="datetime1">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5D265-4D17-46B9-A4B1-A84B3B9C5B32}"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664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7EF43-6AF3-418A-BC24-E41D0A490F4C}" type="datetime1">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5D265-4D17-46B9-A4B1-A84B3B9C5B32}" type="slidenum">
              <a:rPr lang="en-US" smtClean="0"/>
              <a:t>‹#›</a:t>
            </a:fld>
            <a:endParaRPr lang="en-US"/>
          </a:p>
        </p:txBody>
      </p:sp>
    </p:spTree>
    <p:extLst>
      <p:ext uri="{BB962C8B-B14F-4D97-AF65-F5344CB8AC3E}">
        <p14:creationId xmlns:p14="http://schemas.microsoft.com/office/powerpoint/2010/main" val="317242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189546-3DA4-4D9D-83AF-86996675A135}" type="datetime1">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5D265-4D17-46B9-A4B1-A84B3B9C5B32}"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43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DF867C-F4B0-4013-83DD-809BC09F7BE2}" type="datetime1">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5D265-4D17-46B9-A4B1-A84B3B9C5B32}" type="slidenum">
              <a:rPr lang="en-US" smtClean="0"/>
              <a:t>‹#›</a:t>
            </a:fld>
            <a:endParaRPr lang="en-US"/>
          </a:p>
        </p:txBody>
      </p:sp>
    </p:spTree>
    <p:extLst>
      <p:ext uri="{BB962C8B-B14F-4D97-AF65-F5344CB8AC3E}">
        <p14:creationId xmlns:p14="http://schemas.microsoft.com/office/powerpoint/2010/main" val="70949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55B486-CE12-455A-A184-6409F2A49DFB}" type="datetime1">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B5D265-4D17-46B9-A4B1-A84B3B9C5B32}"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59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16A35C-337B-4F6E-BED7-651AD8F44176}" type="datetime1">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B5D265-4D17-46B9-A4B1-A84B3B9C5B32}"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990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B402D-FCD3-4528-8A39-FB7E1B54F12B}" type="datetime1">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B5D265-4D17-46B9-A4B1-A84B3B9C5B32}" type="slidenum">
              <a:rPr lang="en-US" smtClean="0"/>
              <a:t>‹#›</a:t>
            </a:fld>
            <a:endParaRPr lang="en-US"/>
          </a:p>
        </p:txBody>
      </p:sp>
    </p:spTree>
    <p:extLst>
      <p:ext uri="{BB962C8B-B14F-4D97-AF65-F5344CB8AC3E}">
        <p14:creationId xmlns:p14="http://schemas.microsoft.com/office/powerpoint/2010/main" val="357098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93624D-C66D-46A7-8C44-684676D7B9CA}" type="datetime1">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5D265-4D17-46B9-A4B1-A84B3B9C5B32}"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50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B73C26-FEF9-47C7-942A-DEAE9EA4FA05}" type="datetime1">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5D265-4D17-46B9-A4B1-A84B3B9C5B32}" type="slidenum">
              <a:rPr lang="en-US" smtClean="0"/>
              <a:t>‹#›</a:t>
            </a:fld>
            <a:endParaRPr lang="en-US"/>
          </a:p>
        </p:txBody>
      </p:sp>
    </p:spTree>
    <p:extLst>
      <p:ext uri="{BB962C8B-B14F-4D97-AF65-F5344CB8AC3E}">
        <p14:creationId xmlns:p14="http://schemas.microsoft.com/office/powerpoint/2010/main" val="45875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866CAF-1894-4FEF-8DFC-C0583B9C0DEF}" type="datetime1">
              <a:rPr lang="en-US" smtClean="0"/>
              <a:t>7/22/2021</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B5D265-4D17-46B9-A4B1-A84B3B9C5B32}" type="slidenum">
              <a:rPr lang="en-US" smtClean="0"/>
              <a:t>‹#›</a:t>
            </a:fld>
            <a:endParaRPr lang="en-US"/>
          </a:p>
        </p:txBody>
      </p:sp>
    </p:spTree>
    <p:extLst>
      <p:ext uri="{BB962C8B-B14F-4D97-AF65-F5344CB8AC3E}">
        <p14:creationId xmlns:p14="http://schemas.microsoft.com/office/powerpoint/2010/main" val="3808887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E6E761-CF34-4B75-85D8-69AB13612143}"/>
              </a:ext>
            </a:extLst>
          </p:cNvPr>
          <p:cNvSpPr>
            <a:spLocks noGrp="1"/>
          </p:cNvSpPr>
          <p:nvPr>
            <p:ph type="sldNum" sz="quarter" idx="12"/>
          </p:nvPr>
        </p:nvSpPr>
        <p:spPr/>
        <p:txBody>
          <a:bodyPr/>
          <a:lstStyle/>
          <a:p>
            <a:fld id="{E1B5D265-4D17-46B9-A4B1-A84B3B9C5B32}" type="slidenum">
              <a:rPr lang="en-US" smtClean="0"/>
              <a:t>1</a:t>
            </a:fld>
            <a:endParaRPr lang="en-US"/>
          </a:p>
        </p:txBody>
      </p:sp>
      <p:sp>
        <p:nvSpPr>
          <p:cNvPr id="4" name="TextBox 3">
            <a:extLst>
              <a:ext uri="{FF2B5EF4-FFF2-40B4-BE49-F238E27FC236}">
                <a16:creationId xmlns:a16="http://schemas.microsoft.com/office/drawing/2014/main" id="{040C65A8-0860-47A4-87D3-5D4249F803B9}"/>
              </a:ext>
            </a:extLst>
          </p:cNvPr>
          <p:cNvSpPr txBox="1"/>
          <p:nvPr/>
        </p:nvSpPr>
        <p:spPr>
          <a:xfrm>
            <a:off x="745066" y="1426613"/>
            <a:ext cx="7608711"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 BINESWAR BRAHMA ENGINEERING COLLEGE</a:t>
            </a:r>
            <a:endParaRPr lang="en-US" sz="2400" b="1" dirty="0"/>
          </a:p>
        </p:txBody>
      </p:sp>
      <p:sp>
        <p:nvSpPr>
          <p:cNvPr id="6" name="TextBox 5">
            <a:extLst>
              <a:ext uri="{FF2B5EF4-FFF2-40B4-BE49-F238E27FC236}">
                <a16:creationId xmlns:a16="http://schemas.microsoft.com/office/drawing/2014/main" id="{E0202867-61BA-46D6-9CFD-0D5149C378F6}"/>
              </a:ext>
            </a:extLst>
          </p:cNvPr>
          <p:cNvSpPr txBox="1"/>
          <p:nvPr/>
        </p:nvSpPr>
        <p:spPr>
          <a:xfrm>
            <a:off x="1769532" y="1997839"/>
            <a:ext cx="5545667" cy="3293209"/>
          </a:xfrm>
          <a:prstGeom prst="rect">
            <a:avLst/>
          </a:prstGeom>
          <a:noFill/>
        </p:spPr>
        <p:txBody>
          <a:bodyPr wrap="square">
            <a:spAutoFit/>
          </a:bodyPr>
          <a:lstStyle/>
          <a:p>
            <a:pPr marL="0" indent="0" algn="ctr">
              <a:buNone/>
            </a:pPr>
            <a:r>
              <a:rPr lang="en-US" sz="1600" dirty="0">
                <a:latin typeface="Times New Roman" panose="02020603050405020304" pitchFamily="18" charset="0"/>
                <a:cs typeface="Times New Roman" panose="02020603050405020304" pitchFamily="18" charset="0"/>
              </a:rPr>
              <a:t>DEPARTMENT OF ELECTRICAL ENGINEERING                                     </a:t>
            </a:r>
          </a:p>
          <a:p>
            <a:pPr marL="0" indent="0" algn="ctr">
              <a:buNone/>
            </a:pPr>
            <a:r>
              <a:rPr lang="en-US" sz="1600" dirty="0">
                <a:latin typeface="Times New Roman" panose="02020603050405020304" pitchFamily="18" charset="0"/>
                <a:cs typeface="Times New Roman" panose="02020603050405020304" pitchFamily="18" charset="0"/>
              </a:rPr>
              <a:t> POWER SYSTEM-I</a:t>
            </a:r>
          </a:p>
          <a:p>
            <a:pPr marL="0" indent="0" algn="ctr">
              <a:buNone/>
            </a:pPr>
            <a:r>
              <a:rPr lang="en-US" sz="1600" dirty="0">
                <a:latin typeface="Times New Roman" panose="02020603050405020304" pitchFamily="18" charset="0"/>
                <a:cs typeface="Times New Roman" panose="02020603050405020304" pitchFamily="18" charset="0"/>
              </a:rPr>
              <a:t>Module-6 Distribution System</a:t>
            </a: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marL="0" indent="0" algn="ctr">
              <a:lnSpc>
                <a:spcPct val="100000"/>
              </a:lnSpc>
              <a:buNone/>
            </a:pPr>
            <a:r>
              <a:rPr lang="en-US" sz="1600" dirty="0">
                <a:latin typeface="Times New Roman" panose="02020603050405020304" pitchFamily="18" charset="0"/>
                <a:cs typeface="Times New Roman" panose="02020603050405020304" pitchFamily="18" charset="0"/>
              </a:rPr>
              <a:t>BISWANATH HAJOARY</a:t>
            </a:r>
          </a:p>
          <a:p>
            <a:pPr marL="0" indent="0" algn="ctr">
              <a:lnSpc>
                <a:spcPct val="100000"/>
              </a:lnSpc>
              <a:buNone/>
            </a:pPr>
            <a:r>
              <a:rPr lang="en-US" sz="1600" dirty="0">
                <a:latin typeface="Times New Roman" panose="02020603050405020304" pitchFamily="18" charset="0"/>
                <a:cs typeface="Times New Roman" panose="02020603050405020304" pitchFamily="18" charset="0"/>
              </a:rPr>
              <a:t>Asst. Professor </a:t>
            </a:r>
          </a:p>
          <a:p>
            <a:pPr marL="0" indent="0" algn="ctr">
              <a:lnSpc>
                <a:spcPct val="100000"/>
              </a:lnSpc>
              <a:buNone/>
            </a:pPr>
            <a:r>
              <a:rPr lang="en-US" sz="1600" dirty="0">
                <a:latin typeface="Times New Roman" panose="02020603050405020304" pitchFamily="18" charset="0"/>
                <a:cs typeface="Times New Roman" panose="02020603050405020304" pitchFamily="18" charset="0"/>
              </a:rPr>
              <a:t>Department of electrical Engineering</a:t>
            </a:r>
          </a:p>
        </p:txBody>
      </p:sp>
      <p:pic>
        <p:nvPicPr>
          <p:cNvPr id="7" name="Picture 6">
            <a:extLst>
              <a:ext uri="{FF2B5EF4-FFF2-40B4-BE49-F238E27FC236}">
                <a16:creationId xmlns:a16="http://schemas.microsoft.com/office/drawing/2014/main" id="{B8BA00B4-F9E7-4EC4-9B8C-043C0601D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299" y="2993476"/>
            <a:ext cx="1165402" cy="1165402"/>
          </a:xfrm>
          <a:prstGeom prst="rect">
            <a:avLst/>
          </a:prstGeom>
        </p:spPr>
      </p:pic>
    </p:spTree>
    <p:extLst>
      <p:ext uri="{BB962C8B-B14F-4D97-AF65-F5344CB8AC3E}">
        <p14:creationId xmlns:p14="http://schemas.microsoft.com/office/powerpoint/2010/main" val="146023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37AE-18A2-4EFD-952F-3B833E9C5ADD}"/>
              </a:ext>
            </a:extLst>
          </p:cNvPr>
          <p:cNvSpPr>
            <a:spLocks noGrp="1"/>
          </p:cNvSpPr>
          <p:nvPr>
            <p:ph type="title"/>
          </p:nvPr>
        </p:nvSpPr>
        <p:spPr>
          <a:xfrm>
            <a:off x="971552" y="1342629"/>
            <a:ext cx="7200897" cy="531416"/>
          </a:xfrm>
        </p:spPr>
        <p:txBody>
          <a:bodyPr>
            <a:normAutofit/>
          </a:bodyPr>
          <a:lstStyle/>
          <a:p>
            <a:r>
              <a:rPr lang="en-US" sz="2400" dirty="0">
                <a:solidFill>
                  <a:srgbClr val="005AAB"/>
                </a:solidFill>
                <a:latin typeface="Times New Roman" panose="02020603050405020304" pitchFamily="18" charset="0"/>
                <a:cs typeface="Times New Roman" panose="02020603050405020304" pitchFamily="18" charset="0"/>
              </a:rPr>
              <a:t>D.C. Distribution</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ED8CA8-C3A5-4340-82B5-1FFE8049D47D}"/>
              </a:ext>
            </a:extLst>
          </p:cNvPr>
          <p:cNvSpPr>
            <a:spLocks noGrp="1"/>
          </p:cNvSpPr>
          <p:nvPr>
            <p:ph idx="1"/>
          </p:nvPr>
        </p:nvSpPr>
        <p:spPr>
          <a:xfrm>
            <a:off x="688622" y="1835208"/>
            <a:ext cx="7699728" cy="3368970"/>
          </a:xfrm>
        </p:spPr>
        <p:txBody>
          <a:bodyPr>
            <a:noAutofit/>
          </a:bodyPr>
          <a:lstStyle/>
          <a:p>
            <a:pPr algn="l"/>
            <a:r>
              <a:rPr lang="en-US" sz="1600" dirty="0">
                <a:solidFill>
                  <a:srgbClr val="231F20"/>
                </a:solidFill>
                <a:latin typeface="Times New Roman" panose="02020603050405020304" pitchFamily="18" charset="0"/>
              </a:rPr>
              <a:t>For instance, </a:t>
            </a:r>
            <a:r>
              <a:rPr lang="en-US" sz="1600" dirty="0" err="1">
                <a:solidFill>
                  <a:srgbClr val="231F20"/>
                </a:solidFill>
                <a:latin typeface="Times New Roman" panose="02020603050405020304" pitchFamily="18" charset="0"/>
              </a:rPr>
              <a:t>d.c.</a:t>
            </a:r>
            <a:r>
              <a:rPr lang="en-US" sz="1600" dirty="0">
                <a:solidFill>
                  <a:srgbClr val="231F20"/>
                </a:solidFill>
                <a:latin typeface="Times New Roman" panose="02020603050405020304" pitchFamily="18" charset="0"/>
              </a:rPr>
              <a:t> supply is required for the operation of variable speed machinery (</a:t>
            </a:r>
            <a:r>
              <a:rPr lang="en-US" sz="1600" i="1" dirty="0">
                <a:solidFill>
                  <a:srgbClr val="231F20"/>
                </a:solidFill>
                <a:latin typeface="Times New Roman" panose="02020603050405020304" pitchFamily="18" charset="0"/>
              </a:rPr>
              <a:t>i.e</a:t>
            </a:r>
            <a:r>
              <a:rPr lang="en-US" sz="1600" dirty="0">
                <a:solidFill>
                  <a:srgbClr val="231F20"/>
                </a:solidFill>
                <a:latin typeface="Times New Roman" panose="02020603050405020304" pitchFamily="18" charset="0"/>
              </a:rPr>
              <a:t>., </a:t>
            </a:r>
            <a:r>
              <a:rPr lang="en-US" sz="1600" dirty="0" err="1">
                <a:solidFill>
                  <a:srgbClr val="231F20"/>
                </a:solidFill>
                <a:latin typeface="Times New Roman" panose="02020603050405020304" pitchFamily="18" charset="0"/>
              </a:rPr>
              <a:t>d.c.</a:t>
            </a:r>
            <a:r>
              <a:rPr lang="en-US" sz="1600" dirty="0">
                <a:solidFill>
                  <a:srgbClr val="231F20"/>
                </a:solidFill>
                <a:latin typeface="Times New Roman" panose="02020603050405020304" pitchFamily="18" charset="0"/>
              </a:rPr>
              <a:t> motors), for electrochemical work and for congested areas where storage battery reserves are necessary.</a:t>
            </a:r>
          </a:p>
          <a:p>
            <a:pPr algn="l"/>
            <a:r>
              <a:rPr lang="en-US" sz="1600" dirty="0">
                <a:solidFill>
                  <a:srgbClr val="231F20"/>
                </a:solidFill>
                <a:latin typeface="Times New Roman" panose="02020603050405020304" pitchFamily="18" charset="0"/>
              </a:rPr>
              <a:t>For this purpose, </a:t>
            </a:r>
            <a:r>
              <a:rPr lang="en-US" sz="1600" dirty="0" err="1">
                <a:solidFill>
                  <a:srgbClr val="231F20"/>
                </a:solidFill>
                <a:latin typeface="Times New Roman" panose="02020603050405020304" pitchFamily="18" charset="0"/>
              </a:rPr>
              <a:t>a.c</a:t>
            </a:r>
            <a:r>
              <a:rPr lang="en-US" sz="1600" dirty="0">
                <a:solidFill>
                  <a:srgbClr val="231F20"/>
                </a:solidFill>
                <a:latin typeface="Times New Roman" panose="02020603050405020304" pitchFamily="18" charset="0"/>
              </a:rPr>
              <a:t>. power is converted into </a:t>
            </a:r>
            <a:r>
              <a:rPr lang="en-US" sz="1600" dirty="0" err="1">
                <a:solidFill>
                  <a:srgbClr val="231F20"/>
                </a:solidFill>
                <a:latin typeface="Times New Roman" panose="02020603050405020304" pitchFamily="18" charset="0"/>
              </a:rPr>
              <a:t>d.c.</a:t>
            </a:r>
            <a:r>
              <a:rPr lang="en-US" sz="1600" dirty="0">
                <a:solidFill>
                  <a:srgbClr val="231F20"/>
                </a:solidFill>
                <a:latin typeface="Times New Roman" panose="02020603050405020304" pitchFamily="18" charset="0"/>
              </a:rPr>
              <a:t> power at the substation by using converting machinery </a:t>
            </a:r>
            <a:r>
              <a:rPr lang="en-US" sz="1600" i="1" dirty="0">
                <a:solidFill>
                  <a:srgbClr val="231F20"/>
                </a:solidFill>
                <a:latin typeface="Times New Roman" panose="02020603050405020304" pitchFamily="18" charset="0"/>
              </a:rPr>
              <a:t>e.g.,</a:t>
            </a:r>
          </a:p>
          <a:p>
            <a:pPr marL="0" indent="0">
              <a:buNone/>
            </a:pPr>
            <a:r>
              <a:rPr lang="en-US" sz="1600" dirty="0">
                <a:solidFill>
                  <a:srgbClr val="231F20"/>
                </a:solidFill>
                <a:latin typeface="Times New Roman" panose="02020603050405020304" pitchFamily="18" charset="0"/>
              </a:rPr>
              <a:t>mercury arc rectifiers, rotary converters and motor-generator sets.</a:t>
            </a:r>
          </a:p>
          <a:p>
            <a:pPr algn="l"/>
            <a:r>
              <a:rPr lang="en-US" sz="1600" dirty="0">
                <a:solidFill>
                  <a:srgbClr val="231F20"/>
                </a:solidFill>
                <a:latin typeface="Times New Roman" panose="02020603050405020304" pitchFamily="18" charset="0"/>
              </a:rPr>
              <a:t>The </a:t>
            </a:r>
            <a:r>
              <a:rPr lang="en-US" sz="1600" dirty="0" err="1">
                <a:solidFill>
                  <a:srgbClr val="231F20"/>
                </a:solidFill>
                <a:latin typeface="Times New Roman" panose="02020603050405020304" pitchFamily="18" charset="0"/>
              </a:rPr>
              <a:t>d.c.</a:t>
            </a:r>
            <a:r>
              <a:rPr lang="en-US" sz="1600" dirty="0">
                <a:solidFill>
                  <a:srgbClr val="231F20"/>
                </a:solidFill>
                <a:latin typeface="Times New Roman" panose="02020603050405020304" pitchFamily="18" charset="0"/>
              </a:rPr>
              <a:t> supply from the substation may be obtained in the form of</a:t>
            </a:r>
          </a:p>
          <a:p>
            <a:pPr marL="0" indent="0">
              <a:buNone/>
            </a:pPr>
            <a:r>
              <a:rPr lang="en-US" sz="1600" dirty="0">
                <a:solidFill>
                  <a:srgbClr val="231F20"/>
                </a:solidFill>
                <a:latin typeface="Times New Roman" panose="02020603050405020304" pitchFamily="18" charset="0"/>
              </a:rPr>
              <a:t>               (</a:t>
            </a:r>
            <a:r>
              <a:rPr lang="en-US" sz="1600" i="1" dirty="0" err="1">
                <a:solidFill>
                  <a:srgbClr val="231F20"/>
                </a:solidFill>
                <a:latin typeface="Times New Roman" panose="02020603050405020304" pitchFamily="18" charset="0"/>
              </a:rPr>
              <a:t>i</a:t>
            </a:r>
            <a:r>
              <a:rPr lang="en-US" sz="1600" dirty="0">
                <a:solidFill>
                  <a:srgbClr val="231F20"/>
                </a:solidFill>
                <a:latin typeface="Times New Roman" panose="02020603050405020304" pitchFamily="18" charset="0"/>
              </a:rPr>
              <a:t>) 2-wire or (</a:t>
            </a:r>
            <a:r>
              <a:rPr lang="en-US" sz="1600" i="1" dirty="0">
                <a:solidFill>
                  <a:srgbClr val="231F20"/>
                </a:solidFill>
                <a:latin typeface="Times New Roman" panose="02020603050405020304" pitchFamily="18" charset="0"/>
              </a:rPr>
              <a:t>ii</a:t>
            </a:r>
            <a:r>
              <a:rPr lang="en-US" sz="1600" dirty="0">
                <a:solidFill>
                  <a:srgbClr val="231F20"/>
                </a:solidFill>
                <a:latin typeface="Times New Roman" panose="02020603050405020304" pitchFamily="18" charset="0"/>
              </a:rPr>
              <a:t>) 3-wire for distribution.</a:t>
            </a:r>
          </a:p>
          <a:p>
            <a:pPr algn="l"/>
            <a:r>
              <a:rPr lang="en-US" sz="1600" b="1" dirty="0">
                <a:solidFill>
                  <a:srgbClr val="ED008D"/>
                </a:solidFill>
                <a:latin typeface="Times New Roman" panose="02020603050405020304" pitchFamily="18" charset="0"/>
              </a:rPr>
              <a:t>(</a:t>
            </a:r>
            <a:r>
              <a:rPr lang="en-US" sz="1600" b="1" i="1" dirty="0" err="1">
                <a:solidFill>
                  <a:srgbClr val="ED008D"/>
                </a:solidFill>
                <a:latin typeface="Times New Roman" panose="02020603050405020304" pitchFamily="18" charset="0"/>
              </a:rPr>
              <a:t>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2-wire </a:t>
            </a:r>
            <a:r>
              <a:rPr lang="en-US" sz="1600" i="1" dirty="0" err="1">
                <a:solidFill>
                  <a:srgbClr val="ED008D"/>
                </a:solidFill>
                <a:latin typeface="Times New Roman" panose="02020603050405020304" pitchFamily="18" charset="0"/>
              </a:rPr>
              <a:t>d.c.</a:t>
            </a:r>
            <a:r>
              <a:rPr lang="en-US" sz="1600" i="1" dirty="0">
                <a:solidFill>
                  <a:srgbClr val="ED008D"/>
                </a:solidFill>
                <a:latin typeface="Times New Roman" panose="02020603050405020304" pitchFamily="18" charset="0"/>
              </a:rPr>
              <a:t> system</a:t>
            </a:r>
            <a:r>
              <a:rPr lang="en-US" sz="1600" i="1" dirty="0">
                <a:solidFill>
                  <a:srgbClr val="231F20"/>
                </a:solidFill>
                <a:latin typeface="Times New Roman" panose="02020603050405020304" pitchFamily="18" charset="0"/>
              </a:rPr>
              <a:t>. </a:t>
            </a:r>
            <a:r>
              <a:rPr lang="en-US" sz="1600" dirty="0">
                <a:solidFill>
                  <a:srgbClr val="231F20"/>
                </a:solidFill>
                <a:latin typeface="Times New Roman" panose="02020603050405020304" pitchFamily="18" charset="0"/>
              </a:rPr>
              <a:t>As the name implies, this system of distribution consists of two wires. One is the outgoing or positive wire and the other is the return or negative wire.</a:t>
            </a:r>
          </a:p>
          <a:p>
            <a:pPr algn="l"/>
            <a:r>
              <a:rPr lang="en-US" sz="1600" dirty="0">
                <a:solidFill>
                  <a:srgbClr val="231F20"/>
                </a:solidFill>
                <a:latin typeface="Times New Roman" panose="02020603050405020304" pitchFamily="18" charset="0"/>
              </a:rPr>
              <a:t>The loads such as lamps, motors etc. are connected in parallel between the two wires.</a:t>
            </a:r>
          </a:p>
          <a:p>
            <a:pPr algn="l"/>
            <a:r>
              <a:rPr lang="en-US" sz="1600" dirty="0">
                <a:solidFill>
                  <a:srgbClr val="231F20"/>
                </a:solidFill>
                <a:latin typeface="Times New Roman" panose="02020603050405020304" pitchFamily="18" charset="0"/>
              </a:rPr>
              <a:t>This system is never used for transmission purposes due to low efficiency but may be employed for distribution of </a:t>
            </a:r>
            <a:r>
              <a:rPr lang="en-US" sz="1600" dirty="0" err="1">
                <a:solidFill>
                  <a:srgbClr val="231F20"/>
                </a:solidFill>
                <a:latin typeface="Times New Roman" panose="02020603050405020304" pitchFamily="18" charset="0"/>
              </a:rPr>
              <a:t>d.c.</a:t>
            </a:r>
            <a:r>
              <a:rPr lang="en-US" sz="1600" dirty="0">
                <a:solidFill>
                  <a:srgbClr val="231F20"/>
                </a:solidFill>
                <a:latin typeface="Times New Roman" panose="02020603050405020304" pitchFamily="18" charset="0"/>
              </a:rPr>
              <a:t> power.</a:t>
            </a:r>
            <a:endParaRPr lang="en-US" sz="1600" dirty="0"/>
          </a:p>
        </p:txBody>
      </p:sp>
      <p:sp>
        <p:nvSpPr>
          <p:cNvPr id="4" name="Slide Number Placeholder 3">
            <a:extLst>
              <a:ext uri="{FF2B5EF4-FFF2-40B4-BE49-F238E27FC236}">
                <a16:creationId xmlns:a16="http://schemas.microsoft.com/office/drawing/2014/main" id="{86BC27F0-68BA-440B-B9D0-1F46FC375A83}"/>
              </a:ext>
            </a:extLst>
          </p:cNvPr>
          <p:cNvSpPr>
            <a:spLocks noGrp="1"/>
          </p:cNvSpPr>
          <p:nvPr>
            <p:ph type="sldNum" sz="quarter" idx="12"/>
          </p:nvPr>
        </p:nvSpPr>
        <p:spPr/>
        <p:txBody>
          <a:bodyPr/>
          <a:lstStyle/>
          <a:p>
            <a:fld id="{E1B5D265-4D17-46B9-A4B1-A84B3B9C5B32}" type="slidenum">
              <a:rPr lang="en-US" smtClean="0"/>
              <a:t>10</a:t>
            </a:fld>
            <a:endParaRPr lang="en-US"/>
          </a:p>
        </p:txBody>
      </p:sp>
      <p:pic>
        <p:nvPicPr>
          <p:cNvPr id="5" name="Picture 4">
            <a:extLst>
              <a:ext uri="{FF2B5EF4-FFF2-40B4-BE49-F238E27FC236}">
                <a16:creationId xmlns:a16="http://schemas.microsoft.com/office/drawing/2014/main" id="{855F342D-1141-49B4-86B4-35B6156A77AC}"/>
              </a:ext>
            </a:extLst>
          </p:cNvPr>
          <p:cNvPicPr>
            <a:picLocks noChangeAspect="1"/>
          </p:cNvPicPr>
          <p:nvPr/>
        </p:nvPicPr>
        <p:blipFill>
          <a:blip r:embed="rId2"/>
          <a:stretch>
            <a:fillRect/>
          </a:stretch>
        </p:blipFill>
        <p:spPr>
          <a:xfrm>
            <a:off x="6893800" y="2943608"/>
            <a:ext cx="2126022" cy="1170319"/>
          </a:xfrm>
          <a:prstGeom prst="rect">
            <a:avLst/>
          </a:prstGeom>
        </p:spPr>
      </p:pic>
    </p:spTree>
    <p:extLst>
      <p:ext uri="{BB962C8B-B14F-4D97-AF65-F5344CB8AC3E}">
        <p14:creationId xmlns:p14="http://schemas.microsoft.com/office/powerpoint/2010/main" val="222721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3C5C18-3200-4246-AB3D-9EE2331B31A3}"/>
              </a:ext>
            </a:extLst>
          </p:cNvPr>
          <p:cNvSpPr txBox="1"/>
          <p:nvPr/>
        </p:nvSpPr>
        <p:spPr>
          <a:xfrm>
            <a:off x="596899" y="698974"/>
            <a:ext cx="7755467" cy="584775"/>
          </a:xfrm>
          <a:prstGeom prst="rect">
            <a:avLst/>
          </a:prstGeom>
          <a:noFill/>
        </p:spPr>
        <p:txBody>
          <a:bodyPr wrap="square">
            <a:spAutoFit/>
          </a:bodyPr>
          <a:lstStyle/>
          <a:p>
            <a:pPr algn="l"/>
            <a:r>
              <a:rPr lang="en-US" sz="1600" b="1" dirty="0">
                <a:solidFill>
                  <a:srgbClr val="ED008D"/>
                </a:solidFill>
                <a:latin typeface="Times New Roman" panose="02020603050405020304" pitchFamily="18" charset="0"/>
                <a:cs typeface="Times New Roman" panose="02020603050405020304" pitchFamily="18" charset="0"/>
              </a:rPr>
              <a:t>(</a:t>
            </a:r>
            <a:r>
              <a:rPr lang="en-US" sz="1600" b="1" i="1" dirty="0">
                <a:solidFill>
                  <a:srgbClr val="ED008D"/>
                </a:solidFill>
                <a:latin typeface="Times New Roman" panose="02020603050405020304" pitchFamily="18" charset="0"/>
                <a:cs typeface="Times New Roman" panose="02020603050405020304" pitchFamily="18" charset="0"/>
              </a:rPr>
              <a:t>ii</a:t>
            </a:r>
            <a:r>
              <a:rPr lang="en-US" sz="1600" b="1" dirty="0">
                <a:solidFill>
                  <a:srgbClr val="ED008D"/>
                </a:solidFill>
                <a:latin typeface="Times New Roman" panose="02020603050405020304" pitchFamily="18" charset="0"/>
                <a:cs typeface="Times New Roman" panose="02020603050405020304" pitchFamily="18" charset="0"/>
              </a:rPr>
              <a:t>) </a:t>
            </a:r>
            <a:r>
              <a:rPr lang="en-US" sz="1600" i="1" dirty="0">
                <a:solidFill>
                  <a:srgbClr val="ED008D"/>
                </a:solidFill>
                <a:latin typeface="Times New Roman" panose="02020603050405020304" pitchFamily="18" charset="0"/>
                <a:cs typeface="Times New Roman" panose="02020603050405020304" pitchFamily="18" charset="0"/>
              </a:rPr>
              <a:t>3-wire </a:t>
            </a:r>
            <a:r>
              <a:rPr lang="en-US" sz="1600" i="1" dirty="0" err="1">
                <a:solidFill>
                  <a:srgbClr val="ED008D"/>
                </a:solidFill>
                <a:latin typeface="Times New Roman" panose="02020603050405020304" pitchFamily="18" charset="0"/>
                <a:cs typeface="Times New Roman" panose="02020603050405020304" pitchFamily="18" charset="0"/>
              </a:rPr>
              <a:t>d.c.</a:t>
            </a:r>
            <a:r>
              <a:rPr lang="en-US" sz="1600" i="1" dirty="0">
                <a:solidFill>
                  <a:srgbClr val="ED008D"/>
                </a:solidFill>
                <a:latin typeface="Times New Roman" panose="02020603050405020304" pitchFamily="18" charset="0"/>
                <a:cs typeface="Times New Roman" panose="02020603050405020304" pitchFamily="18" charset="0"/>
              </a:rPr>
              <a:t> system. </a:t>
            </a:r>
            <a:r>
              <a:rPr lang="en-US" sz="1600" dirty="0">
                <a:solidFill>
                  <a:srgbClr val="231F20"/>
                </a:solidFill>
                <a:latin typeface="Times New Roman" panose="02020603050405020304" pitchFamily="18" charset="0"/>
                <a:cs typeface="Times New Roman" panose="02020603050405020304" pitchFamily="18" charset="0"/>
              </a:rPr>
              <a:t>It consists of two outers and a middle or neutral wire which is earthed at the substation.</a:t>
            </a:r>
            <a:endParaRPr lang="en-US" sz="1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495651F-2BC4-46BF-B99E-A2724F3C0EDB}"/>
              </a:ext>
            </a:extLst>
          </p:cNvPr>
          <p:cNvSpPr txBox="1"/>
          <p:nvPr/>
        </p:nvSpPr>
        <p:spPr>
          <a:xfrm>
            <a:off x="596899" y="1218854"/>
            <a:ext cx="8039101" cy="338554"/>
          </a:xfrm>
          <a:prstGeom prst="rect">
            <a:avLst/>
          </a:prstGeom>
          <a:noFill/>
        </p:spPr>
        <p:txBody>
          <a:bodyPr wrap="square">
            <a:spAutoFit/>
          </a:bodyPr>
          <a:lstStyle/>
          <a:p>
            <a:pPr marL="214313" indent="-214313">
              <a:buFont typeface="Arial" panose="020B0604020202020204" pitchFamily="34" charset="0"/>
              <a:buChar char="•"/>
            </a:pPr>
            <a:r>
              <a:rPr lang="en-US" sz="1600" dirty="0">
                <a:solidFill>
                  <a:srgbClr val="231F20"/>
                </a:solidFill>
                <a:latin typeface="Times New Roman" panose="02020603050405020304" pitchFamily="18" charset="0"/>
              </a:rPr>
              <a:t>The voltage between the outers is twice the voltage between either outer and neutral wire.</a:t>
            </a:r>
            <a:endParaRPr lang="en-US" sz="1600" dirty="0"/>
          </a:p>
        </p:txBody>
      </p:sp>
      <p:sp>
        <p:nvSpPr>
          <p:cNvPr id="7" name="TextBox 6">
            <a:extLst>
              <a:ext uri="{FF2B5EF4-FFF2-40B4-BE49-F238E27FC236}">
                <a16:creationId xmlns:a16="http://schemas.microsoft.com/office/drawing/2014/main" id="{84B18345-EACC-4C5E-B2C3-A1CA8E858E57}"/>
              </a:ext>
            </a:extLst>
          </p:cNvPr>
          <p:cNvSpPr txBox="1"/>
          <p:nvPr/>
        </p:nvSpPr>
        <p:spPr>
          <a:xfrm>
            <a:off x="582083" y="1700486"/>
            <a:ext cx="7825318" cy="584775"/>
          </a:xfrm>
          <a:prstGeom prst="rect">
            <a:avLst/>
          </a:prstGeom>
          <a:noFill/>
        </p:spPr>
        <p:txBody>
          <a:bodyPr wrap="square">
            <a:spAutoFit/>
          </a:bodyPr>
          <a:lstStyle/>
          <a:p>
            <a:pPr marL="214313" indent="-214313" algn="just">
              <a:buFont typeface="Arial" panose="020B0604020202020204" pitchFamily="34" charset="0"/>
              <a:buChar char="•"/>
            </a:pPr>
            <a:r>
              <a:rPr lang="en-US" sz="1600" dirty="0">
                <a:solidFill>
                  <a:srgbClr val="231F20"/>
                </a:solidFill>
                <a:latin typeface="Times New Roman" panose="02020603050405020304" pitchFamily="18" charset="0"/>
              </a:rPr>
              <a:t>The principal advantage of this system is that it makes available two voltages at the consumer terminals </a:t>
            </a:r>
            <a:r>
              <a:rPr lang="en-US" sz="1600" i="1" dirty="0">
                <a:solidFill>
                  <a:srgbClr val="231F20"/>
                </a:solidFill>
                <a:latin typeface="Times New Roman" panose="02020603050405020304" pitchFamily="18" charset="0"/>
              </a:rPr>
              <a:t>viz</a:t>
            </a:r>
            <a:r>
              <a:rPr lang="en-US" sz="1600" dirty="0">
                <a:solidFill>
                  <a:srgbClr val="231F20"/>
                </a:solidFill>
                <a:latin typeface="Times New Roman" panose="02020603050405020304" pitchFamily="18" charset="0"/>
              </a:rPr>
              <a:t>., </a:t>
            </a:r>
            <a:r>
              <a:rPr lang="en-US" sz="1600" i="1" dirty="0">
                <a:solidFill>
                  <a:srgbClr val="231F20"/>
                </a:solidFill>
                <a:latin typeface="Times New Roman" panose="02020603050405020304" pitchFamily="18" charset="0"/>
              </a:rPr>
              <a:t>V </a:t>
            </a:r>
            <a:r>
              <a:rPr lang="en-US" sz="1600" dirty="0">
                <a:solidFill>
                  <a:srgbClr val="231F20"/>
                </a:solidFill>
                <a:latin typeface="Times New Roman" panose="02020603050405020304" pitchFamily="18" charset="0"/>
              </a:rPr>
              <a:t>between any outer and the neutral and 2V between the outers.</a:t>
            </a:r>
            <a:endParaRPr lang="en-US" sz="1600" dirty="0"/>
          </a:p>
        </p:txBody>
      </p:sp>
      <p:sp>
        <p:nvSpPr>
          <p:cNvPr id="9" name="TextBox 8">
            <a:extLst>
              <a:ext uri="{FF2B5EF4-FFF2-40B4-BE49-F238E27FC236}">
                <a16:creationId xmlns:a16="http://schemas.microsoft.com/office/drawing/2014/main" id="{AB837B54-DA1E-4CF2-8E42-F6113A43AABE}"/>
              </a:ext>
            </a:extLst>
          </p:cNvPr>
          <p:cNvSpPr txBox="1"/>
          <p:nvPr/>
        </p:nvSpPr>
        <p:spPr>
          <a:xfrm>
            <a:off x="632882" y="2290645"/>
            <a:ext cx="7825319" cy="830997"/>
          </a:xfrm>
          <a:prstGeom prst="rect">
            <a:avLst/>
          </a:prstGeom>
          <a:noFill/>
        </p:spPr>
        <p:txBody>
          <a:bodyPr wrap="square">
            <a:spAutoFit/>
          </a:bodyPr>
          <a:lstStyle/>
          <a:p>
            <a:pPr marL="214313" indent="-214313">
              <a:buFont typeface="Arial" panose="020B0604020202020204" pitchFamily="34" charset="0"/>
              <a:buChar char="•"/>
            </a:pPr>
            <a:r>
              <a:rPr lang="en-US" sz="1600" dirty="0">
                <a:solidFill>
                  <a:srgbClr val="231F20"/>
                </a:solidFill>
                <a:latin typeface="Times New Roman" panose="02020603050405020304" pitchFamily="18" charset="0"/>
              </a:rPr>
              <a:t>Loads requiring high voltage (</a:t>
            </a:r>
            <a:r>
              <a:rPr lang="en-US" sz="1600" i="1" dirty="0">
                <a:solidFill>
                  <a:srgbClr val="231F20"/>
                </a:solidFill>
                <a:latin typeface="Times New Roman" panose="02020603050405020304" pitchFamily="18" charset="0"/>
              </a:rPr>
              <a:t>e.g</a:t>
            </a:r>
            <a:r>
              <a:rPr lang="en-US" sz="1600" dirty="0">
                <a:solidFill>
                  <a:srgbClr val="231F20"/>
                </a:solidFill>
                <a:latin typeface="Times New Roman" panose="02020603050405020304" pitchFamily="18" charset="0"/>
              </a:rPr>
              <a:t>., motors) are connected across the outers, whereas lamps and heating circuits requiring less voltage are connected between either outer and the neutral.</a:t>
            </a:r>
            <a:endParaRPr lang="en-US" sz="1600" dirty="0"/>
          </a:p>
        </p:txBody>
      </p:sp>
      <p:pic>
        <p:nvPicPr>
          <p:cNvPr id="11" name="Picture 10">
            <a:extLst>
              <a:ext uri="{FF2B5EF4-FFF2-40B4-BE49-F238E27FC236}">
                <a16:creationId xmlns:a16="http://schemas.microsoft.com/office/drawing/2014/main" id="{0590E02C-25B0-4A7D-AAF7-D6E64348F178}"/>
              </a:ext>
            </a:extLst>
          </p:cNvPr>
          <p:cNvPicPr>
            <a:picLocks noChangeAspect="1"/>
          </p:cNvPicPr>
          <p:nvPr/>
        </p:nvPicPr>
        <p:blipFill>
          <a:blip r:embed="rId2"/>
          <a:stretch>
            <a:fillRect/>
          </a:stretch>
        </p:blipFill>
        <p:spPr>
          <a:xfrm>
            <a:off x="1819802" y="3018498"/>
            <a:ext cx="5241758" cy="2762975"/>
          </a:xfrm>
          <a:prstGeom prst="rect">
            <a:avLst/>
          </a:prstGeom>
        </p:spPr>
      </p:pic>
      <p:sp>
        <p:nvSpPr>
          <p:cNvPr id="2" name="Slide Number Placeholder 1">
            <a:extLst>
              <a:ext uri="{FF2B5EF4-FFF2-40B4-BE49-F238E27FC236}">
                <a16:creationId xmlns:a16="http://schemas.microsoft.com/office/drawing/2014/main" id="{14A7179E-5BDB-4B3E-994C-003EBFDE8337}"/>
              </a:ext>
            </a:extLst>
          </p:cNvPr>
          <p:cNvSpPr>
            <a:spLocks noGrp="1"/>
          </p:cNvSpPr>
          <p:nvPr>
            <p:ph type="sldNum" sz="quarter" idx="12"/>
          </p:nvPr>
        </p:nvSpPr>
        <p:spPr/>
        <p:txBody>
          <a:bodyPr/>
          <a:lstStyle/>
          <a:p>
            <a:fld id="{E1B5D265-4D17-46B9-A4B1-A84B3B9C5B32}" type="slidenum">
              <a:rPr lang="en-US" smtClean="0"/>
              <a:t>11</a:t>
            </a:fld>
            <a:endParaRPr lang="en-US"/>
          </a:p>
        </p:txBody>
      </p:sp>
    </p:spTree>
    <p:extLst>
      <p:ext uri="{BB962C8B-B14F-4D97-AF65-F5344CB8AC3E}">
        <p14:creationId xmlns:p14="http://schemas.microsoft.com/office/powerpoint/2010/main" val="16117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DCED-BD8A-4C16-8BB2-75D2CBAF1ACE}"/>
              </a:ext>
            </a:extLst>
          </p:cNvPr>
          <p:cNvSpPr>
            <a:spLocks noGrp="1"/>
          </p:cNvSpPr>
          <p:nvPr>
            <p:ph type="title"/>
          </p:nvPr>
        </p:nvSpPr>
        <p:spPr>
          <a:xfrm>
            <a:off x="1084441" y="823382"/>
            <a:ext cx="6157382" cy="313268"/>
          </a:xfrm>
        </p:spPr>
        <p:txBody>
          <a:bodyPr>
            <a:noAutofit/>
          </a:bodyPr>
          <a:lstStyle/>
          <a:p>
            <a:r>
              <a:rPr lang="en-US" sz="2400" b="1" dirty="0">
                <a:latin typeface="Times New Roman" panose="02020603050405020304" pitchFamily="18" charset="0"/>
                <a:cs typeface="Times New Roman" panose="02020603050405020304" pitchFamily="18" charset="0"/>
              </a:rPr>
              <a:t>Methods of Obtaining 3-wire D.C. System</a:t>
            </a:r>
          </a:p>
        </p:txBody>
      </p:sp>
      <p:sp>
        <p:nvSpPr>
          <p:cNvPr id="3" name="Content Placeholder 2">
            <a:extLst>
              <a:ext uri="{FF2B5EF4-FFF2-40B4-BE49-F238E27FC236}">
                <a16:creationId xmlns:a16="http://schemas.microsoft.com/office/drawing/2014/main" id="{CDECC22F-D75D-45F0-AA5D-A043D7B6FB01}"/>
              </a:ext>
            </a:extLst>
          </p:cNvPr>
          <p:cNvSpPr>
            <a:spLocks noGrp="1"/>
          </p:cNvSpPr>
          <p:nvPr>
            <p:ph idx="1"/>
          </p:nvPr>
        </p:nvSpPr>
        <p:spPr>
          <a:xfrm>
            <a:off x="518583" y="1797248"/>
            <a:ext cx="7886700" cy="3263504"/>
          </a:xfrm>
        </p:spPr>
        <p:txBody>
          <a:bodyPr/>
          <a:lstStyle/>
          <a:p>
            <a:r>
              <a:rPr lang="en-US" sz="1600" dirty="0">
                <a:solidFill>
                  <a:srgbClr val="231F20"/>
                </a:solidFill>
                <a:latin typeface="Times New Roman" panose="02020603050405020304" pitchFamily="18" charset="0"/>
                <a:cs typeface="Times New Roman" panose="02020603050405020304" pitchFamily="18" charset="0"/>
              </a:rPr>
              <a:t>There are several methods of obtaining 3-wire </a:t>
            </a:r>
            <a:r>
              <a:rPr lang="en-US" sz="1600" dirty="0" err="1">
                <a:solidFill>
                  <a:srgbClr val="231F20"/>
                </a:solidFill>
                <a:latin typeface="Times New Roman" panose="02020603050405020304" pitchFamily="18" charset="0"/>
                <a:cs typeface="Times New Roman" panose="02020603050405020304" pitchFamily="18" charset="0"/>
              </a:rPr>
              <a:t>d.c.</a:t>
            </a:r>
            <a:r>
              <a:rPr lang="en-US" sz="1600" dirty="0">
                <a:solidFill>
                  <a:srgbClr val="231F20"/>
                </a:solidFill>
                <a:latin typeface="Times New Roman" panose="02020603050405020304" pitchFamily="18" charset="0"/>
                <a:cs typeface="Times New Roman" panose="02020603050405020304" pitchFamily="18" charset="0"/>
              </a:rPr>
              <a:t> system. However, the most important ones are:</a:t>
            </a:r>
          </a:p>
          <a:p>
            <a:pPr algn="l"/>
            <a:r>
              <a:rPr lang="en-US" sz="1600" b="1" dirty="0">
                <a:solidFill>
                  <a:srgbClr val="ED008D"/>
                </a:solidFill>
                <a:latin typeface="Times New Roman" panose="02020603050405020304" pitchFamily="18" charset="0"/>
                <a:cs typeface="Times New Roman" panose="02020603050405020304" pitchFamily="18" charset="0"/>
              </a:rPr>
              <a:t>(</a:t>
            </a:r>
            <a:r>
              <a:rPr lang="en-US" sz="1600" b="1" i="1" dirty="0" err="1">
                <a:solidFill>
                  <a:srgbClr val="ED008D"/>
                </a:solidFill>
                <a:latin typeface="Times New Roman" panose="02020603050405020304" pitchFamily="18" charset="0"/>
                <a:cs typeface="Times New Roman" panose="02020603050405020304" pitchFamily="18" charset="0"/>
              </a:rPr>
              <a:t>i</a:t>
            </a:r>
            <a:r>
              <a:rPr lang="en-US" sz="1600" b="1" dirty="0">
                <a:solidFill>
                  <a:srgbClr val="ED008D"/>
                </a:solidFill>
                <a:latin typeface="Times New Roman" panose="02020603050405020304" pitchFamily="18" charset="0"/>
                <a:cs typeface="Times New Roman" panose="02020603050405020304" pitchFamily="18" charset="0"/>
              </a:rPr>
              <a:t>) </a:t>
            </a:r>
            <a:r>
              <a:rPr lang="en-US" sz="1600" i="1" dirty="0">
                <a:solidFill>
                  <a:srgbClr val="ED008D"/>
                </a:solidFill>
                <a:latin typeface="Times New Roman" panose="02020603050405020304" pitchFamily="18" charset="0"/>
                <a:cs typeface="Times New Roman" panose="02020603050405020304" pitchFamily="18" charset="0"/>
              </a:rPr>
              <a:t>Two generator method. </a:t>
            </a:r>
            <a:r>
              <a:rPr lang="en-US" sz="1600" dirty="0">
                <a:solidFill>
                  <a:srgbClr val="231F20"/>
                </a:solidFill>
                <a:latin typeface="Times New Roman" panose="02020603050405020304" pitchFamily="18" charset="0"/>
                <a:cs typeface="Times New Roman" panose="02020603050405020304" pitchFamily="18" charset="0"/>
              </a:rPr>
              <a:t>In this method, two shunt wound </a:t>
            </a:r>
            <a:r>
              <a:rPr lang="en-US" sz="1600" dirty="0" err="1">
                <a:solidFill>
                  <a:srgbClr val="231F20"/>
                </a:solidFill>
                <a:latin typeface="Times New Roman" panose="02020603050405020304" pitchFamily="18" charset="0"/>
                <a:cs typeface="Times New Roman" panose="02020603050405020304" pitchFamily="18" charset="0"/>
              </a:rPr>
              <a:t>d.c.</a:t>
            </a:r>
            <a:r>
              <a:rPr lang="en-US" sz="1600" dirty="0">
                <a:solidFill>
                  <a:srgbClr val="231F20"/>
                </a:solidFill>
                <a:latin typeface="Times New Roman" panose="02020603050405020304" pitchFamily="18" charset="0"/>
                <a:cs typeface="Times New Roman" panose="02020603050405020304" pitchFamily="18" charset="0"/>
              </a:rPr>
              <a:t> generators </a:t>
            </a:r>
            <a:r>
              <a:rPr lang="en-US" sz="1600" i="1" dirty="0">
                <a:solidFill>
                  <a:srgbClr val="231F20"/>
                </a:solidFill>
                <a:latin typeface="Times New Roman" panose="02020603050405020304" pitchFamily="18" charset="0"/>
                <a:cs typeface="Times New Roman" panose="02020603050405020304" pitchFamily="18" charset="0"/>
              </a:rPr>
              <a:t>G</a:t>
            </a:r>
            <a:r>
              <a:rPr lang="en-US" sz="1600" dirty="0">
                <a:solidFill>
                  <a:srgbClr val="231F20"/>
                </a:solidFill>
                <a:latin typeface="Times New Roman" panose="02020603050405020304" pitchFamily="18" charset="0"/>
                <a:cs typeface="Times New Roman" panose="02020603050405020304" pitchFamily="18" charset="0"/>
              </a:rPr>
              <a:t>1 and </a:t>
            </a:r>
            <a:r>
              <a:rPr lang="en-US" sz="1600" i="1" dirty="0">
                <a:solidFill>
                  <a:srgbClr val="231F20"/>
                </a:solidFill>
                <a:latin typeface="Times New Roman" panose="02020603050405020304" pitchFamily="18" charset="0"/>
                <a:cs typeface="Times New Roman" panose="02020603050405020304" pitchFamily="18" charset="0"/>
              </a:rPr>
              <a:t>G</a:t>
            </a:r>
            <a:r>
              <a:rPr lang="en-US" sz="1600" dirty="0">
                <a:solidFill>
                  <a:srgbClr val="231F20"/>
                </a:solidFill>
                <a:latin typeface="Times New Roman" panose="02020603050405020304" pitchFamily="18" charset="0"/>
                <a:cs typeface="Times New Roman" panose="02020603050405020304" pitchFamily="18" charset="0"/>
              </a:rPr>
              <a:t>2 are connected in series and the neutral is obtained from the common point between generators.</a:t>
            </a:r>
          </a:p>
          <a:p>
            <a:pPr algn="l"/>
            <a:r>
              <a:rPr lang="en-US" sz="1600" dirty="0">
                <a:solidFill>
                  <a:srgbClr val="231F20"/>
                </a:solidFill>
                <a:latin typeface="Times New Roman" panose="02020603050405020304" pitchFamily="18" charset="0"/>
                <a:cs typeface="Times New Roman" panose="02020603050405020304" pitchFamily="18" charset="0"/>
              </a:rPr>
              <a:t>Each generator supplies the load on its own side. Thus generator </a:t>
            </a:r>
            <a:r>
              <a:rPr lang="en-US" sz="1600" i="1" dirty="0">
                <a:solidFill>
                  <a:srgbClr val="231F20"/>
                </a:solidFill>
                <a:latin typeface="Times New Roman" panose="02020603050405020304" pitchFamily="18" charset="0"/>
                <a:cs typeface="Times New Roman" panose="02020603050405020304" pitchFamily="18" charset="0"/>
              </a:rPr>
              <a:t>G</a:t>
            </a:r>
            <a:r>
              <a:rPr lang="en-US" sz="1600" dirty="0">
                <a:solidFill>
                  <a:srgbClr val="231F20"/>
                </a:solidFill>
                <a:latin typeface="Times New Roman" panose="02020603050405020304" pitchFamily="18" charset="0"/>
                <a:cs typeface="Times New Roman" panose="02020603050405020304" pitchFamily="18" charset="0"/>
              </a:rPr>
              <a:t>1 supplies a load current of </a:t>
            </a:r>
            <a:r>
              <a:rPr lang="en-US" sz="1600" i="1" dirty="0">
                <a:solidFill>
                  <a:srgbClr val="231F20"/>
                </a:solidFill>
                <a:latin typeface="Times New Roman" panose="02020603050405020304" pitchFamily="18" charset="0"/>
                <a:cs typeface="Times New Roman" panose="02020603050405020304" pitchFamily="18" charset="0"/>
              </a:rPr>
              <a:t>I</a:t>
            </a:r>
            <a:r>
              <a:rPr lang="en-US" sz="1600" dirty="0">
                <a:solidFill>
                  <a:srgbClr val="231F20"/>
                </a:solidFill>
                <a:latin typeface="Times New Roman" panose="02020603050405020304" pitchFamily="18" charset="0"/>
                <a:cs typeface="Times New Roman" panose="02020603050405020304" pitchFamily="18" charset="0"/>
              </a:rPr>
              <a:t>1, whereas generator </a:t>
            </a:r>
            <a:r>
              <a:rPr lang="en-US" sz="1600" i="1" dirty="0">
                <a:solidFill>
                  <a:srgbClr val="231F20"/>
                </a:solidFill>
                <a:latin typeface="Times New Roman" panose="02020603050405020304" pitchFamily="18" charset="0"/>
                <a:cs typeface="Times New Roman" panose="02020603050405020304" pitchFamily="18" charset="0"/>
              </a:rPr>
              <a:t>G</a:t>
            </a:r>
            <a:r>
              <a:rPr lang="en-US" sz="1600" dirty="0">
                <a:solidFill>
                  <a:srgbClr val="231F20"/>
                </a:solidFill>
                <a:latin typeface="Times New Roman" panose="02020603050405020304" pitchFamily="18" charset="0"/>
                <a:cs typeface="Times New Roman" panose="02020603050405020304" pitchFamily="18" charset="0"/>
              </a:rPr>
              <a:t>2 supplies a load current of </a:t>
            </a:r>
            <a:r>
              <a:rPr lang="en-US" sz="1600" i="1" dirty="0">
                <a:solidFill>
                  <a:srgbClr val="231F20"/>
                </a:solidFill>
                <a:latin typeface="Times New Roman" panose="02020603050405020304" pitchFamily="18" charset="0"/>
                <a:cs typeface="Times New Roman" panose="02020603050405020304" pitchFamily="18" charset="0"/>
              </a:rPr>
              <a:t>I</a:t>
            </a:r>
            <a:r>
              <a:rPr lang="en-US" sz="1600" dirty="0">
                <a:solidFill>
                  <a:srgbClr val="231F20"/>
                </a:solidFill>
                <a:latin typeface="Times New Roman" panose="02020603050405020304" pitchFamily="18" charset="0"/>
                <a:cs typeface="Times New Roman" panose="02020603050405020304" pitchFamily="18" charset="0"/>
              </a:rPr>
              <a:t>2.</a:t>
            </a:r>
          </a:p>
          <a:p>
            <a:pPr algn="l"/>
            <a:r>
              <a:rPr lang="en-US" sz="1600" dirty="0">
                <a:solidFill>
                  <a:srgbClr val="231F20"/>
                </a:solidFill>
                <a:latin typeface="Times New Roman" panose="02020603050405020304" pitchFamily="18" charset="0"/>
                <a:cs typeface="Times New Roman" panose="02020603050405020304" pitchFamily="18" charset="0"/>
              </a:rPr>
              <a:t>The difference of load currents on the two sides, known as out of balance current (</a:t>
            </a:r>
            <a:r>
              <a:rPr lang="en-US" sz="1600" i="1" dirty="0">
                <a:solidFill>
                  <a:srgbClr val="231F20"/>
                </a:solidFill>
                <a:latin typeface="Times New Roman" panose="02020603050405020304" pitchFamily="18" charset="0"/>
                <a:cs typeface="Times New Roman" panose="02020603050405020304" pitchFamily="18" charset="0"/>
              </a:rPr>
              <a:t>I</a:t>
            </a:r>
            <a:r>
              <a:rPr lang="en-US" sz="1600" dirty="0">
                <a:solidFill>
                  <a:srgbClr val="231F20"/>
                </a:solidFill>
                <a:latin typeface="Times New Roman" panose="02020603050405020304" pitchFamily="18" charset="0"/>
                <a:cs typeface="Times New Roman" panose="02020603050405020304" pitchFamily="18" charset="0"/>
              </a:rPr>
              <a:t>1 - </a:t>
            </a:r>
            <a:r>
              <a:rPr lang="en-US" sz="1600" i="1" dirty="0">
                <a:solidFill>
                  <a:srgbClr val="231F20"/>
                </a:solidFill>
                <a:latin typeface="Times New Roman" panose="02020603050405020304" pitchFamily="18" charset="0"/>
                <a:cs typeface="Times New Roman" panose="02020603050405020304" pitchFamily="18" charset="0"/>
              </a:rPr>
              <a:t>I</a:t>
            </a:r>
            <a:r>
              <a:rPr lang="en-US" sz="1600" dirty="0">
                <a:solidFill>
                  <a:srgbClr val="231F20"/>
                </a:solidFill>
                <a:latin typeface="Times New Roman" panose="02020603050405020304" pitchFamily="18" charset="0"/>
                <a:cs typeface="Times New Roman" panose="02020603050405020304" pitchFamily="18" charset="0"/>
              </a:rPr>
              <a:t>2) flows through the neutral wire.</a:t>
            </a:r>
          </a:p>
          <a:p>
            <a:pPr algn="l"/>
            <a:r>
              <a:rPr lang="en-US" sz="1600" dirty="0">
                <a:solidFill>
                  <a:srgbClr val="231F20"/>
                </a:solidFill>
                <a:latin typeface="Times New Roman" panose="02020603050405020304" pitchFamily="18" charset="0"/>
                <a:cs typeface="Times New Roman" panose="02020603050405020304" pitchFamily="18" charset="0"/>
              </a:rPr>
              <a:t>The principal disadvantage of this method is that two separate generators are required.</a:t>
            </a:r>
          </a:p>
          <a:p>
            <a:pPr algn="l"/>
            <a:endParaRPr lang="en-US" dirty="0"/>
          </a:p>
        </p:txBody>
      </p:sp>
      <p:sp>
        <p:nvSpPr>
          <p:cNvPr id="4" name="Slide Number Placeholder 3">
            <a:extLst>
              <a:ext uri="{FF2B5EF4-FFF2-40B4-BE49-F238E27FC236}">
                <a16:creationId xmlns:a16="http://schemas.microsoft.com/office/drawing/2014/main" id="{09B2E606-A7D7-4D0B-9E80-E1413FCEECBE}"/>
              </a:ext>
            </a:extLst>
          </p:cNvPr>
          <p:cNvSpPr>
            <a:spLocks noGrp="1"/>
          </p:cNvSpPr>
          <p:nvPr>
            <p:ph type="sldNum" sz="quarter" idx="12"/>
          </p:nvPr>
        </p:nvSpPr>
        <p:spPr/>
        <p:txBody>
          <a:bodyPr/>
          <a:lstStyle/>
          <a:p>
            <a:fld id="{E1B5D265-4D17-46B9-A4B1-A84B3B9C5B32}" type="slidenum">
              <a:rPr lang="en-US" smtClean="0"/>
              <a:t>12</a:t>
            </a:fld>
            <a:endParaRPr lang="en-US"/>
          </a:p>
        </p:txBody>
      </p:sp>
      <p:pic>
        <p:nvPicPr>
          <p:cNvPr id="5" name="Picture 4">
            <a:extLst>
              <a:ext uri="{FF2B5EF4-FFF2-40B4-BE49-F238E27FC236}">
                <a16:creationId xmlns:a16="http://schemas.microsoft.com/office/drawing/2014/main" id="{42184E94-5294-4923-99EB-FCDBE7207EF0}"/>
              </a:ext>
            </a:extLst>
          </p:cNvPr>
          <p:cNvPicPr>
            <a:picLocks noChangeAspect="1"/>
          </p:cNvPicPr>
          <p:nvPr/>
        </p:nvPicPr>
        <p:blipFill>
          <a:blip r:embed="rId2"/>
          <a:stretch>
            <a:fillRect/>
          </a:stretch>
        </p:blipFill>
        <p:spPr>
          <a:xfrm>
            <a:off x="3588425" y="4585471"/>
            <a:ext cx="2349532" cy="2023995"/>
          </a:xfrm>
          <a:prstGeom prst="rect">
            <a:avLst/>
          </a:prstGeom>
        </p:spPr>
      </p:pic>
    </p:spTree>
    <p:extLst>
      <p:ext uri="{BB962C8B-B14F-4D97-AF65-F5344CB8AC3E}">
        <p14:creationId xmlns:p14="http://schemas.microsoft.com/office/powerpoint/2010/main" val="412378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BA7F4B-6EAE-48FC-A162-637A4185CEA4}"/>
              </a:ext>
            </a:extLst>
          </p:cNvPr>
          <p:cNvSpPr txBox="1"/>
          <p:nvPr/>
        </p:nvSpPr>
        <p:spPr>
          <a:xfrm>
            <a:off x="646291" y="665067"/>
            <a:ext cx="7890933" cy="830997"/>
          </a:xfrm>
          <a:prstGeom prst="rect">
            <a:avLst/>
          </a:prstGeom>
          <a:noFill/>
        </p:spPr>
        <p:txBody>
          <a:bodyPr wrap="square">
            <a:spAutoFit/>
          </a:bodyPr>
          <a:lstStyle/>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3-wire </a:t>
            </a:r>
            <a:r>
              <a:rPr lang="en-US" sz="1600" i="1" dirty="0" err="1">
                <a:solidFill>
                  <a:srgbClr val="ED008D"/>
                </a:solidFill>
                <a:latin typeface="Times New Roman" panose="02020603050405020304" pitchFamily="18" charset="0"/>
              </a:rPr>
              <a:t>d.c.</a:t>
            </a:r>
            <a:r>
              <a:rPr lang="en-US" sz="1600" i="1" dirty="0">
                <a:solidFill>
                  <a:srgbClr val="ED008D"/>
                </a:solidFill>
                <a:latin typeface="Times New Roman" panose="02020603050405020304" pitchFamily="18" charset="0"/>
              </a:rPr>
              <a:t> generator. </a:t>
            </a:r>
            <a:r>
              <a:rPr lang="en-US" sz="1600" dirty="0">
                <a:solidFill>
                  <a:srgbClr val="231F20"/>
                </a:solidFill>
                <a:latin typeface="Times New Roman" panose="02020603050405020304" pitchFamily="18" charset="0"/>
              </a:rPr>
              <a:t>The above method is costly on account of the necessity of two generators.</a:t>
            </a:r>
          </a:p>
          <a:p>
            <a:pPr algn="l"/>
            <a:r>
              <a:rPr lang="en-US" sz="1600" dirty="0">
                <a:solidFill>
                  <a:srgbClr val="231F20"/>
                </a:solidFill>
                <a:latin typeface="Times New Roman" panose="02020603050405020304" pitchFamily="18" charset="0"/>
              </a:rPr>
              <a:t>For this reason, 3-wire </a:t>
            </a:r>
            <a:r>
              <a:rPr lang="en-US" sz="1600" dirty="0" err="1">
                <a:solidFill>
                  <a:srgbClr val="231F20"/>
                </a:solidFill>
                <a:latin typeface="Times New Roman" panose="02020603050405020304" pitchFamily="18" charset="0"/>
              </a:rPr>
              <a:t>d.c.</a:t>
            </a:r>
            <a:r>
              <a:rPr lang="en-US" sz="1600" dirty="0">
                <a:solidFill>
                  <a:srgbClr val="231F20"/>
                </a:solidFill>
                <a:latin typeface="Times New Roman" panose="02020603050405020304" pitchFamily="18" charset="0"/>
              </a:rPr>
              <a:t> generator was developed</a:t>
            </a:r>
            <a:r>
              <a:rPr lang="en-US" sz="1350" dirty="0">
                <a:solidFill>
                  <a:srgbClr val="231F20"/>
                </a:solidFill>
                <a:latin typeface="Times New Roman" panose="02020603050405020304" pitchFamily="18" charset="0"/>
              </a:rPr>
              <a:t>.</a:t>
            </a:r>
            <a:endParaRPr lang="en-US" sz="1350" dirty="0"/>
          </a:p>
        </p:txBody>
      </p:sp>
      <p:sp>
        <p:nvSpPr>
          <p:cNvPr id="4" name="TextBox 3">
            <a:extLst>
              <a:ext uri="{FF2B5EF4-FFF2-40B4-BE49-F238E27FC236}">
                <a16:creationId xmlns:a16="http://schemas.microsoft.com/office/drawing/2014/main" id="{1725282C-120A-4509-82F3-AD83EDA952C4}"/>
              </a:ext>
            </a:extLst>
          </p:cNvPr>
          <p:cNvSpPr txBox="1"/>
          <p:nvPr/>
        </p:nvSpPr>
        <p:spPr>
          <a:xfrm>
            <a:off x="609607" y="1408751"/>
            <a:ext cx="7930442" cy="1077218"/>
          </a:xfrm>
          <a:prstGeom prst="rect">
            <a:avLst/>
          </a:prstGeom>
          <a:noFill/>
        </p:spPr>
        <p:txBody>
          <a:bodyPr wrap="square">
            <a:spAutoFit/>
          </a:bodyPr>
          <a:lstStyle/>
          <a:p>
            <a:pPr marL="214313" indent="-214313">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It consists of a standard 2-wire machine with one or two coils of high reactance and low resistance, connected permanently to diametrically opposite points of the armature winding. </a:t>
            </a:r>
            <a:r>
              <a:rPr lang="en-US" sz="1600" dirty="0">
                <a:solidFill>
                  <a:srgbClr val="231F20"/>
                </a:solidFill>
                <a:latin typeface="Times New Roman" panose="02020603050405020304" pitchFamily="18" charset="0"/>
              </a:rPr>
              <a:t>The neutral wire is obtained</a:t>
            </a:r>
          </a:p>
          <a:p>
            <a:pPr algn="l"/>
            <a:r>
              <a:rPr lang="en-US" sz="1600" dirty="0">
                <a:solidFill>
                  <a:srgbClr val="231F20"/>
                </a:solidFill>
                <a:latin typeface="Times New Roman" panose="02020603050405020304" pitchFamily="18" charset="0"/>
              </a:rPr>
              <a:t>from the common point.</a:t>
            </a:r>
            <a:endParaRPr lang="en-US"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C575A2C-25D6-4C7A-BBBE-640222F16D4C}"/>
              </a:ext>
            </a:extLst>
          </p:cNvPr>
          <p:cNvPicPr>
            <a:picLocks noChangeAspect="1"/>
          </p:cNvPicPr>
          <p:nvPr/>
        </p:nvPicPr>
        <p:blipFill rotWithShape="1">
          <a:blip r:embed="rId2"/>
          <a:srcRect l="5472" r="14961" b="3282"/>
          <a:stretch/>
        </p:blipFill>
        <p:spPr>
          <a:xfrm>
            <a:off x="6773339" y="3819558"/>
            <a:ext cx="2302227" cy="2737842"/>
          </a:xfrm>
          <a:prstGeom prst="rect">
            <a:avLst/>
          </a:prstGeom>
        </p:spPr>
      </p:pic>
      <p:sp>
        <p:nvSpPr>
          <p:cNvPr id="7" name="TextBox 6">
            <a:extLst>
              <a:ext uri="{FF2B5EF4-FFF2-40B4-BE49-F238E27FC236}">
                <a16:creationId xmlns:a16="http://schemas.microsoft.com/office/drawing/2014/main" id="{967FB409-CB46-4634-B238-5218CCAEA17E}"/>
              </a:ext>
            </a:extLst>
          </p:cNvPr>
          <p:cNvSpPr txBox="1"/>
          <p:nvPr/>
        </p:nvSpPr>
        <p:spPr>
          <a:xfrm>
            <a:off x="567267" y="2500834"/>
            <a:ext cx="7930442" cy="584775"/>
          </a:xfrm>
          <a:prstGeom prst="rect">
            <a:avLst/>
          </a:prstGeom>
          <a:noFill/>
        </p:spPr>
        <p:txBody>
          <a:bodyPr wrap="square">
            <a:spAutoFit/>
          </a:bodyPr>
          <a:lstStyle/>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iii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Balancer set. </a:t>
            </a:r>
            <a:r>
              <a:rPr lang="en-US" sz="1600" dirty="0">
                <a:solidFill>
                  <a:srgbClr val="231F20"/>
                </a:solidFill>
                <a:latin typeface="Times New Roman" panose="02020603050405020304" pitchFamily="18" charset="0"/>
              </a:rPr>
              <a:t>The 3-wire system can be obtained from 2-wire </a:t>
            </a:r>
            <a:r>
              <a:rPr lang="en-US" sz="1600" dirty="0" err="1">
                <a:solidFill>
                  <a:srgbClr val="231F20"/>
                </a:solidFill>
                <a:latin typeface="Times New Roman" panose="02020603050405020304" pitchFamily="18" charset="0"/>
              </a:rPr>
              <a:t>d.c.</a:t>
            </a:r>
            <a:r>
              <a:rPr lang="en-US" sz="1600" dirty="0">
                <a:solidFill>
                  <a:srgbClr val="231F20"/>
                </a:solidFill>
                <a:latin typeface="Times New Roman" panose="02020603050405020304" pitchFamily="18" charset="0"/>
              </a:rPr>
              <a:t> system by the use of balancer set.</a:t>
            </a:r>
            <a:endParaRPr lang="en-US" sz="1600" dirty="0"/>
          </a:p>
        </p:txBody>
      </p:sp>
      <p:sp>
        <p:nvSpPr>
          <p:cNvPr id="9" name="TextBox 8">
            <a:extLst>
              <a:ext uri="{FF2B5EF4-FFF2-40B4-BE49-F238E27FC236}">
                <a16:creationId xmlns:a16="http://schemas.microsoft.com/office/drawing/2014/main" id="{B3970A50-C728-4025-BC30-586A1EA51ED8}"/>
              </a:ext>
            </a:extLst>
          </p:cNvPr>
          <p:cNvSpPr txBox="1"/>
          <p:nvPr/>
        </p:nvSpPr>
        <p:spPr>
          <a:xfrm>
            <a:off x="601134" y="2924883"/>
            <a:ext cx="6256867" cy="584775"/>
          </a:xfrm>
          <a:prstGeom prst="rect">
            <a:avLst/>
          </a:prstGeom>
          <a:noFill/>
        </p:spPr>
        <p:txBody>
          <a:bodyPr wrap="square">
            <a:spAutoFit/>
          </a:bodyPr>
          <a:lstStyle/>
          <a:p>
            <a:pPr marL="214313" indent="-214313">
              <a:buFont typeface="Arial" panose="020B0604020202020204" pitchFamily="34" charset="0"/>
              <a:buChar char="•"/>
            </a:pPr>
            <a:r>
              <a:rPr lang="en-US" sz="1600" i="1" dirty="0">
                <a:solidFill>
                  <a:srgbClr val="231F20"/>
                </a:solidFill>
                <a:latin typeface="Times New Roman" panose="02020603050405020304" pitchFamily="18" charset="0"/>
              </a:rPr>
              <a:t>G </a:t>
            </a:r>
            <a:r>
              <a:rPr lang="en-US" sz="1600" dirty="0">
                <a:solidFill>
                  <a:srgbClr val="231F20"/>
                </a:solidFill>
                <a:latin typeface="Times New Roman" panose="02020603050405020304" pitchFamily="18" charset="0"/>
              </a:rPr>
              <a:t>is the main 2-wire </a:t>
            </a:r>
            <a:r>
              <a:rPr lang="en-US" sz="1600" dirty="0" err="1">
                <a:solidFill>
                  <a:srgbClr val="231F20"/>
                </a:solidFill>
                <a:latin typeface="Times New Roman" panose="02020603050405020304" pitchFamily="18" charset="0"/>
              </a:rPr>
              <a:t>d.c.</a:t>
            </a:r>
            <a:r>
              <a:rPr lang="en-US" sz="1600" dirty="0">
                <a:solidFill>
                  <a:srgbClr val="231F20"/>
                </a:solidFill>
                <a:latin typeface="Times New Roman" panose="02020603050405020304" pitchFamily="18" charset="0"/>
              </a:rPr>
              <a:t> generator and supplies power to the whole system</a:t>
            </a:r>
            <a:r>
              <a:rPr lang="en-US" sz="1350" dirty="0">
                <a:solidFill>
                  <a:srgbClr val="231F20"/>
                </a:solidFill>
                <a:latin typeface="Times New Roman" panose="02020603050405020304" pitchFamily="18" charset="0"/>
              </a:rPr>
              <a:t>.</a:t>
            </a:r>
            <a:endParaRPr lang="en-US" sz="1350" dirty="0"/>
          </a:p>
        </p:txBody>
      </p:sp>
      <p:sp>
        <p:nvSpPr>
          <p:cNvPr id="11" name="TextBox 10">
            <a:extLst>
              <a:ext uri="{FF2B5EF4-FFF2-40B4-BE49-F238E27FC236}">
                <a16:creationId xmlns:a16="http://schemas.microsoft.com/office/drawing/2014/main" id="{52191830-DEAB-4E66-A29D-2373D314CFBA}"/>
              </a:ext>
            </a:extLst>
          </p:cNvPr>
          <p:cNvSpPr txBox="1"/>
          <p:nvPr/>
        </p:nvSpPr>
        <p:spPr>
          <a:xfrm>
            <a:off x="609607" y="3423542"/>
            <a:ext cx="6417734" cy="830997"/>
          </a:xfrm>
          <a:prstGeom prst="rect">
            <a:avLst/>
          </a:prstGeom>
          <a:noFill/>
        </p:spPr>
        <p:txBody>
          <a:bodyPr wrap="square">
            <a:spAutoFit/>
          </a:bodyPr>
          <a:lstStyle/>
          <a:p>
            <a:pPr marL="214313" indent="-214313">
              <a:buFont typeface="Arial" panose="020B0604020202020204" pitchFamily="34" charset="0"/>
              <a:buChar char="•"/>
            </a:pPr>
            <a:r>
              <a:rPr lang="en-US" sz="1600" dirty="0">
                <a:solidFill>
                  <a:srgbClr val="231F20"/>
                </a:solidFill>
                <a:latin typeface="Times New Roman" panose="02020603050405020304" pitchFamily="18" charset="0"/>
              </a:rPr>
              <a:t>The balancer set consists of two identical </a:t>
            </a:r>
            <a:r>
              <a:rPr lang="en-US" sz="1600" dirty="0" err="1">
                <a:solidFill>
                  <a:srgbClr val="231F20"/>
                </a:solidFill>
                <a:latin typeface="Times New Roman" panose="02020603050405020304" pitchFamily="18" charset="0"/>
              </a:rPr>
              <a:t>d.c</a:t>
            </a:r>
            <a:r>
              <a:rPr lang="en-US" sz="1600" dirty="0">
                <a:solidFill>
                  <a:srgbClr val="231F20"/>
                </a:solidFill>
                <a:latin typeface="Times New Roman" panose="02020603050405020304" pitchFamily="18" charset="0"/>
              </a:rPr>
              <a:t> shunt machines </a:t>
            </a:r>
            <a:r>
              <a:rPr lang="en-US" sz="1600" i="1" dirty="0">
                <a:solidFill>
                  <a:srgbClr val="231F20"/>
                </a:solidFill>
                <a:latin typeface="Times New Roman" panose="02020603050405020304" pitchFamily="18" charset="0"/>
              </a:rPr>
              <a:t>A </a:t>
            </a:r>
            <a:r>
              <a:rPr lang="en-US" sz="1600" dirty="0">
                <a:solidFill>
                  <a:srgbClr val="231F20"/>
                </a:solidFill>
                <a:latin typeface="Times New Roman" panose="02020603050405020304" pitchFamily="18" charset="0"/>
              </a:rPr>
              <a:t>and </a:t>
            </a:r>
            <a:r>
              <a:rPr lang="en-US" sz="1600" i="1" dirty="0">
                <a:solidFill>
                  <a:srgbClr val="231F20"/>
                </a:solidFill>
                <a:latin typeface="Times New Roman" panose="02020603050405020304" pitchFamily="18" charset="0"/>
              </a:rPr>
              <a:t>B </a:t>
            </a:r>
            <a:r>
              <a:rPr lang="en-US" sz="1600" dirty="0">
                <a:solidFill>
                  <a:srgbClr val="231F20"/>
                </a:solidFill>
                <a:latin typeface="Times New Roman" panose="02020603050405020304" pitchFamily="18" charset="0"/>
              </a:rPr>
              <a:t>coupled mechanically with their armatures and field windings joined in series across the outers</a:t>
            </a:r>
            <a:r>
              <a:rPr lang="en-US" sz="1350" dirty="0">
                <a:solidFill>
                  <a:srgbClr val="231F20"/>
                </a:solidFill>
                <a:latin typeface="Times New Roman" panose="02020603050405020304" pitchFamily="18" charset="0"/>
              </a:rPr>
              <a:t>.</a:t>
            </a:r>
            <a:endParaRPr lang="en-US" sz="1350" dirty="0"/>
          </a:p>
        </p:txBody>
      </p:sp>
      <p:sp>
        <p:nvSpPr>
          <p:cNvPr id="13" name="TextBox 12">
            <a:extLst>
              <a:ext uri="{FF2B5EF4-FFF2-40B4-BE49-F238E27FC236}">
                <a16:creationId xmlns:a16="http://schemas.microsoft.com/office/drawing/2014/main" id="{6B6A9A8F-EFE8-4D64-B1E9-78D940404605}"/>
              </a:ext>
            </a:extLst>
          </p:cNvPr>
          <p:cNvSpPr txBox="1"/>
          <p:nvPr/>
        </p:nvSpPr>
        <p:spPr>
          <a:xfrm>
            <a:off x="609606" y="4240918"/>
            <a:ext cx="6256867" cy="584775"/>
          </a:xfrm>
          <a:prstGeom prst="rect">
            <a:avLst/>
          </a:prstGeom>
          <a:noFill/>
        </p:spPr>
        <p:txBody>
          <a:bodyPr wrap="square">
            <a:spAutoFit/>
          </a:bodyPr>
          <a:lstStyle/>
          <a:p>
            <a:pPr marL="214313" indent="-214313">
              <a:buFont typeface="Arial" panose="020B0604020202020204" pitchFamily="34" charset="0"/>
              <a:buChar char="•"/>
            </a:pPr>
            <a:r>
              <a:rPr lang="en-US" sz="1600" dirty="0">
                <a:solidFill>
                  <a:srgbClr val="231F20"/>
                </a:solidFill>
                <a:latin typeface="Times New Roman" panose="02020603050405020304" pitchFamily="18" charset="0"/>
              </a:rPr>
              <a:t>The junction of their armatures is earthed and neutral wire is</a:t>
            </a:r>
          </a:p>
          <a:p>
            <a:pPr algn="l"/>
            <a:r>
              <a:rPr lang="en-US" sz="1600" dirty="0">
                <a:solidFill>
                  <a:srgbClr val="231F20"/>
                </a:solidFill>
                <a:latin typeface="Times New Roman" panose="02020603050405020304" pitchFamily="18" charset="0"/>
              </a:rPr>
              <a:t>taken out from here.</a:t>
            </a:r>
            <a:endParaRPr lang="en-US" sz="1600" dirty="0"/>
          </a:p>
        </p:txBody>
      </p:sp>
      <p:sp>
        <p:nvSpPr>
          <p:cNvPr id="15" name="TextBox 14">
            <a:extLst>
              <a:ext uri="{FF2B5EF4-FFF2-40B4-BE49-F238E27FC236}">
                <a16:creationId xmlns:a16="http://schemas.microsoft.com/office/drawing/2014/main" id="{AE9A2837-6ADC-4E54-BE4E-54F5D7F0CECD}"/>
              </a:ext>
            </a:extLst>
          </p:cNvPr>
          <p:cNvSpPr txBox="1"/>
          <p:nvPr/>
        </p:nvSpPr>
        <p:spPr>
          <a:xfrm>
            <a:off x="567267" y="4812072"/>
            <a:ext cx="6163733" cy="584775"/>
          </a:xfrm>
          <a:prstGeom prst="rect">
            <a:avLst/>
          </a:prstGeom>
          <a:noFill/>
        </p:spPr>
        <p:txBody>
          <a:bodyPr wrap="square">
            <a:spAutoFit/>
          </a:bodyPr>
          <a:lstStyle/>
          <a:p>
            <a:pPr marL="214313" indent="-214313">
              <a:buFont typeface="Arial" panose="020B0604020202020204" pitchFamily="34" charset="0"/>
              <a:buChar char="•"/>
            </a:pPr>
            <a:r>
              <a:rPr lang="en-US" sz="1600" dirty="0">
                <a:solidFill>
                  <a:srgbClr val="231F20"/>
                </a:solidFill>
                <a:latin typeface="Times New Roman" panose="02020603050405020304" pitchFamily="18" charset="0"/>
              </a:rPr>
              <a:t>The balancer set has the additional advantage that it maintains the potential difference on two sides of neutral equal to each other.</a:t>
            </a:r>
            <a:endParaRPr lang="en-US" sz="1600" dirty="0"/>
          </a:p>
        </p:txBody>
      </p:sp>
      <p:pic>
        <p:nvPicPr>
          <p:cNvPr id="17" name="Picture 16">
            <a:extLst>
              <a:ext uri="{FF2B5EF4-FFF2-40B4-BE49-F238E27FC236}">
                <a16:creationId xmlns:a16="http://schemas.microsoft.com/office/drawing/2014/main" id="{1D747110-7C4A-4361-8973-A931A42BCE84}"/>
              </a:ext>
            </a:extLst>
          </p:cNvPr>
          <p:cNvPicPr>
            <a:picLocks noChangeAspect="1"/>
          </p:cNvPicPr>
          <p:nvPr/>
        </p:nvPicPr>
        <p:blipFill>
          <a:blip r:embed="rId3"/>
          <a:stretch>
            <a:fillRect/>
          </a:stretch>
        </p:blipFill>
        <p:spPr>
          <a:xfrm>
            <a:off x="2224625" y="5351359"/>
            <a:ext cx="1782931" cy="1349116"/>
          </a:xfrm>
          <a:prstGeom prst="rect">
            <a:avLst/>
          </a:prstGeom>
        </p:spPr>
      </p:pic>
      <p:sp>
        <p:nvSpPr>
          <p:cNvPr id="18" name="Slide Number Placeholder 17">
            <a:extLst>
              <a:ext uri="{FF2B5EF4-FFF2-40B4-BE49-F238E27FC236}">
                <a16:creationId xmlns:a16="http://schemas.microsoft.com/office/drawing/2014/main" id="{26B63EBC-DA3A-4836-89ED-89FF6BEDBA9F}"/>
              </a:ext>
            </a:extLst>
          </p:cNvPr>
          <p:cNvSpPr>
            <a:spLocks noGrp="1"/>
          </p:cNvSpPr>
          <p:nvPr>
            <p:ph type="sldNum" sz="quarter" idx="12"/>
          </p:nvPr>
        </p:nvSpPr>
        <p:spPr/>
        <p:txBody>
          <a:bodyPr/>
          <a:lstStyle/>
          <a:p>
            <a:fld id="{E1B5D265-4D17-46B9-A4B1-A84B3B9C5B32}" type="slidenum">
              <a:rPr lang="en-US" smtClean="0"/>
              <a:t>13</a:t>
            </a:fld>
            <a:endParaRPr lang="en-US"/>
          </a:p>
        </p:txBody>
      </p:sp>
    </p:spTree>
    <p:extLst>
      <p:ext uri="{BB962C8B-B14F-4D97-AF65-F5344CB8AC3E}">
        <p14:creationId xmlns:p14="http://schemas.microsoft.com/office/powerpoint/2010/main" val="2044354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97CB-7594-4C95-9DBE-DD779D4C318D}"/>
              </a:ext>
            </a:extLst>
          </p:cNvPr>
          <p:cNvSpPr>
            <a:spLocks noGrp="1"/>
          </p:cNvSpPr>
          <p:nvPr>
            <p:ph type="title"/>
          </p:nvPr>
        </p:nvSpPr>
        <p:spPr>
          <a:xfrm>
            <a:off x="971552" y="1593850"/>
            <a:ext cx="7200897" cy="668868"/>
          </a:xfrm>
        </p:spPr>
        <p:txBody>
          <a:bodyPr>
            <a:normAutofit/>
          </a:bodyPr>
          <a:lstStyle/>
          <a:p>
            <a:r>
              <a:rPr lang="en-US" sz="2400" dirty="0">
                <a:latin typeface="Times New Roman" panose="02020603050405020304" pitchFamily="18" charset="0"/>
                <a:cs typeface="Times New Roman" panose="02020603050405020304" pitchFamily="18" charset="0"/>
              </a:rPr>
              <a:t>Overhead Versus Underground System</a:t>
            </a:r>
          </a:p>
        </p:txBody>
      </p:sp>
      <p:sp>
        <p:nvSpPr>
          <p:cNvPr id="3" name="Content Placeholder 2">
            <a:extLst>
              <a:ext uri="{FF2B5EF4-FFF2-40B4-BE49-F238E27FC236}">
                <a16:creationId xmlns:a16="http://schemas.microsoft.com/office/drawing/2014/main" id="{15628FAF-FEC4-40F9-8A1F-A12971DB3F86}"/>
              </a:ext>
            </a:extLst>
          </p:cNvPr>
          <p:cNvSpPr>
            <a:spLocks noGrp="1"/>
          </p:cNvSpPr>
          <p:nvPr>
            <p:ph idx="1"/>
          </p:nvPr>
        </p:nvSpPr>
        <p:spPr>
          <a:xfrm>
            <a:off x="971552" y="2490135"/>
            <a:ext cx="7406209" cy="3444997"/>
          </a:xfrm>
        </p:spPr>
        <p:txBody>
          <a:bodyPr>
            <a:noAutofit/>
          </a:bodyPr>
          <a:lstStyle/>
          <a:p>
            <a:pPr algn="l"/>
            <a:r>
              <a:rPr lang="en-US" sz="1600" dirty="0">
                <a:solidFill>
                  <a:srgbClr val="231F20"/>
                </a:solidFill>
                <a:latin typeface="Times New Roman" panose="02020603050405020304" pitchFamily="18" charset="0"/>
              </a:rPr>
              <a:t>Overhead lines are generally mounted on wooden, concrete or steel poles which are arranged to carry distribution transformers in addition to the conductors.</a:t>
            </a:r>
          </a:p>
          <a:p>
            <a:pPr algn="l"/>
            <a:r>
              <a:rPr lang="en-US" sz="1600" dirty="0">
                <a:solidFill>
                  <a:srgbClr val="231F20"/>
                </a:solidFill>
                <a:latin typeface="Times New Roman" panose="02020603050405020304" pitchFamily="18" charset="0"/>
              </a:rPr>
              <a:t>The underground system uses conduits, cables and manholes under the surface of streets and sidewalks. The choice between overhead and underground system depends upon a number of widely differing factors.</a:t>
            </a:r>
          </a:p>
          <a:p>
            <a:pPr algn="l"/>
            <a:r>
              <a:rPr lang="en-US" sz="1600" b="1" dirty="0">
                <a:solidFill>
                  <a:srgbClr val="ED008D"/>
                </a:solidFill>
                <a:latin typeface="Times New Roman" panose="02020603050405020304" pitchFamily="18" charset="0"/>
              </a:rPr>
              <a:t>(</a:t>
            </a:r>
            <a:r>
              <a:rPr lang="en-US" sz="1600" b="1" i="1" dirty="0" err="1">
                <a:solidFill>
                  <a:srgbClr val="ED008D"/>
                </a:solidFill>
                <a:latin typeface="Times New Roman" panose="02020603050405020304" pitchFamily="18" charset="0"/>
              </a:rPr>
              <a:t>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Public safety. </a:t>
            </a:r>
            <a:r>
              <a:rPr lang="en-US" sz="1600" dirty="0">
                <a:solidFill>
                  <a:srgbClr val="231F20"/>
                </a:solidFill>
                <a:latin typeface="Times New Roman" panose="02020603050405020304" pitchFamily="18" charset="0"/>
              </a:rPr>
              <a:t>The underground system is more safe than overhead system because all distribution wiring is placed underground and there are little chances of any hazard.</a:t>
            </a:r>
          </a:p>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Initial cost. </a:t>
            </a:r>
            <a:r>
              <a:rPr lang="en-US" sz="1600" dirty="0">
                <a:solidFill>
                  <a:srgbClr val="231F20"/>
                </a:solidFill>
                <a:latin typeface="Times New Roman" panose="02020603050405020304" pitchFamily="18" charset="0"/>
              </a:rPr>
              <a:t>The underground system is more expensive due to the high cost of trenching, conduits, cables, manholes and other special equipment. The initial cost of an underground system may be five to ten times than that of an overhead system.</a:t>
            </a:r>
            <a:endParaRPr lang="en-US" sz="1600" dirty="0"/>
          </a:p>
        </p:txBody>
      </p:sp>
      <p:sp>
        <p:nvSpPr>
          <p:cNvPr id="4" name="Slide Number Placeholder 3">
            <a:extLst>
              <a:ext uri="{FF2B5EF4-FFF2-40B4-BE49-F238E27FC236}">
                <a16:creationId xmlns:a16="http://schemas.microsoft.com/office/drawing/2014/main" id="{1699568C-4B27-4D69-8D4E-29F5FD38B635}"/>
              </a:ext>
            </a:extLst>
          </p:cNvPr>
          <p:cNvSpPr>
            <a:spLocks noGrp="1"/>
          </p:cNvSpPr>
          <p:nvPr>
            <p:ph type="sldNum" sz="quarter" idx="12"/>
          </p:nvPr>
        </p:nvSpPr>
        <p:spPr/>
        <p:txBody>
          <a:bodyPr/>
          <a:lstStyle/>
          <a:p>
            <a:fld id="{E1B5D265-4D17-46B9-A4B1-A84B3B9C5B32}" type="slidenum">
              <a:rPr lang="en-US" smtClean="0"/>
              <a:t>14</a:t>
            </a:fld>
            <a:endParaRPr lang="en-US"/>
          </a:p>
        </p:txBody>
      </p:sp>
    </p:spTree>
    <p:extLst>
      <p:ext uri="{BB962C8B-B14F-4D97-AF65-F5344CB8AC3E}">
        <p14:creationId xmlns:p14="http://schemas.microsoft.com/office/powerpoint/2010/main" val="4352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FF297-3409-466E-9838-F520A2AAC959}"/>
              </a:ext>
            </a:extLst>
          </p:cNvPr>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Overhead Versus Underground System</a:t>
            </a:r>
          </a:p>
        </p:txBody>
      </p:sp>
      <p:sp>
        <p:nvSpPr>
          <p:cNvPr id="3" name="Content Placeholder 2">
            <a:extLst>
              <a:ext uri="{FF2B5EF4-FFF2-40B4-BE49-F238E27FC236}">
                <a16:creationId xmlns:a16="http://schemas.microsoft.com/office/drawing/2014/main" id="{A4D9CFDD-4BC2-4915-87A3-C50A30F35EF9}"/>
              </a:ext>
            </a:extLst>
          </p:cNvPr>
          <p:cNvSpPr>
            <a:spLocks noGrp="1"/>
          </p:cNvSpPr>
          <p:nvPr>
            <p:ph idx="1"/>
          </p:nvPr>
        </p:nvSpPr>
        <p:spPr>
          <a:xfrm>
            <a:off x="1176865" y="2490135"/>
            <a:ext cx="7188202" cy="3444997"/>
          </a:xfrm>
        </p:spPr>
        <p:txBody>
          <a:bodyPr>
            <a:normAutofit/>
          </a:bodyPr>
          <a:lstStyle/>
          <a:p>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iii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Flexibility. </a:t>
            </a:r>
            <a:r>
              <a:rPr lang="en-US" sz="1600" dirty="0">
                <a:solidFill>
                  <a:srgbClr val="231F20"/>
                </a:solidFill>
                <a:latin typeface="Times New Roman" panose="02020603050405020304" pitchFamily="18" charset="0"/>
              </a:rPr>
              <a:t>The overhead system is much more flexible than the underground system.</a:t>
            </a:r>
          </a:p>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iv</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Faults. </a:t>
            </a:r>
            <a:r>
              <a:rPr lang="en-US" sz="1600" dirty="0">
                <a:solidFill>
                  <a:srgbClr val="231F20"/>
                </a:solidFill>
                <a:latin typeface="Times New Roman" panose="02020603050405020304" pitchFamily="18" charset="0"/>
              </a:rPr>
              <a:t>The chances of faults in underground system are very rare as the cables are laid underground and are generally provided with better insulation.</a:t>
            </a:r>
          </a:p>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v</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Appearance. </a:t>
            </a:r>
            <a:r>
              <a:rPr lang="en-US" sz="1600" dirty="0">
                <a:solidFill>
                  <a:srgbClr val="231F20"/>
                </a:solidFill>
                <a:latin typeface="Times New Roman" panose="02020603050405020304" pitchFamily="18" charset="0"/>
              </a:rPr>
              <a:t>The general appearance of an underground system is better as all the distribution lines are invisible.</a:t>
            </a:r>
          </a:p>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vi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Fault location and repairs. </a:t>
            </a:r>
            <a:r>
              <a:rPr lang="en-US" sz="1600" dirty="0">
                <a:solidFill>
                  <a:srgbClr val="231F20"/>
                </a:solidFill>
                <a:latin typeface="Times New Roman" panose="02020603050405020304" pitchFamily="18" charset="0"/>
              </a:rPr>
              <a:t>In general, there are little chances of faults in an underground system. However, if a fault does occur, it is difficult to locate and repair on this system. On an overhead system, the conductors are visible and easily accessible so that fault locations and repairs can be easily made.</a:t>
            </a:r>
            <a:endParaRPr lang="en-US" sz="1600" dirty="0"/>
          </a:p>
        </p:txBody>
      </p:sp>
      <p:sp>
        <p:nvSpPr>
          <p:cNvPr id="4" name="Slide Number Placeholder 3">
            <a:extLst>
              <a:ext uri="{FF2B5EF4-FFF2-40B4-BE49-F238E27FC236}">
                <a16:creationId xmlns:a16="http://schemas.microsoft.com/office/drawing/2014/main" id="{ED76191E-0791-4A63-9E7D-A7C38B7080B7}"/>
              </a:ext>
            </a:extLst>
          </p:cNvPr>
          <p:cNvSpPr>
            <a:spLocks noGrp="1"/>
          </p:cNvSpPr>
          <p:nvPr>
            <p:ph type="sldNum" sz="quarter" idx="12"/>
          </p:nvPr>
        </p:nvSpPr>
        <p:spPr/>
        <p:txBody>
          <a:bodyPr/>
          <a:lstStyle/>
          <a:p>
            <a:fld id="{E1B5D265-4D17-46B9-A4B1-A84B3B9C5B32}" type="slidenum">
              <a:rPr lang="en-US" smtClean="0"/>
              <a:t>15</a:t>
            </a:fld>
            <a:endParaRPr lang="en-US"/>
          </a:p>
        </p:txBody>
      </p:sp>
    </p:spTree>
    <p:extLst>
      <p:ext uri="{BB962C8B-B14F-4D97-AF65-F5344CB8AC3E}">
        <p14:creationId xmlns:p14="http://schemas.microsoft.com/office/powerpoint/2010/main" val="117371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EEBF-5D64-493A-A1D2-622BEDF17565}"/>
              </a:ext>
            </a:extLst>
          </p:cNvPr>
          <p:cNvSpPr>
            <a:spLocks noGrp="1"/>
          </p:cNvSpPr>
          <p:nvPr>
            <p:ph type="title"/>
          </p:nvPr>
        </p:nvSpPr>
        <p:spPr>
          <a:xfrm>
            <a:off x="971552" y="1593849"/>
            <a:ext cx="7200897" cy="795868"/>
          </a:xfrm>
        </p:spPr>
        <p:txBody>
          <a:bodyPr>
            <a:normAutofit/>
          </a:bodyPr>
          <a:lstStyle/>
          <a:p>
            <a:r>
              <a:rPr lang="en-US" sz="2400" dirty="0">
                <a:latin typeface="Times New Roman" panose="02020603050405020304" pitchFamily="18" charset="0"/>
                <a:cs typeface="Times New Roman" panose="02020603050405020304" pitchFamily="18" charset="0"/>
              </a:rPr>
              <a:t>Overhead Versus Underground System</a:t>
            </a:r>
          </a:p>
        </p:txBody>
      </p:sp>
      <p:sp>
        <p:nvSpPr>
          <p:cNvPr id="3" name="Content Placeholder 2">
            <a:extLst>
              <a:ext uri="{FF2B5EF4-FFF2-40B4-BE49-F238E27FC236}">
                <a16:creationId xmlns:a16="http://schemas.microsoft.com/office/drawing/2014/main" id="{CB5E3E1B-A8C5-40E2-B634-0EA400F56043}"/>
              </a:ext>
            </a:extLst>
          </p:cNvPr>
          <p:cNvSpPr>
            <a:spLocks noGrp="1"/>
          </p:cNvSpPr>
          <p:nvPr>
            <p:ph idx="1"/>
          </p:nvPr>
        </p:nvSpPr>
        <p:spPr>
          <a:xfrm>
            <a:off x="971552" y="2490135"/>
            <a:ext cx="7406209" cy="3444997"/>
          </a:xfrm>
        </p:spPr>
        <p:txBody>
          <a:bodyPr>
            <a:noAutofit/>
          </a:bodyPr>
          <a:lstStyle/>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vii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Current carrying capacity and voltage drop. </a:t>
            </a:r>
            <a:r>
              <a:rPr lang="en-US" sz="1600" dirty="0">
                <a:solidFill>
                  <a:srgbClr val="231F20"/>
                </a:solidFill>
                <a:latin typeface="Times New Roman" panose="02020603050405020304" pitchFamily="18" charset="0"/>
              </a:rPr>
              <a:t>An overhead distribution conductor has a considerably higher current carrying capacity than an underground cable conductor of the same material and cross-section. On the other hand, underground cable conductor has much lower inductive reactance than that of an overhead conductor because of closer spacing of conductors.</a:t>
            </a:r>
          </a:p>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viii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Useful life. </a:t>
            </a:r>
            <a:r>
              <a:rPr lang="en-US" sz="1600" dirty="0">
                <a:solidFill>
                  <a:srgbClr val="231F20"/>
                </a:solidFill>
                <a:latin typeface="Times New Roman" panose="02020603050405020304" pitchFamily="18" charset="0"/>
              </a:rPr>
              <a:t>The useful life of underground system is much longer than that of an overhead system. An overhead system may have a useful life of 25 years, whereas an underground system may have a useful life of more than 50 years.</a:t>
            </a:r>
          </a:p>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ix</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Maintenance cost. </a:t>
            </a:r>
            <a:r>
              <a:rPr lang="en-US" sz="1600" dirty="0">
                <a:solidFill>
                  <a:srgbClr val="231F20"/>
                </a:solidFill>
                <a:latin typeface="Times New Roman" panose="02020603050405020304" pitchFamily="18" charset="0"/>
              </a:rPr>
              <a:t>The maintenance cost of underground system is very low as compared with that of overhead system because of less chances of faults and service interruptions from wind, ice, lightning as well as from traffic hazards.</a:t>
            </a:r>
            <a:endParaRPr lang="en-US" sz="1600" dirty="0"/>
          </a:p>
        </p:txBody>
      </p:sp>
      <p:sp>
        <p:nvSpPr>
          <p:cNvPr id="4" name="Slide Number Placeholder 3">
            <a:extLst>
              <a:ext uri="{FF2B5EF4-FFF2-40B4-BE49-F238E27FC236}">
                <a16:creationId xmlns:a16="http://schemas.microsoft.com/office/drawing/2014/main" id="{A1928B1C-5A6E-49D4-8A61-30A20DA41297}"/>
              </a:ext>
            </a:extLst>
          </p:cNvPr>
          <p:cNvSpPr>
            <a:spLocks noGrp="1"/>
          </p:cNvSpPr>
          <p:nvPr>
            <p:ph type="sldNum" sz="quarter" idx="12"/>
          </p:nvPr>
        </p:nvSpPr>
        <p:spPr/>
        <p:txBody>
          <a:bodyPr/>
          <a:lstStyle/>
          <a:p>
            <a:fld id="{E1B5D265-4D17-46B9-A4B1-A84B3B9C5B32}" type="slidenum">
              <a:rPr lang="en-US" smtClean="0"/>
              <a:t>16</a:t>
            </a:fld>
            <a:endParaRPr lang="en-US"/>
          </a:p>
        </p:txBody>
      </p:sp>
    </p:spTree>
    <p:extLst>
      <p:ext uri="{BB962C8B-B14F-4D97-AF65-F5344CB8AC3E}">
        <p14:creationId xmlns:p14="http://schemas.microsoft.com/office/powerpoint/2010/main" val="191969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8C1B-9D56-41CD-880F-2949421A9074}"/>
              </a:ext>
            </a:extLst>
          </p:cNvPr>
          <p:cNvSpPr>
            <a:spLocks noGrp="1"/>
          </p:cNvSpPr>
          <p:nvPr>
            <p:ph type="title"/>
          </p:nvPr>
        </p:nvSpPr>
        <p:spPr>
          <a:xfrm>
            <a:off x="440975" y="1835502"/>
            <a:ext cx="6793874" cy="431801"/>
          </a:xfrm>
        </p:spPr>
        <p:txBody>
          <a:bodyPr>
            <a:noAutofit/>
          </a:bodyPr>
          <a:lstStyle/>
          <a:p>
            <a:r>
              <a:rPr lang="en-US" sz="2400" dirty="0">
                <a:latin typeface="Times New Roman" panose="02020603050405020304" pitchFamily="18" charset="0"/>
                <a:cs typeface="Times New Roman" panose="02020603050405020304" pitchFamily="18" charset="0"/>
              </a:rPr>
              <a:t>Connection Schemes of Distribution System</a:t>
            </a:r>
          </a:p>
        </p:txBody>
      </p:sp>
      <p:sp>
        <p:nvSpPr>
          <p:cNvPr id="3" name="Content Placeholder 2">
            <a:extLst>
              <a:ext uri="{FF2B5EF4-FFF2-40B4-BE49-F238E27FC236}">
                <a16:creationId xmlns:a16="http://schemas.microsoft.com/office/drawing/2014/main" id="{5972B9D1-1B51-4BBF-8E7D-51A24EEC6652}"/>
              </a:ext>
            </a:extLst>
          </p:cNvPr>
          <p:cNvSpPr>
            <a:spLocks noGrp="1"/>
          </p:cNvSpPr>
          <p:nvPr>
            <p:ph idx="1"/>
          </p:nvPr>
        </p:nvSpPr>
        <p:spPr>
          <a:xfrm>
            <a:off x="768040" y="2443339"/>
            <a:ext cx="7200897" cy="3103034"/>
          </a:xfrm>
        </p:spPr>
        <p:txBody>
          <a:bodyPr/>
          <a:lstStyle/>
          <a:p>
            <a:pPr algn="l"/>
            <a:r>
              <a:rPr lang="en-US" sz="1600" dirty="0">
                <a:solidFill>
                  <a:srgbClr val="231F20"/>
                </a:solidFill>
                <a:latin typeface="Times New Roman" panose="02020603050405020304" pitchFamily="18" charset="0"/>
              </a:rPr>
              <a:t>All distribution of electrical energy is done by constant voltage system. In practice, the following distribution circuits are generally used :</a:t>
            </a:r>
          </a:p>
          <a:p>
            <a:pPr algn="l"/>
            <a:r>
              <a:rPr lang="en-US" sz="1600" b="1" dirty="0">
                <a:solidFill>
                  <a:srgbClr val="ED008D"/>
                </a:solidFill>
                <a:latin typeface="Times New Roman" panose="02020603050405020304" pitchFamily="18" charset="0"/>
              </a:rPr>
              <a:t>(</a:t>
            </a:r>
            <a:r>
              <a:rPr lang="en-US" sz="1600" b="1" i="1" dirty="0" err="1">
                <a:solidFill>
                  <a:srgbClr val="ED008D"/>
                </a:solidFill>
                <a:latin typeface="Times New Roman" panose="02020603050405020304" pitchFamily="18" charset="0"/>
              </a:rPr>
              <a:t>i</a:t>
            </a:r>
            <a:r>
              <a:rPr lang="en-US" sz="1600" b="1" dirty="0">
                <a:solidFill>
                  <a:srgbClr val="ED008D"/>
                </a:solidFill>
                <a:latin typeface="Times New Roman" panose="02020603050405020304" pitchFamily="18" charset="0"/>
              </a:rPr>
              <a:t>) Radial System.</a:t>
            </a:r>
            <a:endParaRPr lang="en-US" sz="1600" dirty="0">
              <a:solidFill>
                <a:srgbClr val="231F20"/>
              </a:solidFill>
              <a:latin typeface="Times New Roman" panose="02020603050405020304" pitchFamily="18" charset="0"/>
            </a:endParaRPr>
          </a:p>
          <a:p>
            <a:pPr algn="l"/>
            <a:r>
              <a:rPr lang="en-US" sz="1600" dirty="0">
                <a:solidFill>
                  <a:srgbClr val="231F20"/>
                </a:solidFill>
                <a:latin typeface="Times New Roman" panose="02020603050405020304" pitchFamily="18" charset="0"/>
              </a:rPr>
              <a:t>In this system, separate feeders radiate from a single substation and feed the distributors at one end only.</a:t>
            </a:r>
          </a:p>
          <a:p>
            <a:pPr algn="l"/>
            <a:r>
              <a:rPr lang="en-US" sz="1600" dirty="0">
                <a:solidFill>
                  <a:srgbClr val="231F20"/>
                </a:solidFill>
                <a:latin typeface="Times New Roman" panose="02020603050405020304" pitchFamily="18" charset="0"/>
              </a:rPr>
              <a:t>Fig shows a single line diagram of a radial system for </a:t>
            </a:r>
            <a:r>
              <a:rPr lang="en-US" sz="1600" dirty="0" err="1">
                <a:solidFill>
                  <a:srgbClr val="231F20"/>
                </a:solidFill>
                <a:latin typeface="Times New Roman" panose="02020603050405020304" pitchFamily="18" charset="0"/>
              </a:rPr>
              <a:t>d.c.</a:t>
            </a:r>
            <a:r>
              <a:rPr lang="en-US" sz="1600" dirty="0">
                <a:solidFill>
                  <a:srgbClr val="231F20"/>
                </a:solidFill>
                <a:latin typeface="Times New Roman" panose="02020603050405020304" pitchFamily="18" charset="0"/>
              </a:rPr>
              <a:t> </a:t>
            </a:r>
          </a:p>
          <a:p>
            <a:pPr marL="0" indent="0">
              <a:buNone/>
            </a:pPr>
            <a:r>
              <a:rPr lang="en-US" sz="1600" dirty="0">
                <a:solidFill>
                  <a:srgbClr val="231F20"/>
                </a:solidFill>
                <a:latin typeface="Times New Roman" panose="02020603050405020304" pitchFamily="18" charset="0"/>
              </a:rPr>
              <a:t>distribution where a feeder </a:t>
            </a:r>
            <a:r>
              <a:rPr lang="en-US" sz="1600" i="1" dirty="0">
                <a:solidFill>
                  <a:srgbClr val="231F20"/>
                </a:solidFill>
                <a:latin typeface="Times New Roman" panose="02020603050405020304" pitchFamily="18" charset="0"/>
              </a:rPr>
              <a:t>OC </a:t>
            </a:r>
            <a:r>
              <a:rPr lang="en-US" sz="1600" dirty="0">
                <a:solidFill>
                  <a:srgbClr val="231F20"/>
                </a:solidFill>
                <a:latin typeface="Times New Roman" panose="02020603050405020304" pitchFamily="18" charset="0"/>
              </a:rPr>
              <a:t>supplies a distributor </a:t>
            </a:r>
            <a:r>
              <a:rPr lang="en-US" sz="1600" i="1" dirty="0">
                <a:solidFill>
                  <a:srgbClr val="231F20"/>
                </a:solidFill>
                <a:latin typeface="Times New Roman" panose="02020603050405020304" pitchFamily="18" charset="0"/>
              </a:rPr>
              <a:t>AB </a:t>
            </a:r>
            <a:r>
              <a:rPr lang="en-US" sz="1600" dirty="0">
                <a:solidFill>
                  <a:srgbClr val="231F20"/>
                </a:solidFill>
                <a:latin typeface="Times New Roman" panose="02020603050405020304" pitchFamily="18" charset="0"/>
              </a:rPr>
              <a:t>at point </a:t>
            </a:r>
            <a:r>
              <a:rPr lang="en-US" sz="1600" i="1" dirty="0">
                <a:solidFill>
                  <a:srgbClr val="231F20"/>
                </a:solidFill>
                <a:latin typeface="Times New Roman" panose="02020603050405020304" pitchFamily="18" charset="0"/>
              </a:rPr>
              <a:t>A</a:t>
            </a:r>
            <a:r>
              <a:rPr lang="en-US" sz="1600" dirty="0">
                <a:solidFill>
                  <a:srgbClr val="231F20"/>
                </a:solidFill>
                <a:latin typeface="Times New Roman" panose="02020603050405020304" pitchFamily="18" charset="0"/>
              </a:rPr>
              <a:t>.</a:t>
            </a:r>
          </a:p>
          <a:p>
            <a:pPr algn="l"/>
            <a:r>
              <a:rPr lang="en-US" sz="1600" dirty="0">
                <a:solidFill>
                  <a:srgbClr val="231F20"/>
                </a:solidFill>
                <a:latin typeface="Times New Roman" panose="02020603050405020304" pitchFamily="18" charset="0"/>
              </a:rPr>
              <a:t>The distributor is fed at one end only </a:t>
            </a:r>
            <a:r>
              <a:rPr lang="en-US" sz="1600" i="1" dirty="0">
                <a:solidFill>
                  <a:srgbClr val="231F20"/>
                </a:solidFill>
                <a:latin typeface="Times New Roman" panose="02020603050405020304" pitchFamily="18" charset="0"/>
              </a:rPr>
              <a:t>i.e</a:t>
            </a:r>
            <a:r>
              <a:rPr lang="en-US" sz="1600" dirty="0">
                <a:solidFill>
                  <a:srgbClr val="231F20"/>
                </a:solidFill>
                <a:latin typeface="Times New Roman" panose="02020603050405020304" pitchFamily="18" charset="0"/>
              </a:rPr>
              <a:t>., point </a:t>
            </a:r>
            <a:r>
              <a:rPr lang="en-US" sz="1600" i="1" dirty="0">
                <a:solidFill>
                  <a:srgbClr val="231F20"/>
                </a:solidFill>
                <a:latin typeface="Times New Roman" panose="02020603050405020304" pitchFamily="18" charset="0"/>
              </a:rPr>
              <a:t>A </a:t>
            </a:r>
            <a:r>
              <a:rPr lang="en-US" sz="1600" dirty="0">
                <a:solidFill>
                  <a:srgbClr val="231F20"/>
                </a:solidFill>
                <a:latin typeface="Times New Roman" panose="02020603050405020304" pitchFamily="18" charset="0"/>
              </a:rPr>
              <a:t>is this case.</a:t>
            </a:r>
          </a:p>
          <a:p>
            <a:pPr algn="l"/>
            <a:endParaRPr lang="en-US" dirty="0"/>
          </a:p>
        </p:txBody>
      </p:sp>
      <p:sp>
        <p:nvSpPr>
          <p:cNvPr id="4" name="Slide Number Placeholder 3">
            <a:extLst>
              <a:ext uri="{FF2B5EF4-FFF2-40B4-BE49-F238E27FC236}">
                <a16:creationId xmlns:a16="http://schemas.microsoft.com/office/drawing/2014/main" id="{3A1A75E8-23EC-4CE3-9DD8-851F8B8AE47E}"/>
              </a:ext>
            </a:extLst>
          </p:cNvPr>
          <p:cNvSpPr>
            <a:spLocks noGrp="1"/>
          </p:cNvSpPr>
          <p:nvPr>
            <p:ph type="sldNum" sz="quarter" idx="12"/>
          </p:nvPr>
        </p:nvSpPr>
        <p:spPr/>
        <p:txBody>
          <a:bodyPr/>
          <a:lstStyle/>
          <a:p>
            <a:fld id="{E1B5D265-4D17-46B9-A4B1-A84B3B9C5B32}" type="slidenum">
              <a:rPr lang="en-US" smtClean="0"/>
              <a:t>17</a:t>
            </a:fld>
            <a:endParaRPr lang="en-US"/>
          </a:p>
        </p:txBody>
      </p:sp>
      <p:pic>
        <p:nvPicPr>
          <p:cNvPr id="6" name="Picture 5">
            <a:extLst>
              <a:ext uri="{FF2B5EF4-FFF2-40B4-BE49-F238E27FC236}">
                <a16:creationId xmlns:a16="http://schemas.microsoft.com/office/drawing/2014/main" id="{11AB2BA7-0139-4B2B-BCBD-9888BFAB24F0}"/>
              </a:ext>
            </a:extLst>
          </p:cNvPr>
          <p:cNvPicPr>
            <a:picLocks noChangeAspect="1"/>
          </p:cNvPicPr>
          <p:nvPr/>
        </p:nvPicPr>
        <p:blipFill>
          <a:blip r:embed="rId2"/>
          <a:stretch>
            <a:fillRect/>
          </a:stretch>
        </p:blipFill>
        <p:spPr>
          <a:xfrm>
            <a:off x="6426416" y="3686880"/>
            <a:ext cx="2702859" cy="2273653"/>
          </a:xfrm>
          <a:prstGeom prst="rect">
            <a:avLst/>
          </a:prstGeom>
        </p:spPr>
      </p:pic>
    </p:spTree>
    <p:extLst>
      <p:ext uri="{BB962C8B-B14F-4D97-AF65-F5344CB8AC3E}">
        <p14:creationId xmlns:p14="http://schemas.microsoft.com/office/powerpoint/2010/main" val="195357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D1DD77-82A5-42BD-8203-EC1EFA028C28}"/>
              </a:ext>
            </a:extLst>
          </p:cNvPr>
          <p:cNvSpPr>
            <a:spLocks noGrp="1"/>
          </p:cNvSpPr>
          <p:nvPr>
            <p:ph type="sldNum" sz="quarter" idx="12"/>
          </p:nvPr>
        </p:nvSpPr>
        <p:spPr/>
        <p:txBody>
          <a:bodyPr/>
          <a:lstStyle/>
          <a:p>
            <a:fld id="{E1B5D265-4D17-46B9-A4B1-A84B3B9C5B32}" type="slidenum">
              <a:rPr lang="en-US" smtClean="0"/>
              <a:t>18</a:t>
            </a:fld>
            <a:endParaRPr lang="en-US"/>
          </a:p>
        </p:txBody>
      </p:sp>
      <p:sp>
        <p:nvSpPr>
          <p:cNvPr id="4" name="TextBox 3">
            <a:extLst>
              <a:ext uri="{FF2B5EF4-FFF2-40B4-BE49-F238E27FC236}">
                <a16:creationId xmlns:a16="http://schemas.microsoft.com/office/drawing/2014/main" id="{F90C9167-70BE-49DA-A53B-835C79F02A10}"/>
              </a:ext>
            </a:extLst>
          </p:cNvPr>
          <p:cNvSpPr txBox="1"/>
          <p:nvPr/>
        </p:nvSpPr>
        <p:spPr>
          <a:xfrm>
            <a:off x="785284" y="740591"/>
            <a:ext cx="6572249" cy="338554"/>
          </a:xfrm>
          <a:prstGeom prst="rect">
            <a:avLst/>
          </a:prstGeom>
          <a:noFill/>
        </p:spPr>
        <p:txBody>
          <a:bodyPr wrap="square">
            <a:spAutoFit/>
          </a:bodyPr>
          <a:lstStyle/>
          <a:p>
            <a:pPr algn="l"/>
            <a:r>
              <a:rPr lang="en-US" sz="1600" dirty="0">
                <a:solidFill>
                  <a:srgbClr val="231F20"/>
                </a:solidFill>
                <a:latin typeface="Times New Roman" panose="02020603050405020304" pitchFamily="18" charset="0"/>
              </a:rPr>
              <a:t>Fig. 12.8 (</a:t>
            </a:r>
            <a:r>
              <a:rPr lang="en-US" sz="1600" i="1" dirty="0">
                <a:solidFill>
                  <a:srgbClr val="231F20"/>
                </a:solidFill>
                <a:latin typeface="Times New Roman" panose="02020603050405020304" pitchFamily="18" charset="0"/>
              </a:rPr>
              <a:t>ii</a:t>
            </a:r>
            <a:r>
              <a:rPr lang="en-US" sz="1600" dirty="0">
                <a:solidFill>
                  <a:srgbClr val="231F20"/>
                </a:solidFill>
                <a:latin typeface="Times New Roman" panose="02020603050405020304" pitchFamily="18" charset="0"/>
              </a:rPr>
              <a:t>) shows a single line diagram of radial system for </a:t>
            </a:r>
            <a:r>
              <a:rPr lang="en-US" sz="1600" dirty="0" err="1">
                <a:solidFill>
                  <a:srgbClr val="231F20"/>
                </a:solidFill>
                <a:latin typeface="Times New Roman" panose="02020603050405020304" pitchFamily="18" charset="0"/>
              </a:rPr>
              <a:t>a.c</a:t>
            </a:r>
            <a:r>
              <a:rPr lang="en-US" sz="1600" dirty="0">
                <a:solidFill>
                  <a:srgbClr val="231F20"/>
                </a:solidFill>
                <a:latin typeface="Times New Roman" panose="02020603050405020304" pitchFamily="18" charset="0"/>
              </a:rPr>
              <a:t>. distribution.</a:t>
            </a:r>
            <a:endParaRPr lang="en-US" sz="1600" dirty="0"/>
          </a:p>
        </p:txBody>
      </p:sp>
      <p:pic>
        <p:nvPicPr>
          <p:cNvPr id="6" name="Picture 5">
            <a:extLst>
              <a:ext uri="{FF2B5EF4-FFF2-40B4-BE49-F238E27FC236}">
                <a16:creationId xmlns:a16="http://schemas.microsoft.com/office/drawing/2014/main" id="{39CBF1BF-AD97-4C2D-AB3E-F9C4737CE3F3}"/>
              </a:ext>
            </a:extLst>
          </p:cNvPr>
          <p:cNvPicPr>
            <a:picLocks noChangeAspect="1"/>
          </p:cNvPicPr>
          <p:nvPr/>
        </p:nvPicPr>
        <p:blipFill>
          <a:blip r:embed="rId2"/>
          <a:stretch>
            <a:fillRect/>
          </a:stretch>
        </p:blipFill>
        <p:spPr>
          <a:xfrm>
            <a:off x="6634426" y="1067695"/>
            <a:ext cx="1798374" cy="1798374"/>
          </a:xfrm>
          <a:prstGeom prst="rect">
            <a:avLst/>
          </a:prstGeom>
        </p:spPr>
      </p:pic>
      <p:sp>
        <p:nvSpPr>
          <p:cNvPr id="8" name="TextBox 7">
            <a:extLst>
              <a:ext uri="{FF2B5EF4-FFF2-40B4-BE49-F238E27FC236}">
                <a16:creationId xmlns:a16="http://schemas.microsoft.com/office/drawing/2014/main" id="{AA6BB631-E6DB-40B6-A1EF-09405426643F}"/>
              </a:ext>
            </a:extLst>
          </p:cNvPr>
          <p:cNvSpPr txBox="1"/>
          <p:nvPr/>
        </p:nvSpPr>
        <p:spPr>
          <a:xfrm>
            <a:off x="711199" y="1067695"/>
            <a:ext cx="5655733" cy="830997"/>
          </a:xfrm>
          <a:prstGeom prst="rect">
            <a:avLst/>
          </a:prstGeom>
          <a:noFill/>
        </p:spPr>
        <p:txBody>
          <a:bodyPr wrap="square">
            <a:spAutoFit/>
          </a:bodyPr>
          <a:lstStyle/>
          <a:p>
            <a:pPr marL="214313" indent="-214313">
              <a:buFont typeface="Arial" panose="020B0604020202020204" pitchFamily="34" charset="0"/>
              <a:buChar char="•"/>
            </a:pPr>
            <a:r>
              <a:rPr lang="en-US" sz="1600" dirty="0">
                <a:solidFill>
                  <a:srgbClr val="231F20"/>
                </a:solidFill>
                <a:latin typeface="Times New Roman" panose="02020603050405020304" pitchFamily="18" charset="0"/>
              </a:rPr>
              <a:t>The radial system is employed only when power is generated at low voltage and the substation is located at the centre of the load.</a:t>
            </a:r>
            <a:endParaRPr lang="en-US" sz="1600" dirty="0"/>
          </a:p>
        </p:txBody>
      </p:sp>
      <p:sp>
        <p:nvSpPr>
          <p:cNvPr id="10" name="TextBox 9">
            <a:extLst>
              <a:ext uri="{FF2B5EF4-FFF2-40B4-BE49-F238E27FC236}">
                <a16:creationId xmlns:a16="http://schemas.microsoft.com/office/drawing/2014/main" id="{75B79B7D-A7D1-4543-8F17-52FEBF4DB590}"/>
              </a:ext>
            </a:extLst>
          </p:cNvPr>
          <p:cNvSpPr txBox="1"/>
          <p:nvPr/>
        </p:nvSpPr>
        <p:spPr>
          <a:xfrm>
            <a:off x="711199" y="1869375"/>
            <a:ext cx="5355959" cy="584775"/>
          </a:xfrm>
          <a:prstGeom prst="rect">
            <a:avLst/>
          </a:prstGeom>
          <a:noFill/>
        </p:spPr>
        <p:txBody>
          <a:bodyPr wrap="square">
            <a:spAutoFit/>
          </a:bodyPr>
          <a:lstStyle/>
          <a:p>
            <a:pPr marL="214313" indent="-214313">
              <a:buFont typeface="Arial" panose="020B0604020202020204" pitchFamily="34" charset="0"/>
              <a:buChar char="•"/>
            </a:pPr>
            <a:r>
              <a:rPr lang="en-US" sz="1600" dirty="0">
                <a:solidFill>
                  <a:srgbClr val="231F20"/>
                </a:solidFill>
                <a:latin typeface="Times New Roman" panose="02020603050405020304" pitchFamily="18" charset="0"/>
              </a:rPr>
              <a:t>This is the simplest distribution circuit and has the lowest initial cost.</a:t>
            </a:r>
            <a:endParaRPr lang="en-US" sz="1600" dirty="0"/>
          </a:p>
        </p:txBody>
      </p:sp>
      <p:sp>
        <p:nvSpPr>
          <p:cNvPr id="12" name="TextBox 11">
            <a:extLst>
              <a:ext uri="{FF2B5EF4-FFF2-40B4-BE49-F238E27FC236}">
                <a16:creationId xmlns:a16="http://schemas.microsoft.com/office/drawing/2014/main" id="{42FD3986-00F5-4136-B01C-0881E2EAEB96}"/>
              </a:ext>
            </a:extLst>
          </p:cNvPr>
          <p:cNvSpPr txBox="1"/>
          <p:nvPr/>
        </p:nvSpPr>
        <p:spPr>
          <a:xfrm>
            <a:off x="849446" y="2566671"/>
            <a:ext cx="4584699" cy="338554"/>
          </a:xfrm>
          <a:prstGeom prst="rect">
            <a:avLst/>
          </a:prstGeom>
          <a:noFill/>
        </p:spPr>
        <p:txBody>
          <a:bodyPr wrap="square">
            <a:spAutoFit/>
          </a:bodyPr>
          <a:lstStyle/>
          <a:p>
            <a:pPr marL="214313" indent="-214313">
              <a:buFont typeface="Arial" panose="020B0604020202020204" pitchFamily="34" charset="0"/>
              <a:buChar char="•"/>
            </a:pPr>
            <a:r>
              <a:rPr lang="en-US" sz="1600" dirty="0">
                <a:solidFill>
                  <a:srgbClr val="231F20"/>
                </a:solidFill>
                <a:latin typeface="Times New Roman" panose="02020603050405020304" pitchFamily="18" charset="0"/>
              </a:rPr>
              <a:t>However, it suffers from the following drawbacks :</a:t>
            </a:r>
            <a:endParaRPr lang="en-US" sz="1600" dirty="0"/>
          </a:p>
        </p:txBody>
      </p:sp>
      <p:sp>
        <p:nvSpPr>
          <p:cNvPr id="14" name="TextBox 13">
            <a:extLst>
              <a:ext uri="{FF2B5EF4-FFF2-40B4-BE49-F238E27FC236}">
                <a16:creationId xmlns:a16="http://schemas.microsoft.com/office/drawing/2014/main" id="{CF677F77-5770-44AD-B068-959A8C1A08A8}"/>
              </a:ext>
            </a:extLst>
          </p:cNvPr>
          <p:cNvSpPr txBox="1"/>
          <p:nvPr/>
        </p:nvSpPr>
        <p:spPr>
          <a:xfrm>
            <a:off x="785284" y="2981310"/>
            <a:ext cx="7647516" cy="2554545"/>
          </a:xfrm>
          <a:prstGeom prst="rect">
            <a:avLst/>
          </a:prstGeom>
          <a:noFill/>
        </p:spPr>
        <p:txBody>
          <a:bodyPr wrap="square">
            <a:spAutoFit/>
          </a:bodyPr>
          <a:lstStyle/>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a</a:t>
            </a:r>
            <a:r>
              <a:rPr lang="en-US" sz="1600" b="1" dirty="0">
                <a:solidFill>
                  <a:srgbClr val="ED008D"/>
                </a:solidFill>
                <a:latin typeface="Times New Roman" panose="02020603050405020304" pitchFamily="18" charset="0"/>
              </a:rPr>
              <a:t>) </a:t>
            </a:r>
            <a:r>
              <a:rPr lang="en-US" sz="1600" dirty="0">
                <a:solidFill>
                  <a:srgbClr val="231F20"/>
                </a:solidFill>
                <a:latin typeface="Times New Roman" panose="02020603050405020304" pitchFamily="18" charset="0"/>
              </a:rPr>
              <a:t>The end of the distributor nearest to the feeding point will be heavily loaded.</a:t>
            </a:r>
          </a:p>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b</a:t>
            </a:r>
            <a:r>
              <a:rPr lang="en-US" sz="1600" b="1" dirty="0">
                <a:solidFill>
                  <a:srgbClr val="ED008D"/>
                </a:solidFill>
                <a:latin typeface="Times New Roman" panose="02020603050405020304" pitchFamily="18" charset="0"/>
              </a:rPr>
              <a:t>) </a:t>
            </a:r>
            <a:r>
              <a:rPr lang="en-US" sz="1600" dirty="0">
                <a:solidFill>
                  <a:srgbClr val="231F20"/>
                </a:solidFill>
                <a:latin typeface="Times New Roman" panose="02020603050405020304" pitchFamily="18" charset="0"/>
              </a:rPr>
              <a:t>The consumers are dependent on a single feeder and single distributor. Therefore, any fault</a:t>
            </a:r>
          </a:p>
          <a:p>
            <a:pPr algn="l"/>
            <a:r>
              <a:rPr lang="en-US" sz="1600" dirty="0">
                <a:solidFill>
                  <a:srgbClr val="231F20"/>
                </a:solidFill>
                <a:latin typeface="Times New Roman" panose="02020603050405020304" pitchFamily="18" charset="0"/>
              </a:rPr>
              <a:t>on the feeder or distributor cuts off supply to the consumers who are on the side of the fault away from</a:t>
            </a:r>
          </a:p>
          <a:p>
            <a:pPr algn="l"/>
            <a:r>
              <a:rPr lang="en-US" sz="1600" dirty="0">
                <a:solidFill>
                  <a:srgbClr val="231F20"/>
                </a:solidFill>
                <a:latin typeface="Times New Roman" panose="02020603050405020304" pitchFamily="18" charset="0"/>
              </a:rPr>
              <a:t>the substation.</a:t>
            </a:r>
          </a:p>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c</a:t>
            </a:r>
            <a:r>
              <a:rPr lang="en-US" sz="1600" b="1" dirty="0">
                <a:solidFill>
                  <a:srgbClr val="ED008D"/>
                </a:solidFill>
                <a:latin typeface="Times New Roman" panose="02020603050405020304" pitchFamily="18" charset="0"/>
              </a:rPr>
              <a:t>) </a:t>
            </a:r>
            <a:r>
              <a:rPr lang="en-US" sz="1600" dirty="0">
                <a:solidFill>
                  <a:srgbClr val="231F20"/>
                </a:solidFill>
                <a:latin typeface="Times New Roman" panose="02020603050405020304" pitchFamily="18" charset="0"/>
              </a:rPr>
              <a:t>The consumers at the distant end of the distributor would be subjected to serious voltage</a:t>
            </a:r>
          </a:p>
          <a:p>
            <a:pPr algn="l"/>
            <a:r>
              <a:rPr lang="en-US" sz="1600" dirty="0">
                <a:solidFill>
                  <a:srgbClr val="231F20"/>
                </a:solidFill>
                <a:latin typeface="Times New Roman" panose="02020603050405020304" pitchFamily="18" charset="0"/>
              </a:rPr>
              <a:t>fluctuations when the load on the distributor changes.</a:t>
            </a:r>
          </a:p>
          <a:p>
            <a:pPr algn="l"/>
            <a:r>
              <a:rPr lang="en-US" sz="1600" dirty="0">
                <a:solidFill>
                  <a:srgbClr val="231F20"/>
                </a:solidFill>
                <a:latin typeface="Times New Roman" panose="02020603050405020304" pitchFamily="18" charset="0"/>
              </a:rPr>
              <a:t>Due to these limitations, this system is used for short distances only.</a:t>
            </a:r>
            <a:endParaRPr lang="en-US" sz="1600" dirty="0"/>
          </a:p>
        </p:txBody>
      </p:sp>
    </p:spTree>
    <p:extLst>
      <p:ext uri="{BB962C8B-B14F-4D97-AF65-F5344CB8AC3E}">
        <p14:creationId xmlns:p14="http://schemas.microsoft.com/office/powerpoint/2010/main" val="1852693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6C7139-0A4D-426C-BA2B-A15BD9FA8C42}"/>
              </a:ext>
            </a:extLst>
          </p:cNvPr>
          <p:cNvSpPr>
            <a:spLocks noGrp="1"/>
          </p:cNvSpPr>
          <p:nvPr>
            <p:ph type="sldNum" sz="quarter" idx="12"/>
          </p:nvPr>
        </p:nvSpPr>
        <p:spPr/>
        <p:txBody>
          <a:bodyPr/>
          <a:lstStyle/>
          <a:p>
            <a:fld id="{E1B5D265-4D17-46B9-A4B1-A84B3B9C5B32}" type="slidenum">
              <a:rPr lang="en-US" smtClean="0"/>
              <a:t>19</a:t>
            </a:fld>
            <a:endParaRPr lang="en-US"/>
          </a:p>
        </p:txBody>
      </p:sp>
      <p:sp>
        <p:nvSpPr>
          <p:cNvPr id="4" name="TextBox 3">
            <a:extLst>
              <a:ext uri="{FF2B5EF4-FFF2-40B4-BE49-F238E27FC236}">
                <a16:creationId xmlns:a16="http://schemas.microsoft.com/office/drawing/2014/main" id="{CE1EACBB-9FA0-4B2E-8F13-1A63C3FB8BFB}"/>
              </a:ext>
            </a:extLst>
          </p:cNvPr>
          <p:cNvSpPr txBox="1"/>
          <p:nvPr/>
        </p:nvSpPr>
        <p:spPr>
          <a:xfrm>
            <a:off x="1445683" y="942370"/>
            <a:ext cx="4584699" cy="338554"/>
          </a:xfrm>
          <a:prstGeom prst="rect">
            <a:avLst/>
          </a:prstGeom>
          <a:noFill/>
        </p:spPr>
        <p:txBody>
          <a:bodyPr wrap="square">
            <a:spAutoFit/>
          </a:bodyPr>
          <a:lstStyle/>
          <a:p>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ii</a:t>
            </a:r>
            <a:r>
              <a:rPr lang="en-US" sz="1600" b="1" dirty="0">
                <a:solidFill>
                  <a:srgbClr val="ED008D"/>
                </a:solidFill>
                <a:latin typeface="Times New Roman" panose="02020603050405020304" pitchFamily="18" charset="0"/>
              </a:rPr>
              <a:t>) Ring main system.</a:t>
            </a:r>
            <a:endParaRPr lang="en-US" sz="1600" dirty="0"/>
          </a:p>
        </p:txBody>
      </p:sp>
      <p:sp>
        <p:nvSpPr>
          <p:cNvPr id="6" name="TextBox 5">
            <a:extLst>
              <a:ext uri="{FF2B5EF4-FFF2-40B4-BE49-F238E27FC236}">
                <a16:creationId xmlns:a16="http://schemas.microsoft.com/office/drawing/2014/main" id="{7174C642-D85B-4A43-9571-3D9DFA1151DA}"/>
              </a:ext>
            </a:extLst>
          </p:cNvPr>
          <p:cNvSpPr txBox="1"/>
          <p:nvPr/>
        </p:nvSpPr>
        <p:spPr>
          <a:xfrm>
            <a:off x="960968" y="1590670"/>
            <a:ext cx="7452782" cy="830997"/>
          </a:xfrm>
          <a:prstGeom prst="rect">
            <a:avLst/>
          </a:prstGeom>
          <a:noFill/>
        </p:spPr>
        <p:txBody>
          <a:bodyPr wrap="square">
            <a:spAutoFit/>
          </a:bodyPr>
          <a:lstStyle/>
          <a:p>
            <a:pPr marL="214313" indent="-214313" algn="just">
              <a:buFont typeface="Arial" panose="020B0604020202020204" pitchFamily="34" charset="0"/>
              <a:buChar char="•"/>
            </a:pPr>
            <a:r>
              <a:rPr lang="en-US" sz="1600" dirty="0">
                <a:solidFill>
                  <a:srgbClr val="231F20"/>
                </a:solidFill>
                <a:latin typeface="Times New Roman" panose="02020603050405020304" pitchFamily="18" charset="0"/>
              </a:rPr>
              <a:t>In this system, the primaries of distribution transformers form a loop. The loop circuit starts from the substation bus-bars, makes a loop through the area to be served, and returns to the substation.</a:t>
            </a:r>
            <a:endParaRPr lang="en-US" sz="1600" dirty="0"/>
          </a:p>
        </p:txBody>
      </p:sp>
      <p:pic>
        <p:nvPicPr>
          <p:cNvPr id="8" name="Picture 7">
            <a:extLst>
              <a:ext uri="{FF2B5EF4-FFF2-40B4-BE49-F238E27FC236}">
                <a16:creationId xmlns:a16="http://schemas.microsoft.com/office/drawing/2014/main" id="{5D7D7CA3-98D5-4F4E-8654-5DABD31DB17D}"/>
              </a:ext>
            </a:extLst>
          </p:cNvPr>
          <p:cNvPicPr>
            <a:picLocks noChangeAspect="1"/>
          </p:cNvPicPr>
          <p:nvPr/>
        </p:nvPicPr>
        <p:blipFill>
          <a:blip r:embed="rId2"/>
          <a:stretch>
            <a:fillRect/>
          </a:stretch>
        </p:blipFill>
        <p:spPr>
          <a:xfrm>
            <a:off x="4962173" y="2414288"/>
            <a:ext cx="4176184" cy="2886075"/>
          </a:xfrm>
          <a:prstGeom prst="rect">
            <a:avLst/>
          </a:prstGeom>
        </p:spPr>
      </p:pic>
      <p:sp>
        <p:nvSpPr>
          <p:cNvPr id="10" name="TextBox 9">
            <a:extLst>
              <a:ext uri="{FF2B5EF4-FFF2-40B4-BE49-F238E27FC236}">
                <a16:creationId xmlns:a16="http://schemas.microsoft.com/office/drawing/2014/main" id="{2BE4CED6-3731-4B56-BA3D-A7E39369ADF8}"/>
              </a:ext>
            </a:extLst>
          </p:cNvPr>
          <p:cNvSpPr txBox="1"/>
          <p:nvPr/>
        </p:nvSpPr>
        <p:spPr>
          <a:xfrm>
            <a:off x="1002948" y="2716583"/>
            <a:ext cx="4701116" cy="830997"/>
          </a:xfrm>
          <a:prstGeom prst="rect">
            <a:avLst/>
          </a:prstGeom>
          <a:noFill/>
        </p:spPr>
        <p:txBody>
          <a:bodyPr wrap="square">
            <a:spAutoFit/>
          </a:bodyPr>
          <a:lstStyle/>
          <a:p>
            <a:pPr marL="214313" indent="-214313">
              <a:buFont typeface="Arial" panose="020B0604020202020204" pitchFamily="34" charset="0"/>
              <a:buChar char="•"/>
            </a:pPr>
            <a:r>
              <a:rPr lang="en-US" sz="1600" dirty="0">
                <a:solidFill>
                  <a:srgbClr val="231F20"/>
                </a:solidFill>
                <a:latin typeface="Times New Roman" panose="02020603050405020304" pitchFamily="18" charset="0"/>
              </a:rPr>
              <a:t>Fig. 12.9 shows the single line diagram of ring main system for </a:t>
            </a:r>
            <a:r>
              <a:rPr lang="en-US" sz="1600" dirty="0" err="1">
                <a:solidFill>
                  <a:srgbClr val="231F20"/>
                </a:solidFill>
                <a:latin typeface="Times New Roman" panose="02020603050405020304" pitchFamily="18" charset="0"/>
              </a:rPr>
              <a:t>a.c</a:t>
            </a:r>
            <a:r>
              <a:rPr lang="en-US" sz="1600" dirty="0">
                <a:solidFill>
                  <a:srgbClr val="231F20"/>
                </a:solidFill>
                <a:latin typeface="Times New Roman" panose="02020603050405020304" pitchFamily="18" charset="0"/>
              </a:rPr>
              <a:t>. distribution where substation supplies to the closed feeder LMNOPQRS.</a:t>
            </a:r>
            <a:endParaRPr lang="en-US" sz="1600" dirty="0"/>
          </a:p>
        </p:txBody>
      </p:sp>
      <p:sp>
        <p:nvSpPr>
          <p:cNvPr id="12" name="TextBox 11">
            <a:extLst>
              <a:ext uri="{FF2B5EF4-FFF2-40B4-BE49-F238E27FC236}">
                <a16:creationId xmlns:a16="http://schemas.microsoft.com/office/drawing/2014/main" id="{A1A86569-E14F-48AA-AE9E-F19EA1D1986B}"/>
              </a:ext>
            </a:extLst>
          </p:cNvPr>
          <p:cNvSpPr txBox="1"/>
          <p:nvPr/>
        </p:nvSpPr>
        <p:spPr>
          <a:xfrm>
            <a:off x="960968" y="3857326"/>
            <a:ext cx="4785076" cy="830997"/>
          </a:xfrm>
          <a:prstGeom prst="rect">
            <a:avLst/>
          </a:prstGeom>
          <a:noFill/>
        </p:spPr>
        <p:txBody>
          <a:bodyPr wrap="square">
            <a:spAutoFit/>
          </a:bodyPr>
          <a:lstStyle/>
          <a:p>
            <a:pPr marL="214313" indent="-214313">
              <a:buFont typeface="Arial" panose="020B0604020202020204" pitchFamily="34" charset="0"/>
              <a:buChar char="•"/>
            </a:pPr>
            <a:r>
              <a:rPr lang="en-US" sz="1600" dirty="0">
                <a:solidFill>
                  <a:srgbClr val="231F20"/>
                </a:solidFill>
                <a:latin typeface="Times New Roman" panose="02020603050405020304" pitchFamily="18" charset="0"/>
              </a:rPr>
              <a:t>The distributors are tapped from different points </a:t>
            </a:r>
            <a:r>
              <a:rPr lang="en-US" sz="1600" i="1" dirty="0">
                <a:solidFill>
                  <a:srgbClr val="231F20"/>
                </a:solidFill>
                <a:latin typeface="Times New Roman" panose="02020603050405020304" pitchFamily="18" charset="0"/>
              </a:rPr>
              <a:t>M</a:t>
            </a:r>
            <a:r>
              <a:rPr lang="en-US" sz="1600" dirty="0">
                <a:solidFill>
                  <a:srgbClr val="231F20"/>
                </a:solidFill>
                <a:latin typeface="Times New Roman" panose="02020603050405020304" pitchFamily="18" charset="0"/>
              </a:rPr>
              <a:t>, </a:t>
            </a:r>
            <a:r>
              <a:rPr lang="en-US" sz="1600" i="1" dirty="0">
                <a:solidFill>
                  <a:srgbClr val="231F20"/>
                </a:solidFill>
                <a:latin typeface="Times New Roman" panose="02020603050405020304" pitchFamily="18" charset="0"/>
              </a:rPr>
              <a:t>O </a:t>
            </a:r>
            <a:r>
              <a:rPr lang="en-US" sz="1600" dirty="0">
                <a:solidFill>
                  <a:srgbClr val="231F20"/>
                </a:solidFill>
                <a:latin typeface="Times New Roman" panose="02020603050405020304" pitchFamily="18" charset="0"/>
              </a:rPr>
              <a:t>and </a:t>
            </a:r>
            <a:r>
              <a:rPr lang="en-US" sz="1600" i="1" dirty="0">
                <a:solidFill>
                  <a:srgbClr val="231F20"/>
                </a:solidFill>
                <a:latin typeface="Times New Roman" panose="02020603050405020304" pitchFamily="18" charset="0"/>
              </a:rPr>
              <a:t>Q </a:t>
            </a:r>
            <a:r>
              <a:rPr lang="en-US" sz="1600" dirty="0">
                <a:solidFill>
                  <a:srgbClr val="231F20"/>
                </a:solidFill>
                <a:latin typeface="Times New Roman" panose="02020603050405020304" pitchFamily="18" charset="0"/>
              </a:rPr>
              <a:t>of the feeder through distribution transformers.</a:t>
            </a:r>
            <a:endParaRPr lang="en-US" sz="1600" dirty="0"/>
          </a:p>
        </p:txBody>
      </p:sp>
    </p:spTree>
    <p:extLst>
      <p:ext uri="{BB962C8B-B14F-4D97-AF65-F5344CB8AC3E}">
        <p14:creationId xmlns:p14="http://schemas.microsoft.com/office/powerpoint/2010/main" val="342790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5CBA-C547-46D3-94EF-EFB0219AC8D4}"/>
              </a:ext>
            </a:extLst>
          </p:cNvPr>
          <p:cNvSpPr>
            <a:spLocks noGrp="1"/>
          </p:cNvSpPr>
          <p:nvPr>
            <p:ph type="title"/>
          </p:nvPr>
        </p:nvSpPr>
        <p:spPr>
          <a:xfrm>
            <a:off x="628650" y="617404"/>
            <a:ext cx="7886700" cy="479690"/>
          </a:xfrm>
        </p:spPr>
        <p:txBody>
          <a:bodyPr>
            <a:normAutofit/>
          </a:bodyPr>
          <a:lstStyle/>
          <a:p>
            <a:r>
              <a:rPr lang="en-US" sz="2400" dirty="0">
                <a:latin typeface="Times New Roman" panose="02020603050405020304" pitchFamily="18" charset="0"/>
                <a:cs typeface="Times New Roman" panose="02020603050405020304" pitchFamily="18" charset="0"/>
              </a:rPr>
              <a:t>Distribution Systems</a:t>
            </a:r>
          </a:p>
        </p:txBody>
      </p:sp>
      <p:sp>
        <p:nvSpPr>
          <p:cNvPr id="3" name="Content Placeholder 2">
            <a:extLst>
              <a:ext uri="{FF2B5EF4-FFF2-40B4-BE49-F238E27FC236}">
                <a16:creationId xmlns:a16="http://schemas.microsoft.com/office/drawing/2014/main" id="{AD5803B6-15B9-4A6E-BDAE-AF9FED486BF4}"/>
              </a:ext>
            </a:extLst>
          </p:cNvPr>
          <p:cNvSpPr>
            <a:spLocks noGrp="1"/>
          </p:cNvSpPr>
          <p:nvPr>
            <p:ph idx="1"/>
          </p:nvPr>
        </p:nvSpPr>
        <p:spPr>
          <a:xfrm>
            <a:off x="628650" y="1381417"/>
            <a:ext cx="7886700" cy="4016728"/>
          </a:xfrm>
        </p:spPr>
        <p:txBody>
          <a:bodyPr/>
          <a:lstStyle/>
          <a:p>
            <a:pPr algn="l"/>
            <a:r>
              <a:rPr lang="en-US" sz="1600" i="1" dirty="0">
                <a:solidFill>
                  <a:srgbClr val="231F20"/>
                </a:solidFill>
                <a:latin typeface="Times New Roman" panose="02020603050405020304" pitchFamily="18" charset="0"/>
              </a:rPr>
              <a:t>That part of power system which distributes electric power for local use is known as </a:t>
            </a:r>
            <a:r>
              <a:rPr lang="en-US" sz="1600" b="1" dirty="0">
                <a:solidFill>
                  <a:srgbClr val="ED008D"/>
                </a:solidFill>
                <a:latin typeface="Times New Roman" panose="02020603050405020304" pitchFamily="18" charset="0"/>
              </a:rPr>
              <a:t>distribution system.</a:t>
            </a:r>
          </a:p>
          <a:p>
            <a:pPr algn="l"/>
            <a:r>
              <a:rPr lang="en-US" sz="1600" dirty="0">
                <a:solidFill>
                  <a:srgbClr val="231F20"/>
                </a:solidFill>
                <a:latin typeface="Times New Roman" panose="02020603050405020304" pitchFamily="18" charset="0"/>
              </a:rPr>
              <a:t>Consists of </a:t>
            </a:r>
            <a:r>
              <a:rPr lang="en-US" sz="1600" i="1" dirty="0">
                <a:solidFill>
                  <a:srgbClr val="ED008D"/>
                </a:solidFill>
                <a:latin typeface="Times New Roman" panose="02020603050405020304" pitchFamily="18" charset="0"/>
              </a:rPr>
              <a:t>feeders, distributors </a:t>
            </a:r>
            <a:r>
              <a:rPr lang="en-US" sz="1600" dirty="0">
                <a:solidFill>
                  <a:srgbClr val="231F20"/>
                </a:solidFill>
                <a:latin typeface="Times New Roman" panose="02020603050405020304" pitchFamily="18" charset="0"/>
              </a:rPr>
              <a:t>and the </a:t>
            </a:r>
            <a:r>
              <a:rPr lang="en-US" sz="1600" i="1" dirty="0">
                <a:solidFill>
                  <a:srgbClr val="ED008D"/>
                </a:solidFill>
                <a:latin typeface="Times New Roman" panose="02020603050405020304" pitchFamily="18" charset="0"/>
              </a:rPr>
              <a:t>service mains.</a:t>
            </a:r>
          </a:p>
          <a:p>
            <a:pPr algn="l"/>
            <a:r>
              <a:rPr lang="en-US" sz="1600" b="1" dirty="0">
                <a:solidFill>
                  <a:srgbClr val="ED008D"/>
                </a:solidFill>
                <a:latin typeface="Times New Roman" panose="02020603050405020304" pitchFamily="18" charset="0"/>
              </a:rPr>
              <a:t>(</a:t>
            </a:r>
            <a:r>
              <a:rPr lang="en-US" sz="1600" b="1" i="1" dirty="0" err="1">
                <a:solidFill>
                  <a:srgbClr val="ED008D"/>
                </a:solidFill>
                <a:latin typeface="Times New Roman" panose="02020603050405020304" pitchFamily="18" charset="0"/>
              </a:rPr>
              <a:t>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Feeders. </a:t>
            </a:r>
            <a:r>
              <a:rPr lang="en-US" sz="1600" dirty="0">
                <a:solidFill>
                  <a:srgbClr val="231F20"/>
                </a:solidFill>
                <a:latin typeface="Times New Roman" panose="02020603050405020304" pitchFamily="18" charset="0"/>
              </a:rPr>
              <a:t>A feeder is a conductor which connects the sub-station (or localized generating</a:t>
            </a:r>
          </a:p>
          <a:p>
            <a:pPr marL="0" indent="0">
              <a:buNone/>
            </a:pPr>
            <a:r>
              <a:rPr lang="en-US" sz="1600" dirty="0">
                <a:solidFill>
                  <a:srgbClr val="231F20"/>
                </a:solidFill>
                <a:latin typeface="Times New Roman" panose="02020603050405020304" pitchFamily="18" charset="0"/>
              </a:rPr>
              <a:t>station) to the area where power is to be distributed.</a:t>
            </a:r>
          </a:p>
          <a:p>
            <a:pPr algn="l"/>
            <a:r>
              <a:rPr lang="en-US" sz="1600" dirty="0">
                <a:solidFill>
                  <a:srgbClr val="231F20"/>
                </a:solidFill>
                <a:latin typeface="Times New Roman" panose="02020603050405020304" pitchFamily="18" charset="0"/>
              </a:rPr>
              <a:t>No tappings are taken from the feeder so that current in it remains the same throughout.</a:t>
            </a:r>
          </a:p>
          <a:p>
            <a:pPr algn="l"/>
            <a:r>
              <a:rPr lang="en-US" sz="1600" dirty="0">
                <a:solidFill>
                  <a:srgbClr val="231F20"/>
                </a:solidFill>
                <a:latin typeface="Times New Roman" panose="02020603050405020304" pitchFamily="18" charset="0"/>
              </a:rPr>
              <a:t>The main consideration in the design of a feeder is the current carrying capacity.</a:t>
            </a:r>
          </a:p>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Distributor. </a:t>
            </a:r>
            <a:r>
              <a:rPr lang="en-US" sz="1600" dirty="0">
                <a:solidFill>
                  <a:srgbClr val="231F20"/>
                </a:solidFill>
                <a:latin typeface="Times New Roman" panose="02020603050405020304" pitchFamily="18" charset="0"/>
              </a:rPr>
              <a:t>A distributor is a conductor from which tappings are taken for supply to the consumers.</a:t>
            </a:r>
          </a:p>
          <a:p>
            <a:pPr algn="l"/>
            <a:r>
              <a:rPr lang="en-US" sz="1600" dirty="0">
                <a:solidFill>
                  <a:srgbClr val="231F20"/>
                </a:solidFill>
                <a:latin typeface="Times New Roman" panose="02020603050405020304" pitchFamily="18" charset="0"/>
              </a:rPr>
              <a:t>In Fig. 12.1, </a:t>
            </a:r>
            <a:r>
              <a:rPr lang="en-US" sz="1600" i="1" dirty="0">
                <a:solidFill>
                  <a:srgbClr val="231F20"/>
                </a:solidFill>
                <a:latin typeface="Times New Roman" panose="02020603050405020304" pitchFamily="18" charset="0"/>
              </a:rPr>
              <a:t>AB</a:t>
            </a:r>
            <a:r>
              <a:rPr lang="en-US" sz="1600" dirty="0">
                <a:solidFill>
                  <a:srgbClr val="231F20"/>
                </a:solidFill>
                <a:latin typeface="Times New Roman" panose="02020603050405020304" pitchFamily="18" charset="0"/>
              </a:rPr>
              <a:t>, </a:t>
            </a:r>
            <a:r>
              <a:rPr lang="en-US" sz="1600" i="1" dirty="0">
                <a:solidFill>
                  <a:srgbClr val="231F20"/>
                </a:solidFill>
                <a:latin typeface="Times New Roman" panose="02020603050405020304" pitchFamily="18" charset="0"/>
              </a:rPr>
              <a:t>BC</a:t>
            </a:r>
            <a:r>
              <a:rPr lang="en-US" sz="1600" dirty="0">
                <a:solidFill>
                  <a:srgbClr val="231F20"/>
                </a:solidFill>
                <a:latin typeface="Times New Roman" panose="02020603050405020304" pitchFamily="18" charset="0"/>
              </a:rPr>
              <a:t>, </a:t>
            </a:r>
            <a:r>
              <a:rPr lang="en-US" sz="1600" i="1" dirty="0">
                <a:solidFill>
                  <a:srgbClr val="231F20"/>
                </a:solidFill>
                <a:latin typeface="Times New Roman" panose="02020603050405020304" pitchFamily="18" charset="0"/>
              </a:rPr>
              <a:t>CD </a:t>
            </a:r>
            <a:r>
              <a:rPr lang="en-US" sz="1600" dirty="0">
                <a:solidFill>
                  <a:srgbClr val="231F20"/>
                </a:solidFill>
                <a:latin typeface="Times New Roman" panose="02020603050405020304" pitchFamily="18" charset="0"/>
              </a:rPr>
              <a:t>and </a:t>
            </a:r>
            <a:r>
              <a:rPr lang="en-US" sz="1600" i="1" dirty="0">
                <a:solidFill>
                  <a:srgbClr val="231F20"/>
                </a:solidFill>
                <a:latin typeface="Times New Roman" panose="02020603050405020304" pitchFamily="18" charset="0"/>
              </a:rPr>
              <a:t>DA </a:t>
            </a:r>
            <a:r>
              <a:rPr lang="en-US" sz="1600" dirty="0">
                <a:solidFill>
                  <a:srgbClr val="231F20"/>
                </a:solidFill>
                <a:latin typeface="Times New Roman" panose="02020603050405020304" pitchFamily="18" charset="0"/>
              </a:rPr>
              <a:t>are the distributors.</a:t>
            </a:r>
          </a:p>
          <a:p>
            <a:pPr marL="0" indent="0">
              <a:buNone/>
            </a:pPr>
            <a:endParaRPr lang="en-US" dirty="0"/>
          </a:p>
        </p:txBody>
      </p:sp>
      <p:sp>
        <p:nvSpPr>
          <p:cNvPr id="4" name="Slide Number Placeholder 3">
            <a:extLst>
              <a:ext uri="{FF2B5EF4-FFF2-40B4-BE49-F238E27FC236}">
                <a16:creationId xmlns:a16="http://schemas.microsoft.com/office/drawing/2014/main" id="{4811CAF4-F134-43B7-8D00-C70B50503C22}"/>
              </a:ext>
            </a:extLst>
          </p:cNvPr>
          <p:cNvSpPr>
            <a:spLocks noGrp="1"/>
          </p:cNvSpPr>
          <p:nvPr>
            <p:ph type="sldNum" sz="quarter" idx="12"/>
          </p:nvPr>
        </p:nvSpPr>
        <p:spPr/>
        <p:txBody>
          <a:bodyPr/>
          <a:lstStyle/>
          <a:p>
            <a:fld id="{E1B5D265-4D17-46B9-A4B1-A84B3B9C5B32}" type="slidenum">
              <a:rPr lang="en-US" smtClean="0"/>
              <a:t>2</a:t>
            </a:fld>
            <a:endParaRPr lang="en-US"/>
          </a:p>
        </p:txBody>
      </p:sp>
      <p:pic>
        <p:nvPicPr>
          <p:cNvPr id="5" name="Picture 4">
            <a:extLst>
              <a:ext uri="{FF2B5EF4-FFF2-40B4-BE49-F238E27FC236}">
                <a16:creationId xmlns:a16="http://schemas.microsoft.com/office/drawing/2014/main" id="{7D249E2C-A2CA-4C62-99A3-3EF8D4B7BF35}"/>
              </a:ext>
            </a:extLst>
          </p:cNvPr>
          <p:cNvPicPr>
            <a:picLocks noChangeAspect="1"/>
          </p:cNvPicPr>
          <p:nvPr/>
        </p:nvPicPr>
        <p:blipFill>
          <a:blip r:embed="rId2"/>
          <a:stretch>
            <a:fillRect/>
          </a:stretch>
        </p:blipFill>
        <p:spPr>
          <a:xfrm>
            <a:off x="5906957" y="4485302"/>
            <a:ext cx="2169845" cy="1825686"/>
          </a:xfrm>
          <a:prstGeom prst="rect">
            <a:avLst/>
          </a:prstGeom>
        </p:spPr>
      </p:pic>
    </p:spTree>
    <p:extLst>
      <p:ext uri="{BB962C8B-B14F-4D97-AF65-F5344CB8AC3E}">
        <p14:creationId xmlns:p14="http://schemas.microsoft.com/office/powerpoint/2010/main" val="264297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550A-29D6-450E-B200-9CC5656860F3}"/>
              </a:ext>
            </a:extLst>
          </p:cNvPr>
          <p:cNvSpPr>
            <a:spLocks noGrp="1"/>
          </p:cNvSpPr>
          <p:nvPr>
            <p:ph type="title"/>
          </p:nvPr>
        </p:nvSpPr>
        <p:spPr>
          <a:xfrm>
            <a:off x="971550" y="1774823"/>
            <a:ext cx="7200897" cy="516468"/>
          </a:xfrm>
        </p:spPr>
        <p:txBody>
          <a:bodyPr>
            <a:normAutofit fontScale="90000"/>
          </a:bodyPr>
          <a:lstStyle/>
          <a:p>
            <a:r>
              <a:rPr lang="en-US" sz="2700" dirty="0">
                <a:latin typeface="Times New Roman" panose="02020603050405020304" pitchFamily="18" charset="0"/>
                <a:cs typeface="Times New Roman" panose="02020603050405020304" pitchFamily="18" charset="0"/>
              </a:rPr>
              <a:t>The ring main system has the following advantages </a:t>
            </a:r>
            <a:r>
              <a:rPr lang="en-US"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92CA58BD-14C7-491D-855F-2C101227282A}"/>
              </a:ext>
            </a:extLst>
          </p:cNvPr>
          <p:cNvSpPr>
            <a:spLocks noGrp="1"/>
          </p:cNvSpPr>
          <p:nvPr>
            <p:ph idx="1"/>
          </p:nvPr>
        </p:nvSpPr>
        <p:spPr>
          <a:xfrm>
            <a:off x="971550" y="2513894"/>
            <a:ext cx="7483827" cy="2366435"/>
          </a:xfrm>
        </p:spPr>
        <p:txBody>
          <a:bodyPr>
            <a:normAutofit/>
          </a:bodyPr>
          <a:lstStyle/>
          <a:p>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a</a:t>
            </a:r>
            <a:r>
              <a:rPr lang="en-US" sz="1600" b="1" dirty="0">
                <a:solidFill>
                  <a:srgbClr val="ED008D"/>
                </a:solidFill>
                <a:latin typeface="Times New Roman" panose="02020603050405020304" pitchFamily="18" charset="0"/>
              </a:rPr>
              <a:t>) </a:t>
            </a:r>
            <a:r>
              <a:rPr lang="en-US" sz="1600" dirty="0">
                <a:solidFill>
                  <a:srgbClr val="231F20"/>
                </a:solidFill>
                <a:latin typeface="Times New Roman" panose="02020603050405020304" pitchFamily="18" charset="0"/>
              </a:rPr>
              <a:t>There are less voltage fluctuations at consumer’s terminals.</a:t>
            </a:r>
          </a:p>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b</a:t>
            </a:r>
            <a:r>
              <a:rPr lang="en-US" sz="1600" b="1" dirty="0">
                <a:solidFill>
                  <a:srgbClr val="ED008D"/>
                </a:solidFill>
                <a:latin typeface="Times New Roman" panose="02020603050405020304" pitchFamily="18" charset="0"/>
              </a:rPr>
              <a:t>) </a:t>
            </a:r>
            <a:r>
              <a:rPr lang="en-US" sz="1600" dirty="0">
                <a:solidFill>
                  <a:srgbClr val="231F20"/>
                </a:solidFill>
                <a:latin typeface="Times New Roman" panose="02020603050405020304" pitchFamily="18" charset="0"/>
              </a:rPr>
              <a:t>The system is very reliable as each distributor is fed </a:t>
            </a:r>
            <a:r>
              <a:rPr lang="en-US" sz="1600" i="1" dirty="0">
                <a:solidFill>
                  <a:srgbClr val="231F20"/>
                </a:solidFill>
                <a:latin typeface="Times New Roman" panose="02020603050405020304" pitchFamily="18" charset="0"/>
              </a:rPr>
              <a:t>via </a:t>
            </a:r>
            <a:r>
              <a:rPr lang="en-US" sz="1600" dirty="0">
                <a:solidFill>
                  <a:srgbClr val="005AAB"/>
                </a:solidFill>
                <a:latin typeface="Times New Roman" panose="02020603050405020304" pitchFamily="18" charset="0"/>
              </a:rPr>
              <a:t>*</a:t>
            </a:r>
            <a:r>
              <a:rPr lang="en-US" sz="1600" dirty="0">
                <a:solidFill>
                  <a:srgbClr val="231F20"/>
                </a:solidFill>
                <a:latin typeface="Times New Roman" panose="02020603050405020304" pitchFamily="18" charset="0"/>
              </a:rPr>
              <a:t>two feeders. In the event of fault on any section of the feeder, the continuity of supply is maintained. For example, suppose that fault occurs at any point </a:t>
            </a:r>
            <a:r>
              <a:rPr lang="en-US" sz="1600" i="1" dirty="0">
                <a:solidFill>
                  <a:srgbClr val="231F20"/>
                </a:solidFill>
                <a:latin typeface="Times New Roman" panose="02020603050405020304" pitchFamily="18" charset="0"/>
              </a:rPr>
              <a:t>F </a:t>
            </a:r>
            <a:r>
              <a:rPr lang="en-US" sz="1600" dirty="0">
                <a:solidFill>
                  <a:srgbClr val="231F20"/>
                </a:solidFill>
                <a:latin typeface="Times New Roman" panose="02020603050405020304" pitchFamily="18" charset="0"/>
              </a:rPr>
              <a:t>of section SLM of the feeder. Then section SLM of the feeder can be isolated for repairs and at the same time continuity of supply is maintained to all the consumers </a:t>
            </a:r>
            <a:r>
              <a:rPr lang="en-US" sz="1600" i="1" dirty="0">
                <a:solidFill>
                  <a:srgbClr val="231F20"/>
                </a:solidFill>
                <a:latin typeface="Times New Roman" panose="02020603050405020304" pitchFamily="18" charset="0"/>
              </a:rPr>
              <a:t>via </a:t>
            </a:r>
            <a:r>
              <a:rPr lang="en-US" sz="1600" dirty="0">
                <a:solidFill>
                  <a:srgbClr val="231F20"/>
                </a:solidFill>
                <a:latin typeface="Times New Roman" panose="02020603050405020304" pitchFamily="18" charset="0"/>
              </a:rPr>
              <a:t>the feeder </a:t>
            </a:r>
            <a:r>
              <a:rPr lang="en-US" sz="1600" i="1" dirty="0">
                <a:solidFill>
                  <a:srgbClr val="231F20"/>
                </a:solidFill>
                <a:latin typeface="Times New Roman" panose="02020603050405020304" pitchFamily="18" charset="0"/>
              </a:rPr>
              <a:t>SRQPONM</a:t>
            </a:r>
            <a:r>
              <a:rPr lang="en-US" sz="1600" dirty="0">
                <a:solidFill>
                  <a:srgbClr val="231F20"/>
                </a:solidFill>
                <a:latin typeface="Times New Roman" panose="02020603050405020304" pitchFamily="18" charset="0"/>
              </a:rPr>
              <a:t>.</a:t>
            </a:r>
            <a:endParaRPr lang="en-US" sz="1600" dirty="0"/>
          </a:p>
        </p:txBody>
      </p:sp>
      <p:sp>
        <p:nvSpPr>
          <p:cNvPr id="4" name="Slide Number Placeholder 3">
            <a:extLst>
              <a:ext uri="{FF2B5EF4-FFF2-40B4-BE49-F238E27FC236}">
                <a16:creationId xmlns:a16="http://schemas.microsoft.com/office/drawing/2014/main" id="{F8652BAC-46EB-4AE0-98C5-DAD641101029}"/>
              </a:ext>
            </a:extLst>
          </p:cNvPr>
          <p:cNvSpPr>
            <a:spLocks noGrp="1"/>
          </p:cNvSpPr>
          <p:nvPr>
            <p:ph type="sldNum" sz="quarter" idx="12"/>
          </p:nvPr>
        </p:nvSpPr>
        <p:spPr/>
        <p:txBody>
          <a:bodyPr/>
          <a:lstStyle/>
          <a:p>
            <a:fld id="{E1B5D265-4D17-46B9-A4B1-A84B3B9C5B32}" type="slidenum">
              <a:rPr lang="en-US" smtClean="0"/>
              <a:t>20</a:t>
            </a:fld>
            <a:endParaRPr lang="en-US"/>
          </a:p>
        </p:txBody>
      </p:sp>
    </p:spTree>
    <p:extLst>
      <p:ext uri="{BB962C8B-B14F-4D97-AF65-F5344CB8AC3E}">
        <p14:creationId xmlns:p14="http://schemas.microsoft.com/office/powerpoint/2010/main" val="994004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FA0EE-1720-49BF-B752-293CACC31494}"/>
              </a:ext>
            </a:extLst>
          </p:cNvPr>
          <p:cNvSpPr>
            <a:spLocks noGrp="1"/>
          </p:cNvSpPr>
          <p:nvPr>
            <p:ph type="title"/>
          </p:nvPr>
        </p:nvSpPr>
        <p:spPr>
          <a:xfrm>
            <a:off x="1555173" y="939434"/>
            <a:ext cx="5033515" cy="361952"/>
          </a:xfrm>
        </p:spPr>
        <p:txBody>
          <a:bodyPr>
            <a:noAutofit/>
          </a:bodyPr>
          <a:lstStyle/>
          <a:p>
            <a:r>
              <a:rPr lang="en-US" sz="2400" dirty="0">
                <a:latin typeface="Times New Roman" panose="02020603050405020304" pitchFamily="18" charset="0"/>
                <a:cs typeface="Times New Roman" panose="02020603050405020304" pitchFamily="18" charset="0"/>
              </a:rPr>
              <a:t>(iii) Interconnected system.</a:t>
            </a:r>
          </a:p>
        </p:txBody>
      </p:sp>
      <p:sp>
        <p:nvSpPr>
          <p:cNvPr id="3" name="Content Placeholder 2">
            <a:extLst>
              <a:ext uri="{FF2B5EF4-FFF2-40B4-BE49-F238E27FC236}">
                <a16:creationId xmlns:a16="http://schemas.microsoft.com/office/drawing/2014/main" id="{9CC3C212-031C-4E98-B3F8-6174B8F681AA}"/>
              </a:ext>
            </a:extLst>
          </p:cNvPr>
          <p:cNvSpPr>
            <a:spLocks noGrp="1"/>
          </p:cNvSpPr>
          <p:nvPr>
            <p:ph idx="1"/>
          </p:nvPr>
        </p:nvSpPr>
        <p:spPr>
          <a:xfrm>
            <a:off x="971551" y="1573866"/>
            <a:ext cx="7200897" cy="3238501"/>
          </a:xfrm>
        </p:spPr>
        <p:txBody>
          <a:bodyPr/>
          <a:lstStyle/>
          <a:p>
            <a:pPr algn="l"/>
            <a:r>
              <a:rPr lang="en-US" sz="1600" dirty="0">
                <a:solidFill>
                  <a:srgbClr val="231F20"/>
                </a:solidFill>
                <a:latin typeface="Times New Roman" panose="02020603050405020304" pitchFamily="18" charset="0"/>
              </a:rPr>
              <a:t>When the feeder ring is energised by two or more than two generating stations or substations, it is called inter-connected system.</a:t>
            </a:r>
          </a:p>
          <a:p>
            <a:pPr algn="l"/>
            <a:endParaRPr lang="en-US" dirty="0"/>
          </a:p>
        </p:txBody>
      </p:sp>
      <p:sp>
        <p:nvSpPr>
          <p:cNvPr id="4" name="Slide Number Placeholder 3">
            <a:extLst>
              <a:ext uri="{FF2B5EF4-FFF2-40B4-BE49-F238E27FC236}">
                <a16:creationId xmlns:a16="http://schemas.microsoft.com/office/drawing/2014/main" id="{450C42D1-6C36-4189-9337-B9963DEA50CF}"/>
              </a:ext>
            </a:extLst>
          </p:cNvPr>
          <p:cNvSpPr>
            <a:spLocks noGrp="1"/>
          </p:cNvSpPr>
          <p:nvPr>
            <p:ph type="sldNum" sz="quarter" idx="12"/>
          </p:nvPr>
        </p:nvSpPr>
        <p:spPr/>
        <p:txBody>
          <a:bodyPr/>
          <a:lstStyle/>
          <a:p>
            <a:fld id="{E1B5D265-4D17-46B9-A4B1-A84B3B9C5B32}" type="slidenum">
              <a:rPr lang="en-US" smtClean="0"/>
              <a:t>21</a:t>
            </a:fld>
            <a:endParaRPr lang="en-US"/>
          </a:p>
        </p:txBody>
      </p:sp>
      <p:pic>
        <p:nvPicPr>
          <p:cNvPr id="6" name="Picture 5">
            <a:extLst>
              <a:ext uri="{FF2B5EF4-FFF2-40B4-BE49-F238E27FC236}">
                <a16:creationId xmlns:a16="http://schemas.microsoft.com/office/drawing/2014/main" id="{B2F8BB29-0758-4FD2-B330-5E62CE7502F0}"/>
              </a:ext>
            </a:extLst>
          </p:cNvPr>
          <p:cNvPicPr>
            <a:picLocks noChangeAspect="1"/>
          </p:cNvPicPr>
          <p:nvPr/>
        </p:nvPicPr>
        <p:blipFill>
          <a:blip r:embed="rId2"/>
          <a:stretch>
            <a:fillRect/>
          </a:stretch>
        </p:blipFill>
        <p:spPr>
          <a:xfrm>
            <a:off x="1555173" y="2499089"/>
            <a:ext cx="5438085" cy="3238501"/>
          </a:xfrm>
          <a:prstGeom prst="rect">
            <a:avLst/>
          </a:prstGeom>
        </p:spPr>
      </p:pic>
    </p:spTree>
    <p:extLst>
      <p:ext uri="{BB962C8B-B14F-4D97-AF65-F5344CB8AC3E}">
        <p14:creationId xmlns:p14="http://schemas.microsoft.com/office/powerpoint/2010/main" val="3677291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D614B1-EBFC-4253-B719-24A49B28C389}"/>
              </a:ext>
            </a:extLst>
          </p:cNvPr>
          <p:cNvSpPr>
            <a:spLocks noGrp="1"/>
          </p:cNvSpPr>
          <p:nvPr>
            <p:ph type="sldNum" sz="quarter" idx="12"/>
          </p:nvPr>
        </p:nvSpPr>
        <p:spPr/>
        <p:txBody>
          <a:bodyPr/>
          <a:lstStyle/>
          <a:p>
            <a:fld id="{E1B5D265-4D17-46B9-A4B1-A84B3B9C5B32}" type="slidenum">
              <a:rPr lang="en-US" smtClean="0"/>
              <a:t>22</a:t>
            </a:fld>
            <a:endParaRPr lang="en-US"/>
          </a:p>
        </p:txBody>
      </p:sp>
      <p:sp>
        <p:nvSpPr>
          <p:cNvPr id="4" name="TextBox 3">
            <a:extLst>
              <a:ext uri="{FF2B5EF4-FFF2-40B4-BE49-F238E27FC236}">
                <a16:creationId xmlns:a16="http://schemas.microsoft.com/office/drawing/2014/main" id="{3F46B4AD-DD64-4014-9F9C-63884700B9C8}"/>
              </a:ext>
            </a:extLst>
          </p:cNvPr>
          <p:cNvSpPr txBox="1"/>
          <p:nvPr/>
        </p:nvSpPr>
        <p:spPr>
          <a:xfrm>
            <a:off x="600075" y="1461492"/>
            <a:ext cx="7732183" cy="830997"/>
          </a:xfrm>
          <a:prstGeom prst="rect">
            <a:avLst/>
          </a:prstGeom>
          <a:noFill/>
        </p:spPr>
        <p:txBody>
          <a:bodyPr wrap="square">
            <a:spAutoFit/>
          </a:bodyPr>
          <a:lstStyle/>
          <a:p>
            <a:pPr marL="214313" indent="-214313">
              <a:buFont typeface="Wingdings" panose="05000000000000000000" pitchFamily="2" charset="2"/>
              <a:buChar char="Ø"/>
            </a:pPr>
            <a:r>
              <a:rPr lang="en-US" sz="1600" dirty="0">
                <a:solidFill>
                  <a:srgbClr val="231F20"/>
                </a:solidFill>
                <a:latin typeface="Times New Roman" panose="02020603050405020304" pitchFamily="18" charset="0"/>
              </a:rPr>
              <a:t>Fig. 12.10 shows the single line diagram of interconnected system where the closed feeder ring </a:t>
            </a:r>
            <a:r>
              <a:rPr lang="en-US" sz="1600" i="1" dirty="0">
                <a:solidFill>
                  <a:srgbClr val="231F20"/>
                </a:solidFill>
                <a:latin typeface="Times New Roman" panose="02020603050405020304" pitchFamily="18" charset="0"/>
              </a:rPr>
              <a:t>ABCD </a:t>
            </a:r>
            <a:r>
              <a:rPr lang="en-US" sz="1600" dirty="0">
                <a:solidFill>
                  <a:srgbClr val="231F20"/>
                </a:solidFill>
                <a:latin typeface="Times New Roman" panose="02020603050405020304" pitchFamily="18" charset="0"/>
              </a:rPr>
              <a:t>is supplied by two substations </a:t>
            </a:r>
            <a:r>
              <a:rPr lang="en-US" sz="1600" i="1" dirty="0">
                <a:solidFill>
                  <a:srgbClr val="231F20"/>
                </a:solidFill>
                <a:latin typeface="Times New Roman" panose="02020603050405020304" pitchFamily="18" charset="0"/>
              </a:rPr>
              <a:t>S</a:t>
            </a:r>
            <a:r>
              <a:rPr lang="en-US" sz="1600" dirty="0">
                <a:solidFill>
                  <a:srgbClr val="231F20"/>
                </a:solidFill>
                <a:latin typeface="Times New Roman" panose="02020603050405020304" pitchFamily="18" charset="0"/>
              </a:rPr>
              <a:t>1 and </a:t>
            </a:r>
            <a:r>
              <a:rPr lang="en-US" sz="1600" i="1" dirty="0">
                <a:solidFill>
                  <a:srgbClr val="231F20"/>
                </a:solidFill>
                <a:latin typeface="Times New Roman" panose="02020603050405020304" pitchFamily="18" charset="0"/>
              </a:rPr>
              <a:t>S</a:t>
            </a:r>
            <a:r>
              <a:rPr lang="en-US" sz="1600" dirty="0">
                <a:solidFill>
                  <a:srgbClr val="231F20"/>
                </a:solidFill>
                <a:latin typeface="Times New Roman" panose="02020603050405020304" pitchFamily="18" charset="0"/>
              </a:rPr>
              <a:t>2 at points </a:t>
            </a:r>
            <a:r>
              <a:rPr lang="en-US" sz="1600" i="1" dirty="0">
                <a:solidFill>
                  <a:srgbClr val="231F20"/>
                </a:solidFill>
                <a:latin typeface="Times New Roman" panose="02020603050405020304" pitchFamily="18" charset="0"/>
              </a:rPr>
              <a:t>D </a:t>
            </a:r>
            <a:r>
              <a:rPr lang="en-US" sz="1600" dirty="0">
                <a:solidFill>
                  <a:srgbClr val="231F20"/>
                </a:solidFill>
                <a:latin typeface="Times New Roman" panose="02020603050405020304" pitchFamily="18" charset="0"/>
              </a:rPr>
              <a:t>and </a:t>
            </a:r>
            <a:r>
              <a:rPr lang="en-US" sz="1600" i="1" dirty="0">
                <a:solidFill>
                  <a:srgbClr val="231F20"/>
                </a:solidFill>
                <a:latin typeface="Times New Roman" panose="02020603050405020304" pitchFamily="18" charset="0"/>
              </a:rPr>
              <a:t>C </a:t>
            </a:r>
            <a:r>
              <a:rPr lang="en-US" sz="1600" dirty="0">
                <a:solidFill>
                  <a:srgbClr val="231F20"/>
                </a:solidFill>
                <a:latin typeface="Times New Roman" panose="02020603050405020304" pitchFamily="18" charset="0"/>
              </a:rPr>
              <a:t>respectively.</a:t>
            </a:r>
            <a:endParaRPr lang="en-US" sz="1600" dirty="0"/>
          </a:p>
        </p:txBody>
      </p:sp>
      <p:sp>
        <p:nvSpPr>
          <p:cNvPr id="6" name="TextBox 5">
            <a:extLst>
              <a:ext uri="{FF2B5EF4-FFF2-40B4-BE49-F238E27FC236}">
                <a16:creationId xmlns:a16="http://schemas.microsoft.com/office/drawing/2014/main" id="{E11EB1B2-7A73-4C4E-8E3F-1FDEED5F1331}"/>
              </a:ext>
            </a:extLst>
          </p:cNvPr>
          <p:cNvSpPr txBox="1"/>
          <p:nvPr/>
        </p:nvSpPr>
        <p:spPr>
          <a:xfrm>
            <a:off x="632883" y="2772581"/>
            <a:ext cx="7520516" cy="584775"/>
          </a:xfrm>
          <a:prstGeom prst="rect">
            <a:avLst/>
          </a:prstGeom>
          <a:noFill/>
        </p:spPr>
        <p:txBody>
          <a:bodyPr wrap="square">
            <a:spAutoFit/>
          </a:bodyPr>
          <a:lstStyle/>
          <a:p>
            <a:pPr marL="214313" indent="-214313">
              <a:buFont typeface="Wingdings" panose="05000000000000000000" pitchFamily="2" charset="2"/>
              <a:buChar char="Ø"/>
            </a:pPr>
            <a:r>
              <a:rPr lang="en-US" sz="1600" dirty="0">
                <a:solidFill>
                  <a:srgbClr val="231F20"/>
                </a:solidFill>
                <a:latin typeface="Times New Roman" panose="02020603050405020304" pitchFamily="18" charset="0"/>
                <a:cs typeface="Times New Roman" panose="02020603050405020304" pitchFamily="18" charset="0"/>
              </a:rPr>
              <a:t>Distributors are connected to points </a:t>
            </a:r>
            <a:r>
              <a:rPr lang="en-US" sz="1600" i="1" dirty="0">
                <a:solidFill>
                  <a:srgbClr val="231F20"/>
                </a:solidFill>
                <a:latin typeface="Times New Roman" panose="02020603050405020304" pitchFamily="18" charset="0"/>
                <a:cs typeface="Times New Roman" panose="02020603050405020304" pitchFamily="18" charset="0"/>
              </a:rPr>
              <a:t>O</a:t>
            </a:r>
            <a:r>
              <a:rPr lang="en-US" sz="1600" dirty="0">
                <a:solidFill>
                  <a:srgbClr val="231F20"/>
                </a:solidFill>
                <a:latin typeface="Times New Roman" panose="02020603050405020304" pitchFamily="18" charset="0"/>
                <a:cs typeface="Times New Roman" panose="02020603050405020304" pitchFamily="18" charset="0"/>
              </a:rPr>
              <a:t>, </a:t>
            </a:r>
            <a:r>
              <a:rPr lang="en-US" sz="1600" i="1" dirty="0">
                <a:solidFill>
                  <a:srgbClr val="231F20"/>
                </a:solidFill>
                <a:latin typeface="Times New Roman" panose="02020603050405020304" pitchFamily="18" charset="0"/>
                <a:cs typeface="Times New Roman" panose="02020603050405020304" pitchFamily="18" charset="0"/>
              </a:rPr>
              <a:t>P</a:t>
            </a:r>
            <a:r>
              <a:rPr lang="en-US" sz="1600" dirty="0">
                <a:solidFill>
                  <a:srgbClr val="231F20"/>
                </a:solidFill>
                <a:latin typeface="Times New Roman" panose="02020603050405020304" pitchFamily="18" charset="0"/>
                <a:cs typeface="Times New Roman" panose="02020603050405020304" pitchFamily="18" charset="0"/>
              </a:rPr>
              <a:t>, </a:t>
            </a:r>
            <a:r>
              <a:rPr lang="en-US" sz="1600" i="1" dirty="0">
                <a:solidFill>
                  <a:srgbClr val="231F20"/>
                </a:solidFill>
                <a:latin typeface="Times New Roman" panose="02020603050405020304" pitchFamily="18" charset="0"/>
                <a:cs typeface="Times New Roman" panose="02020603050405020304" pitchFamily="18" charset="0"/>
              </a:rPr>
              <a:t>Q </a:t>
            </a:r>
            <a:r>
              <a:rPr lang="en-US" sz="1600" dirty="0">
                <a:solidFill>
                  <a:srgbClr val="231F20"/>
                </a:solidFill>
                <a:latin typeface="Times New Roman" panose="02020603050405020304" pitchFamily="18" charset="0"/>
                <a:cs typeface="Times New Roman" panose="02020603050405020304" pitchFamily="18" charset="0"/>
              </a:rPr>
              <a:t>and </a:t>
            </a:r>
            <a:r>
              <a:rPr lang="en-US" sz="1600" i="1" dirty="0">
                <a:solidFill>
                  <a:srgbClr val="231F20"/>
                </a:solidFill>
                <a:latin typeface="Times New Roman" panose="02020603050405020304" pitchFamily="18" charset="0"/>
                <a:cs typeface="Times New Roman" panose="02020603050405020304" pitchFamily="18" charset="0"/>
              </a:rPr>
              <a:t>R </a:t>
            </a:r>
            <a:r>
              <a:rPr lang="en-US" sz="1600" dirty="0">
                <a:solidFill>
                  <a:srgbClr val="231F20"/>
                </a:solidFill>
                <a:latin typeface="Times New Roman" panose="02020603050405020304" pitchFamily="18" charset="0"/>
                <a:cs typeface="Times New Roman" panose="02020603050405020304" pitchFamily="18" charset="0"/>
              </a:rPr>
              <a:t>of the feeder ring through distribution transformers.</a:t>
            </a:r>
            <a:endParaRPr lang="en-US" sz="1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5F177E-705E-4E94-88E8-0D025B961DC7}"/>
              </a:ext>
            </a:extLst>
          </p:cNvPr>
          <p:cNvSpPr txBox="1"/>
          <p:nvPr/>
        </p:nvSpPr>
        <p:spPr>
          <a:xfrm>
            <a:off x="811741" y="3714337"/>
            <a:ext cx="5384800" cy="338554"/>
          </a:xfrm>
          <a:prstGeom prst="rect">
            <a:avLst/>
          </a:prstGeom>
          <a:noFill/>
        </p:spPr>
        <p:txBody>
          <a:bodyPr wrap="square">
            <a:spAutoFit/>
          </a:bodyPr>
          <a:lstStyle/>
          <a:p>
            <a:pPr algn="l"/>
            <a:r>
              <a:rPr lang="en-US" sz="1600" b="1" dirty="0">
                <a:solidFill>
                  <a:srgbClr val="FF0000"/>
                </a:solidFill>
                <a:latin typeface="Times New Roman" panose="02020603050405020304" pitchFamily="18" charset="0"/>
              </a:rPr>
              <a:t>The interconnected system has the following advantages </a:t>
            </a:r>
            <a:r>
              <a:rPr lang="en-US" sz="1500" dirty="0">
                <a:solidFill>
                  <a:srgbClr val="FF0000"/>
                </a:solidFill>
                <a:latin typeface="Times New Roman" panose="02020603050405020304" pitchFamily="18" charset="0"/>
              </a:rPr>
              <a:t>:</a:t>
            </a:r>
            <a:endParaRPr lang="en-US" sz="1500" dirty="0">
              <a:solidFill>
                <a:srgbClr val="FF0000"/>
              </a:solidFill>
            </a:endParaRPr>
          </a:p>
        </p:txBody>
      </p:sp>
      <p:sp>
        <p:nvSpPr>
          <p:cNvPr id="10" name="TextBox 9">
            <a:extLst>
              <a:ext uri="{FF2B5EF4-FFF2-40B4-BE49-F238E27FC236}">
                <a16:creationId xmlns:a16="http://schemas.microsoft.com/office/drawing/2014/main" id="{04D34BC7-3FB2-4D13-A8BE-6A104527DEAD}"/>
              </a:ext>
            </a:extLst>
          </p:cNvPr>
          <p:cNvSpPr txBox="1"/>
          <p:nvPr/>
        </p:nvSpPr>
        <p:spPr>
          <a:xfrm>
            <a:off x="811741" y="4182079"/>
            <a:ext cx="7520517" cy="1077218"/>
          </a:xfrm>
          <a:prstGeom prst="rect">
            <a:avLst/>
          </a:prstGeom>
          <a:noFill/>
        </p:spPr>
        <p:txBody>
          <a:bodyPr wrap="square">
            <a:spAutoFit/>
          </a:bodyPr>
          <a:lstStyle/>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a</a:t>
            </a:r>
            <a:r>
              <a:rPr lang="en-US" sz="1600" b="1" dirty="0">
                <a:solidFill>
                  <a:srgbClr val="ED008D"/>
                </a:solidFill>
                <a:latin typeface="Times New Roman" panose="02020603050405020304" pitchFamily="18" charset="0"/>
              </a:rPr>
              <a:t>) </a:t>
            </a:r>
            <a:r>
              <a:rPr lang="en-US" sz="1600" dirty="0">
                <a:solidFill>
                  <a:srgbClr val="231F20"/>
                </a:solidFill>
                <a:latin typeface="Times New Roman" panose="02020603050405020304" pitchFamily="18" charset="0"/>
              </a:rPr>
              <a:t>It increases the service reliability.</a:t>
            </a:r>
          </a:p>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b</a:t>
            </a:r>
            <a:r>
              <a:rPr lang="en-US" sz="1600" b="1" dirty="0">
                <a:solidFill>
                  <a:srgbClr val="ED008D"/>
                </a:solidFill>
                <a:latin typeface="Times New Roman" panose="02020603050405020304" pitchFamily="18" charset="0"/>
              </a:rPr>
              <a:t>) </a:t>
            </a:r>
            <a:r>
              <a:rPr lang="en-US" sz="1600" dirty="0">
                <a:solidFill>
                  <a:srgbClr val="231F20"/>
                </a:solidFill>
                <a:latin typeface="Times New Roman" panose="02020603050405020304" pitchFamily="18" charset="0"/>
              </a:rPr>
              <a:t>Any area fed from one generating station during peak load hours can be fed from the other generating station. This reduces reserve power capacity and increases efficiency of the system.</a:t>
            </a:r>
            <a:endParaRPr lang="en-US" sz="1600" dirty="0"/>
          </a:p>
        </p:txBody>
      </p:sp>
    </p:spTree>
    <p:extLst>
      <p:ext uri="{BB962C8B-B14F-4D97-AF65-F5344CB8AC3E}">
        <p14:creationId xmlns:p14="http://schemas.microsoft.com/office/powerpoint/2010/main" val="3453429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F6AC6-A9C8-4ACC-871B-0A37E5EB60D0}"/>
              </a:ext>
            </a:extLst>
          </p:cNvPr>
          <p:cNvSpPr>
            <a:spLocks noGrp="1"/>
          </p:cNvSpPr>
          <p:nvPr>
            <p:ph type="title"/>
          </p:nvPr>
        </p:nvSpPr>
        <p:spPr>
          <a:xfrm>
            <a:off x="971552" y="1788583"/>
            <a:ext cx="7200896" cy="465667"/>
          </a:xfrm>
        </p:spPr>
        <p:txBody>
          <a:bodyPr>
            <a:normAutofit/>
          </a:bodyPr>
          <a:lstStyle/>
          <a:p>
            <a:r>
              <a:rPr lang="en-US" sz="2400" dirty="0">
                <a:latin typeface="Times New Roman" panose="02020603050405020304" pitchFamily="18" charset="0"/>
                <a:cs typeface="Times New Roman" panose="02020603050405020304" pitchFamily="18" charset="0"/>
              </a:rPr>
              <a:t>Requirements of a Distribution System</a:t>
            </a:r>
          </a:p>
        </p:txBody>
      </p:sp>
      <p:sp>
        <p:nvSpPr>
          <p:cNvPr id="3" name="Content Placeholder 2">
            <a:extLst>
              <a:ext uri="{FF2B5EF4-FFF2-40B4-BE49-F238E27FC236}">
                <a16:creationId xmlns:a16="http://schemas.microsoft.com/office/drawing/2014/main" id="{988EF286-8885-46C3-ABFC-84A4273A8074}"/>
              </a:ext>
            </a:extLst>
          </p:cNvPr>
          <p:cNvSpPr>
            <a:spLocks noGrp="1"/>
          </p:cNvSpPr>
          <p:nvPr>
            <p:ph idx="1"/>
          </p:nvPr>
        </p:nvSpPr>
        <p:spPr>
          <a:xfrm>
            <a:off x="790222" y="2490135"/>
            <a:ext cx="7587539" cy="3444997"/>
          </a:xfrm>
        </p:spPr>
        <p:txBody>
          <a:bodyPr>
            <a:normAutofit/>
          </a:bodyPr>
          <a:lstStyle/>
          <a:p>
            <a:pPr algn="l"/>
            <a:r>
              <a:rPr lang="en-US" sz="1600" dirty="0">
                <a:solidFill>
                  <a:srgbClr val="231F20"/>
                </a:solidFill>
                <a:latin typeface="Times New Roman" panose="02020603050405020304" pitchFamily="18" charset="0"/>
              </a:rPr>
              <a:t>A considerable amount of effort is necessary to maintain an electric power supply within the requirements of various types of consumers. Some of the requirements of a good distribution system are : proper voltage, availability of power on demand and reliability.</a:t>
            </a:r>
          </a:p>
          <a:p>
            <a:pPr algn="l"/>
            <a:r>
              <a:rPr lang="en-US" sz="1600" b="1" dirty="0">
                <a:solidFill>
                  <a:srgbClr val="ED008D"/>
                </a:solidFill>
                <a:latin typeface="Times New Roman" panose="02020603050405020304" pitchFamily="18" charset="0"/>
              </a:rPr>
              <a:t>(</a:t>
            </a:r>
            <a:r>
              <a:rPr lang="en-US" sz="1600" b="1" i="1" dirty="0" err="1">
                <a:solidFill>
                  <a:srgbClr val="ED008D"/>
                </a:solidFill>
                <a:latin typeface="Times New Roman" panose="02020603050405020304" pitchFamily="18" charset="0"/>
              </a:rPr>
              <a:t>i</a:t>
            </a:r>
            <a:r>
              <a:rPr lang="en-US" sz="1600" b="1" dirty="0">
                <a:solidFill>
                  <a:srgbClr val="ED008D"/>
                </a:solidFill>
                <a:latin typeface="Times New Roman" panose="02020603050405020304" pitchFamily="18" charset="0"/>
              </a:rPr>
              <a:t>) Proper voltage. </a:t>
            </a:r>
            <a:r>
              <a:rPr lang="en-US" sz="1600" dirty="0">
                <a:solidFill>
                  <a:srgbClr val="231F20"/>
                </a:solidFill>
                <a:latin typeface="Times New Roman" panose="02020603050405020304" pitchFamily="18" charset="0"/>
              </a:rPr>
              <a:t>One important requirement of a distribution system is that voltage variations at consumer’s terminals should be as low as possible.</a:t>
            </a:r>
          </a:p>
          <a:p>
            <a:pPr algn="l"/>
            <a:r>
              <a:rPr lang="en-US" sz="1600" dirty="0">
                <a:solidFill>
                  <a:srgbClr val="231F20"/>
                </a:solidFill>
                <a:latin typeface="Times New Roman" panose="02020603050405020304" pitchFamily="18" charset="0"/>
              </a:rPr>
              <a:t>The changes in voltage are generally caused due to the variation of load on the system. Low voltage causes loss of revenue, inefficient lighting and possible burning out of motors.</a:t>
            </a:r>
          </a:p>
          <a:p>
            <a:pPr algn="l"/>
            <a:r>
              <a:rPr lang="en-US" sz="1600" dirty="0">
                <a:solidFill>
                  <a:srgbClr val="231F20"/>
                </a:solidFill>
                <a:latin typeface="Times New Roman" panose="02020603050405020304" pitchFamily="18" charset="0"/>
              </a:rPr>
              <a:t>High voltage causes lamps to burn out permanently and may cause failure of other appliances. Therefore, a good distribution system should ensure that the voltage variations at consumers terminals are within permissible limits.</a:t>
            </a:r>
            <a:endParaRPr lang="en-US" sz="1600" dirty="0"/>
          </a:p>
        </p:txBody>
      </p:sp>
      <p:sp>
        <p:nvSpPr>
          <p:cNvPr id="4" name="Slide Number Placeholder 3">
            <a:extLst>
              <a:ext uri="{FF2B5EF4-FFF2-40B4-BE49-F238E27FC236}">
                <a16:creationId xmlns:a16="http://schemas.microsoft.com/office/drawing/2014/main" id="{C52BB4B5-2CFD-48DA-8BF2-268B8F0C7348}"/>
              </a:ext>
            </a:extLst>
          </p:cNvPr>
          <p:cNvSpPr>
            <a:spLocks noGrp="1"/>
          </p:cNvSpPr>
          <p:nvPr>
            <p:ph type="sldNum" sz="quarter" idx="12"/>
          </p:nvPr>
        </p:nvSpPr>
        <p:spPr/>
        <p:txBody>
          <a:bodyPr/>
          <a:lstStyle/>
          <a:p>
            <a:fld id="{E1B5D265-4D17-46B9-A4B1-A84B3B9C5B32}" type="slidenum">
              <a:rPr lang="en-US" smtClean="0"/>
              <a:t>23</a:t>
            </a:fld>
            <a:endParaRPr lang="en-US"/>
          </a:p>
        </p:txBody>
      </p:sp>
    </p:spTree>
    <p:extLst>
      <p:ext uri="{BB962C8B-B14F-4D97-AF65-F5344CB8AC3E}">
        <p14:creationId xmlns:p14="http://schemas.microsoft.com/office/powerpoint/2010/main" val="2316422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B37DA-C90D-4402-A354-51161775DA28}"/>
              </a:ext>
            </a:extLst>
          </p:cNvPr>
          <p:cNvSpPr>
            <a:spLocks noGrp="1"/>
          </p:cNvSpPr>
          <p:nvPr>
            <p:ph type="sldNum" sz="quarter" idx="12"/>
          </p:nvPr>
        </p:nvSpPr>
        <p:spPr/>
        <p:txBody>
          <a:bodyPr/>
          <a:lstStyle/>
          <a:p>
            <a:fld id="{E1B5D265-4D17-46B9-A4B1-A84B3B9C5B32}" type="slidenum">
              <a:rPr lang="en-US" smtClean="0"/>
              <a:t>24</a:t>
            </a:fld>
            <a:endParaRPr lang="en-US"/>
          </a:p>
        </p:txBody>
      </p:sp>
      <p:sp>
        <p:nvSpPr>
          <p:cNvPr id="4" name="TextBox 3">
            <a:extLst>
              <a:ext uri="{FF2B5EF4-FFF2-40B4-BE49-F238E27FC236}">
                <a16:creationId xmlns:a16="http://schemas.microsoft.com/office/drawing/2014/main" id="{F0FABE5F-3723-404C-B929-6A409A7E4F66}"/>
              </a:ext>
            </a:extLst>
          </p:cNvPr>
          <p:cNvSpPr txBox="1"/>
          <p:nvPr/>
        </p:nvSpPr>
        <p:spPr>
          <a:xfrm>
            <a:off x="702421" y="1159820"/>
            <a:ext cx="7387166" cy="584775"/>
          </a:xfrm>
          <a:prstGeom prst="rect">
            <a:avLst/>
          </a:prstGeom>
          <a:noFill/>
        </p:spPr>
        <p:txBody>
          <a:bodyPr wrap="square">
            <a:spAutoFit/>
          </a:bodyPr>
          <a:lstStyle/>
          <a:p>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ii</a:t>
            </a:r>
            <a:r>
              <a:rPr lang="en-US" sz="1600" b="1" dirty="0">
                <a:solidFill>
                  <a:srgbClr val="ED008D"/>
                </a:solidFill>
                <a:latin typeface="Times New Roman" panose="02020603050405020304" pitchFamily="18" charset="0"/>
              </a:rPr>
              <a:t>) Availability of power on demand. </a:t>
            </a:r>
            <a:r>
              <a:rPr lang="en-US" sz="1600" dirty="0">
                <a:solidFill>
                  <a:srgbClr val="231F20"/>
                </a:solidFill>
                <a:latin typeface="Times New Roman" panose="02020603050405020304" pitchFamily="18" charset="0"/>
              </a:rPr>
              <a:t>Power must be available to the consumers in any amount that they may require from time to time.</a:t>
            </a:r>
            <a:endParaRPr lang="en-US" sz="1600" dirty="0"/>
          </a:p>
        </p:txBody>
      </p:sp>
      <p:sp>
        <p:nvSpPr>
          <p:cNvPr id="6" name="TextBox 5">
            <a:extLst>
              <a:ext uri="{FF2B5EF4-FFF2-40B4-BE49-F238E27FC236}">
                <a16:creationId xmlns:a16="http://schemas.microsoft.com/office/drawing/2014/main" id="{49E578A2-206D-491E-895F-4171C5049B02}"/>
              </a:ext>
            </a:extLst>
          </p:cNvPr>
          <p:cNvSpPr txBox="1"/>
          <p:nvPr/>
        </p:nvSpPr>
        <p:spPr>
          <a:xfrm>
            <a:off x="804021" y="2944877"/>
            <a:ext cx="7691687" cy="830997"/>
          </a:xfrm>
          <a:prstGeom prst="rect">
            <a:avLst/>
          </a:prstGeom>
          <a:noFill/>
        </p:spPr>
        <p:txBody>
          <a:bodyPr wrap="square">
            <a:spAutoFit/>
          </a:bodyPr>
          <a:lstStyle/>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iii</a:t>
            </a:r>
            <a:r>
              <a:rPr lang="en-US" sz="1600" b="1" dirty="0">
                <a:solidFill>
                  <a:srgbClr val="ED008D"/>
                </a:solidFill>
                <a:latin typeface="Times New Roman" panose="02020603050405020304" pitchFamily="18" charset="0"/>
              </a:rPr>
              <a:t>) Reliability. </a:t>
            </a:r>
            <a:r>
              <a:rPr lang="en-US" sz="1600" dirty="0">
                <a:solidFill>
                  <a:srgbClr val="231F20"/>
                </a:solidFill>
                <a:latin typeface="Times New Roman" panose="02020603050405020304" pitchFamily="18" charset="0"/>
              </a:rPr>
              <a:t>Modern industry is almost dependent on electric power for its operation. Homes and office buildings are lighted, heated, cooled and ventilated by electric power. This calls for reliable service.</a:t>
            </a:r>
            <a:endParaRPr lang="en-US" sz="1600" dirty="0"/>
          </a:p>
        </p:txBody>
      </p:sp>
      <p:sp>
        <p:nvSpPr>
          <p:cNvPr id="8" name="TextBox 7">
            <a:extLst>
              <a:ext uri="{FF2B5EF4-FFF2-40B4-BE49-F238E27FC236}">
                <a16:creationId xmlns:a16="http://schemas.microsoft.com/office/drawing/2014/main" id="{065F4179-CE69-4BA9-A98D-3C96D6E6A385}"/>
              </a:ext>
            </a:extLst>
          </p:cNvPr>
          <p:cNvSpPr txBox="1"/>
          <p:nvPr/>
        </p:nvSpPr>
        <p:spPr>
          <a:xfrm>
            <a:off x="702422" y="3975590"/>
            <a:ext cx="7266515" cy="1077218"/>
          </a:xfrm>
          <a:prstGeom prst="rect">
            <a:avLst/>
          </a:prstGeom>
          <a:noFill/>
        </p:spPr>
        <p:txBody>
          <a:bodyPr wrap="square">
            <a:spAutoFit/>
          </a:bodyPr>
          <a:lstStyle/>
          <a:p>
            <a:pPr marL="214313" indent="-214313" algn="just">
              <a:buFont typeface="Arial" panose="020B0604020202020204" pitchFamily="34" charset="0"/>
              <a:buChar char="•"/>
            </a:pPr>
            <a:r>
              <a:rPr lang="en-US" sz="1600" dirty="0">
                <a:solidFill>
                  <a:srgbClr val="231F20"/>
                </a:solidFill>
                <a:latin typeface="Times New Roman" panose="02020603050405020304" pitchFamily="18" charset="0"/>
              </a:rPr>
              <a:t>Unfortunately, electric power, like everything else that is man-made, can never be absolutely reliable. However, the reliability can be improved to a considerable extent by (</a:t>
            </a:r>
            <a:r>
              <a:rPr lang="en-US" sz="1600" i="1" dirty="0">
                <a:solidFill>
                  <a:srgbClr val="231F20"/>
                </a:solidFill>
                <a:latin typeface="Times New Roman" panose="02020603050405020304" pitchFamily="18" charset="0"/>
              </a:rPr>
              <a:t>a</a:t>
            </a:r>
            <a:r>
              <a:rPr lang="en-US" sz="1600" dirty="0">
                <a:solidFill>
                  <a:srgbClr val="231F20"/>
                </a:solidFill>
                <a:latin typeface="Times New Roman" panose="02020603050405020304" pitchFamily="18" charset="0"/>
              </a:rPr>
              <a:t>) interconnected system (</a:t>
            </a:r>
            <a:r>
              <a:rPr lang="en-US" sz="1600" i="1" dirty="0">
                <a:solidFill>
                  <a:srgbClr val="231F20"/>
                </a:solidFill>
                <a:latin typeface="Times New Roman" panose="02020603050405020304" pitchFamily="18" charset="0"/>
              </a:rPr>
              <a:t>b</a:t>
            </a:r>
            <a:r>
              <a:rPr lang="en-US" sz="1600" dirty="0">
                <a:solidFill>
                  <a:srgbClr val="231F20"/>
                </a:solidFill>
                <a:latin typeface="Times New Roman" panose="02020603050405020304" pitchFamily="18" charset="0"/>
              </a:rPr>
              <a:t>) reliable automatic control system (</a:t>
            </a:r>
            <a:r>
              <a:rPr lang="en-US" sz="1600" i="1" dirty="0">
                <a:solidFill>
                  <a:srgbClr val="231F20"/>
                </a:solidFill>
                <a:latin typeface="Times New Roman" panose="02020603050405020304" pitchFamily="18" charset="0"/>
              </a:rPr>
              <a:t>c</a:t>
            </a:r>
            <a:r>
              <a:rPr lang="en-US" sz="1600" dirty="0">
                <a:solidFill>
                  <a:srgbClr val="231F20"/>
                </a:solidFill>
                <a:latin typeface="Times New Roman" panose="02020603050405020304" pitchFamily="18" charset="0"/>
              </a:rPr>
              <a:t>) providing additional reserve facilities.</a:t>
            </a:r>
            <a:endParaRPr lang="en-US" sz="1600" dirty="0"/>
          </a:p>
        </p:txBody>
      </p:sp>
      <p:sp>
        <p:nvSpPr>
          <p:cNvPr id="10" name="TextBox 9">
            <a:extLst>
              <a:ext uri="{FF2B5EF4-FFF2-40B4-BE49-F238E27FC236}">
                <a16:creationId xmlns:a16="http://schemas.microsoft.com/office/drawing/2014/main" id="{5307FB30-6361-4F5B-8102-1BEE3F3CC99D}"/>
              </a:ext>
            </a:extLst>
          </p:cNvPr>
          <p:cNvSpPr txBox="1"/>
          <p:nvPr/>
        </p:nvSpPr>
        <p:spPr>
          <a:xfrm>
            <a:off x="687325" y="1806127"/>
            <a:ext cx="7808383" cy="1077218"/>
          </a:xfrm>
          <a:prstGeom prst="rect">
            <a:avLst/>
          </a:prstGeom>
          <a:noFill/>
        </p:spPr>
        <p:txBody>
          <a:bodyPr wrap="square">
            <a:spAutoFit/>
          </a:bodyPr>
          <a:lstStyle/>
          <a:p>
            <a:pPr marL="214313" indent="-214313">
              <a:buFont typeface="Arial" panose="020B0604020202020204" pitchFamily="34" charset="0"/>
              <a:buChar char="•"/>
            </a:pPr>
            <a:r>
              <a:rPr lang="en-US" sz="1600" dirty="0">
                <a:solidFill>
                  <a:srgbClr val="231F20"/>
                </a:solidFill>
                <a:latin typeface="Times New Roman" panose="02020603050405020304" pitchFamily="18" charset="0"/>
              </a:rPr>
              <a:t>For example, motors may be started or shut down, lights may be turned on or off, without advance warning to the electric supply company. As electrical energy cannot be stored, therefore, the distribution system must be capable of supplying load demands of the consumers.</a:t>
            </a:r>
            <a:endParaRPr lang="en-US" sz="1600" dirty="0"/>
          </a:p>
        </p:txBody>
      </p:sp>
    </p:spTree>
    <p:extLst>
      <p:ext uri="{BB962C8B-B14F-4D97-AF65-F5344CB8AC3E}">
        <p14:creationId xmlns:p14="http://schemas.microsoft.com/office/powerpoint/2010/main" val="1703653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9385-BDE5-4E29-BB86-428383BCD559}"/>
              </a:ext>
            </a:extLst>
          </p:cNvPr>
          <p:cNvSpPr>
            <a:spLocks noGrp="1"/>
          </p:cNvSpPr>
          <p:nvPr>
            <p:ph type="title"/>
          </p:nvPr>
        </p:nvSpPr>
        <p:spPr>
          <a:xfrm>
            <a:off x="979112" y="1622775"/>
            <a:ext cx="6798734" cy="615248"/>
          </a:xfrm>
        </p:spPr>
        <p:txBody>
          <a:bodyPr>
            <a:normAutofit/>
          </a:bodyPr>
          <a:lstStyle/>
          <a:p>
            <a:r>
              <a:rPr lang="en-US" sz="2400" dirty="0">
                <a:latin typeface="Times New Roman" panose="02020603050405020304" pitchFamily="18" charset="0"/>
                <a:cs typeface="Times New Roman" panose="02020603050405020304" pitchFamily="18" charset="0"/>
              </a:rPr>
              <a:t>Design Considerations in Distribution System</a:t>
            </a:r>
          </a:p>
        </p:txBody>
      </p:sp>
      <p:sp>
        <p:nvSpPr>
          <p:cNvPr id="3" name="Content Placeholder 2">
            <a:extLst>
              <a:ext uri="{FF2B5EF4-FFF2-40B4-BE49-F238E27FC236}">
                <a16:creationId xmlns:a16="http://schemas.microsoft.com/office/drawing/2014/main" id="{00F044A3-177C-4F31-A7B4-B8F58ED137C1}"/>
              </a:ext>
            </a:extLst>
          </p:cNvPr>
          <p:cNvSpPr>
            <a:spLocks noGrp="1"/>
          </p:cNvSpPr>
          <p:nvPr>
            <p:ph idx="1"/>
          </p:nvPr>
        </p:nvSpPr>
        <p:spPr>
          <a:xfrm>
            <a:off x="711906" y="2370667"/>
            <a:ext cx="7540271" cy="3736622"/>
          </a:xfrm>
        </p:spPr>
        <p:txBody>
          <a:bodyPr>
            <a:noAutofit/>
          </a:bodyPr>
          <a:lstStyle/>
          <a:p>
            <a:pPr algn="l"/>
            <a:r>
              <a:rPr lang="en-US" sz="1600" dirty="0">
                <a:solidFill>
                  <a:srgbClr val="231F20"/>
                </a:solidFill>
                <a:latin typeface="Times New Roman" panose="02020603050405020304" pitchFamily="18" charset="0"/>
              </a:rPr>
              <a:t>Good voltage regulation of a distribution network is probably the most important factor responsible for delivering good service to the consumers. For this purpose, design of feeders and distributors requires careful consideration.</a:t>
            </a:r>
          </a:p>
          <a:p>
            <a:pPr algn="l"/>
            <a:r>
              <a:rPr lang="en-US" sz="1600" b="1" dirty="0">
                <a:solidFill>
                  <a:srgbClr val="ED008D"/>
                </a:solidFill>
                <a:latin typeface="Times New Roman" panose="02020603050405020304" pitchFamily="18" charset="0"/>
              </a:rPr>
              <a:t>(</a:t>
            </a:r>
            <a:r>
              <a:rPr lang="en-US" sz="1600" b="1" i="1" dirty="0" err="1">
                <a:solidFill>
                  <a:srgbClr val="ED008D"/>
                </a:solidFill>
                <a:latin typeface="Times New Roman" panose="02020603050405020304" pitchFamily="18" charset="0"/>
              </a:rPr>
              <a:t>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Feeders. </a:t>
            </a:r>
            <a:r>
              <a:rPr lang="en-US" sz="1600" dirty="0">
                <a:solidFill>
                  <a:srgbClr val="231F20"/>
                </a:solidFill>
                <a:latin typeface="Times New Roman" panose="02020603050405020304" pitchFamily="18" charset="0"/>
              </a:rPr>
              <a:t>A feeder is designed from the point of view of its current carrying capacity while the voltage drop consideration is relatively unimportant. It is because voltage drop in a feeder can be compensated by means of voltage regulating equipment at the substation.</a:t>
            </a:r>
          </a:p>
          <a:p>
            <a:pPr algn="just"/>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Distributors. </a:t>
            </a:r>
            <a:r>
              <a:rPr lang="en-US" sz="1600" dirty="0">
                <a:solidFill>
                  <a:srgbClr val="231F20"/>
                </a:solidFill>
                <a:latin typeface="Times New Roman" panose="02020603050405020304" pitchFamily="18" charset="0"/>
              </a:rPr>
              <a:t>A distributor is designed from the point of view of the voltage drop in it. It is because a distributor supplies power to the consumers and there is a statutory limit of voltage variations at the consumer’s terminals (± 6% of rated value). The size and length of the distributor should be such that voltage at the consumer’s terminals is within the permissible limits.</a:t>
            </a:r>
            <a:endParaRPr lang="en-US" sz="1600" dirty="0"/>
          </a:p>
        </p:txBody>
      </p:sp>
      <p:sp>
        <p:nvSpPr>
          <p:cNvPr id="4" name="Slide Number Placeholder 3">
            <a:extLst>
              <a:ext uri="{FF2B5EF4-FFF2-40B4-BE49-F238E27FC236}">
                <a16:creationId xmlns:a16="http://schemas.microsoft.com/office/drawing/2014/main" id="{F21A58B5-CD21-45EE-98BF-2A949ECF26EF}"/>
              </a:ext>
            </a:extLst>
          </p:cNvPr>
          <p:cNvSpPr>
            <a:spLocks noGrp="1"/>
          </p:cNvSpPr>
          <p:nvPr>
            <p:ph type="sldNum" sz="quarter" idx="12"/>
          </p:nvPr>
        </p:nvSpPr>
        <p:spPr/>
        <p:txBody>
          <a:bodyPr/>
          <a:lstStyle/>
          <a:p>
            <a:fld id="{E1B5D265-4D17-46B9-A4B1-A84B3B9C5B32}" type="slidenum">
              <a:rPr lang="en-US" smtClean="0"/>
              <a:t>25</a:t>
            </a:fld>
            <a:endParaRPr lang="en-US"/>
          </a:p>
        </p:txBody>
      </p:sp>
    </p:spTree>
    <p:extLst>
      <p:ext uri="{BB962C8B-B14F-4D97-AF65-F5344CB8AC3E}">
        <p14:creationId xmlns:p14="http://schemas.microsoft.com/office/powerpoint/2010/main" val="241216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2129-DF8E-4B65-88E5-2F320DADB645}"/>
              </a:ext>
            </a:extLst>
          </p:cNvPr>
          <p:cNvSpPr>
            <a:spLocks noGrp="1"/>
          </p:cNvSpPr>
          <p:nvPr>
            <p:ph type="title"/>
          </p:nvPr>
        </p:nvSpPr>
        <p:spPr>
          <a:xfrm>
            <a:off x="1039285" y="3075516"/>
            <a:ext cx="7200897" cy="977900"/>
          </a:xfrm>
        </p:spPr>
        <p:txBody>
          <a:bodyPr/>
          <a:lstStyle/>
          <a:p>
            <a:r>
              <a:rPr lang="en-US" dirty="0"/>
              <a:t>THANK YOU</a:t>
            </a:r>
          </a:p>
        </p:txBody>
      </p:sp>
      <p:sp>
        <p:nvSpPr>
          <p:cNvPr id="3" name="Slide Number Placeholder 2">
            <a:extLst>
              <a:ext uri="{FF2B5EF4-FFF2-40B4-BE49-F238E27FC236}">
                <a16:creationId xmlns:a16="http://schemas.microsoft.com/office/drawing/2014/main" id="{B9AA8579-034B-427B-8E3E-0304EBF948E2}"/>
              </a:ext>
            </a:extLst>
          </p:cNvPr>
          <p:cNvSpPr>
            <a:spLocks noGrp="1"/>
          </p:cNvSpPr>
          <p:nvPr>
            <p:ph type="sldNum" sz="quarter" idx="12"/>
          </p:nvPr>
        </p:nvSpPr>
        <p:spPr/>
        <p:txBody>
          <a:bodyPr/>
          <a:lstStyle/>
          <a:p>
            <a:fld id="{E1B5D265-4D17-46B9-A4B1-A84B3B9C5B32}" type="slidenum">
              <a:rPr lang="en-US" smtClean="0"/>
              <a:t>26</a:t>
            </a:fld>
            <a:endParaRPr lang="en-US"/>
          </a:p>
        </p:txBody>
      </p:sp>
    </p:spTree>
    <p:extLst>
      <p:ext uri="{BB962C8B-B14F-4D97-AF65-F5344CB8AC3E}">
        <p14:creationId xmlns:p14="http://schemas.microsoft.com/office/powerpoint/2010/main" val="421342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B224-3615-4FDE-8C57-B847946ABB75}"/>
              </a:ext>
            </a:extLst>
          </p:cNvPr>
          <p:cNvSpPr>
            <a:spLocks noGrp="1"/>
          </p:cNvSpPr>
          <p:nvPr>
            <p:ph type="title"/>
          </p:nvPr>
        </p:nvSpPr>
        <p:spPr>
          <a:xfrm>
            <a:off x="979112" y="1574800"/>
            <a:ext cx="6798734" cy="744130"/>
          </a:xfrm>
        </p:spPr>
        <p:txBody>
          <a:bodyPr>
            <a:normAutofit/>
          </a:bodyPr>
          <a:lstStyle/>
          <a:p>
            <a:r>
              <a:rPr lang="en-US" sz="2400" dirty="0">
                <a:latin typeface="Times New Roman" panose="02020603050405020304" pitchFamily="18" charset="0"/>
                <a:cs typeface="Times New Roman" panose="02020603050405020304" pitchFamily="18" charset="0"/>
              </a:rPr>
              <a:t>Distribution Systems</a:t>
            </a:r>
          </a:p>
        </p:txBody>
      </p:sp>
      <p:sp>
        <p:nvSpPr>
          <p:cNvPr id="3" name="Content Placeholder 2">
            <a:extLst>
              <a:ext uri="{FF2B5EF4-FFF2-40B4-BE49-F238E27FC236}">
                <a16:creationId xmlns:a16="http://schemas.microsoft.com/office/drawing/2014/main" id="{0F881D8D-D8A8-41D7-87AA-D2B99F34D26C}"/>
              </a:ext>
            </a:extLst>
          </p:cNvPr>
          <p:cNvSpPr>
            <a:spLocks noGrp="1"/>
          </p:cNvSpPr>
          <p:nvPr>
            <p:ph idx="1"/>
          </p:nvPr>
        </p:nvSpPr>
        <p:spPr>
          <a:xfrm>
            <a:off x="1176865" y="2490135"/>
            <a:ext cx="7312379" cy="2793065"/>
          </a:xfrm>
        </p:spPr>
        <p:txBody>
          <a:bodyPr/>
          <a:lstStyle/>
          <a:p>
            <a:pPr algn="l"/>
            <a:r>
              <a:rPr lang="en-US" sz="1600" dirty="0">
                <a:solidFill>
                  <a:srgbClr val="231F20"/>
                </a:solidFill>
                <a:latin typeface="Times New Roman" panose="02020603050405020304" pitchFamily="18" charset="0"/>
              </a:rPr>
              <a:t>The current through a distributor is not constant because tappings are taken at various places along its length.</a:t>
            </a:r>
          </a:p>
          <a:p>
            <a:pPr algn="l"/>
            <a:r>
              <a:rPr lang="en-US" sz="1600" dirty="0">
                <a:solidFill>
                  <a:srgbClr val="231F20"/>
                </a:solidFill>
                <a:latin typeface="Times New Roman" panose="02020603050405020304" pitchFamily="18" charset="0"/>
              </a:rPr>
              <a:t>While designing a distributor, voltage drop along its length is the main consideration since the statutory limit of voltage variations is ± 6% of rated value at the consumers’ terminals.</a:t>
            </a:r>
          </a:p>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iii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Service mains</a:t>
            </a:r>
            <a:r>
              <a:rPr lang="en-US" sz="1600" i="1" dirty="0">
                <a:solidFill>
                  <a:srgbClr val="231F20"/>
                </a:solidFill>
                <a:latin typeface="Times New Roman" panose="02020603050405020304" pitchFamily="18" charset="0"/>
              </a:rPr>
              <a:t>. </a:t>
            </a:r>
            <a:r>
              <a:rPr lang="en-US" sz="1600" dirty="0">
                <a:solidFill>
                  <a:srgbClr val="231F20"/>
                </a:solidFill>
                <a:latin typeface="Times New Roman" panose="02020603050405020304" pitchFamily="18" charset="0"/>
              </a:rPr>
              <a:t>A service mains is generally a small cable which connects the distributor to</a:t>
            </a:r>
          </a:p>
          <a:p>
            <a:pPr marL="0" indent="0">
              <a:buNone/>
            </a:pPr>
            <a:r>
              <a:rPr lang="en-US" sz="1600" dirty="0">
                <a:solidFill>
                  <a:srgbClr val="231F20"/>
                </a:solidFill>
                <a:latin typeface="Times New Roman" panose="02020603050405020304" pitchFamily="18" charset="0"/>
              </a:rPr>
              <a:t>the consumers’ terminals.</a:t>
            </a:r>
          </a:p>
          <a:p>
            <a:pPr algn="l"/>
            <a:endParaRPr lang="en-US" dirty="0"/>
          </a:p>
        </p:txBody>
      </p:sp>
      <p:sp>
        <p:nvSpPr>
          <p:cNvPr id="4" name="Slide Number Placeholder 3">
            <a:extLst>
              <a:ext uri="{FF2B5EF4-FFF2-40B4-BE49-F238E27FC236}">
                <a16:creationId xmlns:a16="http://schemas.microsoft.com/office/drawing/2014/main" id="{0E3C6263-D308-4FC9-A67F-C7956D6A3927}"/>
              </a:ext>
            </a:extLst>
          </p:cNvPr>
          <p:cNvSpPr>
            <a:spLocks noGrp="1"/>
          </p:cNvSpPr>
          <p:nvPr>
            <p:ph type="sldNum" sz="quarter" idx="12"/>
          </p:nvPr>
        </p:nvSpPr>
        <p:spPr/>
        <p:txBody>
          <a:bodyPr/>
          <a:lstStyle/>
          <a:p>
            <a:fld id="{E1B5D265-4D17-46B9-A4B1-A84B3B9C5B32}" type="slidenum">
              <a:rPr lang="en-US" sz="3000" b="1"/>
              <a:t>3</a:t>
            </a:fld>
            <a:endParaRPr lang="en-US" sz="3000" b="1" dirty="0"/>
          </a:p>
        </p:txBody>
      </p:sp>
    </p:spTree>
    <p:extLst>
      <p:ext uri="{BB962C8B-B14F-4D97-AF65-F5344CB8AC3E}">
        <p14:creationId xmlns:p14="http://schemas.microsoft.com/office/powerpoint/2010/main" val="147538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FFA9-4783-4F9C-ABE0-16FA5464C598}"/>
              </a:ext>
            </a:extLst>
          </p:cNvPr>
          <p:cNvSpPr>
            <a:spLocks noGrp="1"/>
          </p:cNvSpPr>
          <p:nvPr>
            <p:ph type="title"/>
          </p:nvPr>
        </p:nvSpPr>
        <p:spPr>
          <a:xfrm>
            <a:off x="628650" y="1310217"/>
            <a:ext cx="7886700" cy="410501"/>
          </a:xfrm>
        </p:spPr>
        <p:txBody>
          <a:bodyPr>
            <a:noAutofit/>
          </a:bodyPr>
          <a:lstStyle/>
          <a:p>
            <a:r>
              <a:rPr lang="en-US" sz="2400" dirty="0">
                <a:solidFill>
                  <a:srgbClr val="005AAB"/>
                </a:solidFill>
                <a:latin typeface="Times New Roman" panose="02020603050405020304" pitchFamily="18" charset="0"/>
                <a:cs typeface="Times New Roman" panose="02020603050405020304" pitchFamily="18" charset="0"/>
              </a:rPr>
              <a:t>Classification of Distribution Systems</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F4982FB-25D9-4B41-B803-5F64E4C20326}"/>
              </a:ext>
            </a:extLst>
          </p:cNvPr>
          <p:cNvSpPr>
            <a:spLocks noGrp="1"/>
          </p:cNvSpPr>
          <p:nvPr>
            <p:ph idx="1"/>
          </p:nvPr>
        </p:nvSpPr>
        <p:spPr>
          <a:xfrm>
            <a:off x="628650" y="1949451"/>
            <a:ext cx="7886700" cy="4290482"/>
          </a:xfrm>
        </p:spPr>
        <p:txBody>
          <a:bodyPr>
            <a:noAutofit/>
          </a:bodyPr>
          <a:lstStyle/>
          <a:p>
            <a:pPr marL="0" indent="0">
              <a:buNone/>
            </a:pPr>
            <a:r>
              <a:rPr lang="en-US" sz="1600" b="1" dirty="0">
                <a:solidFill>
                  <a:srgbClr val="ED008D"/>
                </a:solidFill>
                <a:latin typeface="Times New Roman" panose="02020603050405020304" pitchFamily="18" charset="0"/>
              </a:rPr>
              <a:t>(</a:t>
            </a:r>
            <a:r>
              <a:rPr lang="en-US" sz="1600" b="1" i="1" dirty="0" err="1">
                <a:solidFill>
                  <a:srgbClr val="ED008D"/>
                </a:solidFill>
                <a:latin typeface="Times New Roman" panose="02020603050405020304" pitchFamily="18" charset="0"/>
              </a:rPr>
              <a:t>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Nature of current. </a:t>
            </a:r>
            <a:r>
              <a:rPr lang="en-US" sz="1600" dirty="0">
                <a:solidFill>
                  <a:srgbClr val="231F20"/>
                </a:solidFill>
                <a:latin typeface="Times New Roman" panose="02020603050405020304" pitchFamily="18" charset="0"/>
              </a:rPr>
              <a:t>According to nature of current, distribution system may be classified as</a:t>
            </a:r>
          </a:p>
          <a:p>
            <a:pPr algn="l"/>
            <a:r>
              <a:rPr lang="en-US" sz="1600" dirty="0">
                <a:solidFill>
                  <a:srgbClr val="231F20"/>
                </a:solidFill>
                <a:latin typeface="Times New Roman" panose="02020603050405020304" pitchFamily="18" charset="0"/>
              </a:rPr>
              <a:t> (</a:t>
            </a:r>
            <a:r>
              <a:rPr lang="en-US" sz="1600" i="1" dirty="0">
                <a:solidFill>
                  <a:srgbClr val="231F20"/>
                </a:solidFill>
                <a:latin typeface="Times New Roman" panose="02020603050405020304" pitchFamily="18" charset="0"/>
              </a:rPr>
              <a:t>a</a:t>
            </a:r>
            <a:r>
              <a:rPr lang="en-US" sz="1600" dirty="0">
                <a:solidFill>
                  <a:srgbClr val="231F20"/>
                </a:solidFill>
                <a:latin typeface="Times New Roman" panose="02020603050405020304" pitchFamily="18" charset="0"/>
              </a:rPr>
              <a:t>) </a:t>
            </a:r>
            <a:r>
              <a:rPr lang="en-US" sz="1600" dirty="0" err="1">
                <a:solidFill>
                  <a:srgbClr val="231F20"/>
                </a:solidFill>
                <a:latin typeface="Times New Roman" panose="02020603050405020304" pitchFamily="18" charset="0"/>
              </a:rPr>
              <a:t>d.c.</a:t>
            </a:r>
            <a:r>
              <a:rPr lang="en-US" sz="1600" dirty="0">
                <a:solidFill>
                  <a:srgbClr val="231F20"/>
                </a:solidFill>
                <a:latin typeface="Times New Roman" panose="02020603050405020304" pitchFamily="18" charset="0"/>
              </a:rPr>
              <a:t> distribution system</a:t>
            </a:r>
          </a:p>
          <a:p>
            <a:pPr algn="l"/>
            <a:r>
              <a:rPr lang="en-US" sz="1600" dirty="0">
                <a:solidFill>
                  <a:srgbClr val="231F20"/>
                </a:solidFill>
                <a:latin typeface="Times New Roman" panose="02020603050405020304" pitchFamily="18" charset="0"/>
              </a:rPr>
              <a:t> (</a:t>
            </a:r>
            <a:r>
              <a:rPr lang="en-US" sz="1600" i="1" dirty="0">
                <a:solidFill>
                  <a:srgbClr val="231F20"/>
                </a:solidFill>
                <a:latin typeface="Times New Roman" panose="02020603050405020304" pitchFamily="18" charset="0"/>
              </a:rPr>
              <a:t>b</a:t>
            </a:r>
            <a:r>
              <a:rPr lang="en-US" sz="1600" dirty="0">
                <a:solidFill>
                  <a:srgbClr val="231F20"/>
                </a:solidFill>
                <a:latin typeface="Times New Roman" panose="02020603050405020304" pitchFamily="18" charset="0"/>
              </a:rPr>
              <a:t>) </a:t>
            </a:r>
            <a:r>
              <a:rPr lang="en-US" sz="1600" dirty="0" err="1">
                <a:solidFill>
                  <a:srgbClr val="231F20"/>
                </a:solidFill>
                <a:latin typeface="Times New Roman" panose="02020603050405020304" pitchFamily="18" charset="0"/>
              </a:rPr>
              <a:t>a.c</a:t>
            </a:r>
            <a:r>
              <a:rPr lang="en-US" sz="1600" dirty="0">
                <a:solidFill>
                  <a:srgbClr val="231F20"/>
                </a:solidFill>
                <a:latin typeface="Times New Roman" panose="02020603050405020304" pitchFamily="18" charset="0"/>
              </a:rPr>
              <a:t>. distribution system.</a:t>
            </a:r>
          </a:p>
          <a:p>
            <a:pPr algn="l"/>
            <a:r>
              <a:rPr lang="en-US" sz="1600" dirty="0">
                <a:solidFill>
                  <a:srgbClr val="231F20"/>
                </a:solidFill>
                <a:latin typeface="Times New Roman" panose="02020603050405020304" pitchFamily="18" charset="0"/>
              </a:rPr>
              <a:t> Now-a-days, </a:t>
            </a:r>
            <a:r>
              <a:rPr lang="en-US" sz="1600" dirty="0" err="1">
                <a:solidFill>
                  <a:srgbClr val="231F20"/>
                </a:solidFill>
                <a:latin typeface="Times New Roman" panose="02020603050405020304" pitchFamily="18" charset="0"/>
              </a:rPr>
              <a:t>a.c</a:t>
            </a:r>
            <a:r>
              <a:rPr lang="en-US" sz="1600" dirty="0">
                <a:solidFill>
                  <a:srgbClr val="231F20"/>
                </a:solidFill>
                <a:latin typeface="Times New Roman" panose="02020603050405020304" pitchFamily="18" charset="0"/>
              </a:rPr>
              <a:t>. system is universally adopted for distribution of electric power as it is simpler and more economical than direct current method.</a:t>
            </a:r>
          </a:p>
          <a:p>
            <a:pPr algn="l"/>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ii</a:t>
            </a:r>
            <a:r>
              <a:rPr lang="en-US" sz="1600" b="1" dirty="0">
                <a:solidFill>
                  <a:srgbClr val="ED008D"/>
                </a:solidFill>
                <a:latin typeface="Times New Roman" panose="02020603050405020304" pitchFamily="18" charset="0"/>
              </a:rPr>
              <a:t>) </a:t>
            </a:r>
            <a:r>
              <a:rPr lang="en-US" sz="1600" i="1" dirty="0">
                <a:solidFill>
                  <a:srgbClr val="ED008D"/>
                </a:solidFill>
                <a:latin typeface="Times New Roman" panose="02020603050405020304" pitchFamily="18" charset="0"/>
              </a:rPr>
              <a:t>Type of construction. </a:t>
            </a:r>
            <a:r>
              <a:rPr lang="en-US" sz="1600" dirty="0">
                <a:solidFill>
                  <a:srgbClr val="231F20"/>
                </a:solidFill>
                <a:latin typeface="Times New Roman" panose="02020603050405020304" pitchFamily="18" charset="0"/>
              </a:rPr>
              <a:t>According to type of construction, distribution system may be classified as </a:t>
            </a:r>
          </a:p>
          <a:p>
            <a:pPr algn="l"/>
            <a:r>
              <a:rPr lang="en-US" sz="1600" dirty="0">
                <a:solidFill>
                  <a:srgbClr val="231F20"/>
                </a:solidFill>
                <a:latin typeface="Times New Roman" panose="02020603050405020304" pitchFamily="18" charset="0"/>
              </a:rPr>
              <a:t>(</a:t>
            </a:r>
            <a:r>
              <a:rPr lang="en-US" sz="1600" i="1" dirty="0">
                <a:solidFill>
                  <a:srgbClr val="231F20"/>
                </a:solidFill>
                <a:latin typeface="Times New Roman" panose="02020603050405020304" pitchFamily="18" charset="0"/>
              </a:rPr>
              <a:t>a</a:t>
            </a:r>
            <a:r>
              <a:rPr lang="en-US" sz="1600" dirty="0">
                <a:solidFill>
                  <a:srgbClr val="231F20"/>
                </a:solidFill>
                <a:latin typeface="Times New Roman" panose="02020603050405020304" pitchFamily="18" charset="0"/>
              </a:rPr>
              <a:t>) overhead system</a:t>
            </a:r>
          </a:p>
          <a:p>
            <a:pPr algn="l"/>
            <a:r>
              <a:rPr lang="en-US" sz="1600" dirty="0">
                <a:solidFill>
                  <a:srgbClr val="231F20"/>
                </a:solidFill>
                <a:latin typeface="Times New Roman" panose="02020603050405020304" pitchFamily="18" charset="0"/>
              </a:rPr>
              <a:t>(</a:t>
            </a:r>
            <a:r>
              <a:rPr lang="en-US" sz="1600" i="1" dirty="0">
                <a:solidFill>
                  <a:srgbClr val="231F20"/>
                </a:solidFill>
                <a:latin typeface="Times New Roman" panose="02020603050405020304" pitchFamily="18" charset="0"/>
              </a:rPr>
              <a:t>b</a:t>
            </a:r>
            <a:r>
              <a:rPr lang="en-US" sz="1600" dirty="0">
                <a:solidFill>
                  <a:srgbClr val="231F20"/>
                </a:solidFill>
                <a:latin typeface="Times New Roman" panose="02020603050405020304" pitchFamily="18" charset="0"/>
              </a:rPr>
              <a:t>) underground system.</a:t>
            </a:r>
          </a:p>
          <a:p>
            <a:pPr algn="l"/>
            <a:r>
              <a:rPr lang="en-US" sz="1600" dirty="0">
                <a:solidFill>
                  <a:srgbClr val="231F20"/>
                </a:solidFill>
                <a:latin typeface="Times New Roman" panose="02020603050405020304" pitchFamily="18" charset="0"/>
              </a:rPr>
              <a:t>The overhead system is generally employed for distribution as it is 5 to 10 times cheaper than the equivalent underground system.</a:t>
            </a:r>
          </a:p>
          <a:p>
            <a:pPr algn="l"/>
            <a:r>
              <a:rPr lang="en-US" sz="1600" dirty="0">
                <a:solidFill>
                  <a:srgbClr val="231F20"/>
                </a:solidFill>
                <a:latin typeface="Times New Roman" panose="02020603050405020304" pitchFamily="18" charset="0"/>
              </a:rPr>
              <a:t>The underground system is used at places where overhead construction is impracticable or prohibited by the local laws.</a:t>
            </a:r>
            <a:endParaRPr lang="en-US" sz="1600" dirty="0"/>
          </a:p>
        </p:txBody>
      </p:sp>
      <p:sp>
        <p:nvSpPr>
          <p:cNvPr id="4" name="Slide Number Placeholder 3">
            <a:extLst>
              <a:ext uri="{FF2B5EF4-FFF2-40B4-BE49-F238E27FC236}">
                <a16:creationId xmlns:a16="http://schemas.microsoft.com/office/drawing/2014/main" id="{2111DD5D-B1AE-4FDD-AFA4-7C4F3FEC392B}"/>
              </a:ext>
            </a:extLst>
          </p:cNvPr>
          <p:cNvSpPr>
            <a:spLocks noGrp="1"/>
          </p:cNvSpPr>
          <p:nvPr>
            <p:ph type="sldNum" sz="quarter" idx="12"/>
          </p:nvPr>
        </p:nvSpPr>
        <p:spPr/>
        <p:txBody>
          <a:bodyPr/>
          <a:lstStyle/>
          <a:p>
            <a:fld id="{E1B5D265-4D17-46B9-A4B1-A84B3B9C5B32}" type="slidenum">
              <a:rPr lang="en-US" smtClean="0"/>
              <a:t>4</a:t>
            </a:fld>
            <a:endParaRPr lang="en-US"/>
          </a:p>
        </p:txBody>
      </p:sp>
    </p:spTree>
    <p:extLst>
      <p:ext uri="{BB962C8B-B14F-4D97-AF65-F5344CB8AC3E}">
        <p14:creationId xmlns:p14="http://schemas.microsoft.com/office/powerpoint/2010/main" val="82341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0869A-5835-4774-9285-963662A32311}"/>
              </a:ext>
            </a:extLst>
          </p:cNvPr>
          <p:cNvSpPr>
            <a:spLocks noGrp="1"/>
          </p:cNvSpPr>
          <p:nvPr>
            <p:ph type="title"/>
          </p:nvPr>
        </p:nvSpPr>
        <p:spPr>
          <a:xfrm>
            <a:off x="1176866" y="1738489"/>
            <a:ext cx="6798734" cy="480715"/>
          </a:xfrm>
        </p:spPr>
        <p:txBody>
          <a:bodyPr>
            <a:normAutofit/>
          </a:bodyPr>
          <a:lstStyle/>
          <a:p>
            <a:r>
              <a:rPr lang="en-US" sz="2400" dirty="0">
                <a:solidFill>
                  <a:srgbClr val="005AAB"/>
                </a:solidFill>
                <a:latin typeface="Times New Roman" panose="02020603050405020304" pitchFamily="18" charset="0"/>
                <a:cs typeface="Times New Roman" panose="02020603050405020304" pitchFamily="18" charset="0"/>
              </a:rPr>
              <a:t>Classification of Distribution Systems</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5FB704B-D2F7-4ECE-AD17-A33BFF44BEB1}"/>
              </a:ext>
            </a:extLst>
          </p:cNvPr>
          <p:cNvSpPr>
            <a:spLocks noGrp="1"/>
          </p:cNvSpPr>
          <p:nvPr>
            <p:ph idx="1"/>
          </p:nvPr>
        </p:nvSpPr>
        <p:spPr>
          <a:xfrm>
            <a:off x="1176866" y="2506601"/>
            <a:ext cx="6798736" cy="1844798"/>
          </a:xfrm>
        </p:spPr>
        <p:txBody>
          <a:bodyPr/>
          <a:lstStyle/>
          <a:p>
            <a:pPr algn="l"/>
            <a:r>
              <a:rPr lang="en-US" sz="1600" b="1" dirty="0">
                <a:solidFill>
                  <a:srgbClr val="ED008D"/>
                </a:solidFill>
                <a:latin typeface="Times New Roman" panose="02020603050405020304" pitchFamily="18" charset="0"/>
                <a:cs typeface="Times New Roman" panose="02020603050405020304" pitchFamily="18" charset="0"/>
              </a:rPr>
              <a:t>(</a:t>
            </a:r>
            <a:r>
              <a:rPr lang="en-US" sz="1600" b="1" i="1" dirty="0">
                <a:solidFill>
                  <a:srgbClr val="ED008D"/>
                </a:solidFill>
                <a:latin typeface="Times New Roman" panose="02020603050405020304" pitchFamily="18" charset="0"/>
                <a:cs typeface="Times New Roman" panose="02020603050405020304" pitchFamily="18" charset="0"/>
              </a:rPr>
              <a:t>iii</a:t>
            </a:r>
            <a:r>
              <a:rPr lang="en-US" sz="1600" b="1" dirty="0">
                <a:solidFill>
                  <a:srgbClr val="ED008D"/>
                </a:solidFill>
                <a:latin typeface="Times New Roman" panose="02020603050405020304" pitchFamily="18" charset="0"/>
                <a:cs typeface="Times New Roman" panose="02020603050405020304" pitchFamily="18" charset="0"/>
              </a:rPr>
              <a:t>) </a:t>
            </a:r>
            <a:r>
              <a:rPr lang="en-US" sz="1600" i="1" dirty="0">
                <a:solidFill>
                  <a:srgbClr val="ED008D"/>
                </a:solidFill>
                <a:latin typeface="Times New Roman" panose="02020603050405020304" pitchFamily="18" charset="0"/>
                <a:cs typeface="Times New Roman" panose="02020603050405020304" pitchFamily="18" charset="0"/>
              </a:rPr>
              <a:t>Scheme of connection. </a:t>
            </a:r>
            <a:r>
              <a:rPr lang="en-US" sz="1600" dirty="0">
                <a:solidFill>
                  <a:srgbClr val="231F20"/>
                </a:solidFill>
                <a:latin typeface="Times New Roman" panose="02020603050405020304" pitchFamily="18" charset="0"/>
                <a:cs typeface="Times New Roman" panose="02020603050405020304" pitchFamily="18" charset="0"/>
              </a:rPr>
              <a:t>According to scheme of connection, The distribution system may be classified as (</a:t>
            </a:r>
            <a:r>
              <a:rPr lang="en-US" sz="1600" i="1" dirty="0">
                <a:solidFill>
                  <a:srgbClr val="231F20"/>
                </a:solidFill>
                <a:latin typeface="Times New Roman" panose="02020603050405020304" pitchFamily="18" charset="0"/>
                <a:cs typeface="Times New Roman" panose="02020603050405020304" pitchFamily="18" charset="0"/>
              </a:rPr>
              <a:t>a</a:t>
            </a:r>
            <a:r>
              <a:rPr lang="en-US" sz="1600" dirty="0">
                <a:solidFill>
                  <a:srgbClr val="231F20"/>
                </a:solidFill>
                <a:latin typeface="Times New Roman" panose="02020603050405020304" pitchFamily="18" charset="0"/>
                <a:cs typeface="Times New Roman" panose="02020603050405020304" pitchFamily="18" charset="0"/>
              </a:rPr>
              <a:t>) radial system</a:t>
            </a:r>
          </a:p>
          <a:p>
            <a:pPr marL="0" indent="0">
              <a:buNone/>
            </a:pPr>
            <a:r>
              <a:rPr lang="en-US" sz="1600" dirty="0">
                <a:solidFill>
                  <a:srgbClr val="231F20"/>
                </a:solidFill>
                <a:latin typeface="Times New Roman" panose="02020603050405020304" pitchFamily="18" charset="0"/>
                <a:cs typeface="Times New Roman" panose="02020603050405020304" pitchFamily="18" charset="0"/>
              </a:rPr>
              <a:t>    (</a:t>
            </a:r>
            <a:r>
              <a:rPr lang="en-US" sz="1600" i="1" dirty="0">
                <a:solidFill>
                  <a:srgbClr val="231F20"/>
                </a:solidFill>
                <a:latin typeface="Times New Roman" panose="02020603050405020304" pitchFamily="18" charset="0"/>
                <a:cs typeface="Times New Roman" panose="02020603050405020304" pitchFamily="18" charset="0"/>
              </a:rPr>
              <a:t>b</a:t>
            </a:r>
            <a:r>
              <a:rPr lang="en-US" sz="1600" dirty="0">
                <a:solidFill>
                  <a:srgbClr val="231F20"/>
                </a:solidFill>
                <a:latin typeface="Times New Roman" panose="02020603050405020304" pitchFamily="18" charset="0"/>
                <a:cs typeface="Times New Roman" panose="02020603050405020304" pitchFamily="18" charset="0"/>
              </a:rPr>
              <a:t>) ring main system</a:t>
            </a:r>
          </a:p>
          <a:p>
            <a:pPr marL="0" indent="0">
              <a:buNone/>
            </a:pPr>
            <a:r>
              <a:rPr lang="en-US" sz="1600" dirty="0">
                <a:solidFill>
                  <a:srgbClr val="231F20"/>
                </a:solidFill>
                <a:latin typeface="Times New Roman" panose="02020603050405020304" pitchFamily="18" charset="0"/>
                <a:cs typeface="Times New Roman" panose="02020603050405020304" pitchFamily="18" charset="0"/>
              </a:rPr>
              <a:t>    (</a:t>
            </a:r>
            <a:r>
              <a:rPr lang="en-US" sz="1600" i="1" dirty="0">
                <a:solidFill>
                  <a:srgbClr val="231F20"/>
                </a:solidFill>
                <a:latin typeface="Times New Roman" panose="02020603050405020304" pitchFamily="18" charset="0"/>
                <a:cs typeface="Times New Roman" panose="02020603050405020304" pitchFamily="18" charset="0"/>
              </a:rPr>
              <a:t>c</a:t>
            </a:r>
            <a:r>
              <a:rPr lang="en-US" sz="1600" dirty="0">
                <a:solidFill>
                  <a:srgbClr val="231F20"/>
                </a:solidFill>
                <a:latin typeface="Times New Roman" panose="02020603050405020304" pitchFamily="18" charset="0"/>
                <a:cs typeface="Times New Roman" panose="02020603050405020304" pitchFamily="18" charset="0"/>
              </a:rPr>
              <a:t>) inter-connected system.</a:t>
            </a:r>
          </a:p>
          <a:p>
            <a:pPr marL="0" indent="0">
              <a:buNone/>
            </a:pPr>
            <a:endParaRPr lang="en-US" dirty="0"/>
          </a:p>
        </p:txBody>
      </p:sp>
      <p:sp>
        <p:nvSpPr>
          <p:cNvPr id="4" name="Slide Number Placeholder 3">
            <a:extLst>
              <a:ext uri="{FF2B5EF4-FFF2-40B4-BE49-F238E27FC236}">
                <a16:creationId xmlns:a16="http://schemas.microsoft.com/office/drawing/2014/main" id="{823D660D-3977-449D-A6C4-7E6209DD6A84}"/>
              </a:ext>
            </a:extLst>
          </p:cNvPr>
          <p:cNvSpPr>
            <a:spLocks noGrp="1"/>
          </p:cNvSpPr>
          <p:nvPr>
            <p:ph type="sldNum" sz="quarter" idx="12"/>
          </p:nvPr>
        </p:nvSpPr>
        <p:spPr/>
        <p:txBody>
          <a:bodyPr/>
          <a:lstStyle/>
          <a:p>
            <a:fld id="{E1B5D265-4D17-46B9-A4B1-A84B3B9C5B32}" type="slidenum">
              <a:rPr lang="en-US" smtClean="0"/>
              <a:t>5</a:t>
            </a:fld>
            <a:endParaRPr lang="en-US"/>
          </a:p>
        </p:txBody>
      </p:sp>
    </p:spTree>
    <p:extLst>
      <p:ext uri="{BB962C8B-B14F-4D97-AF65-F5344CB8AC3E}">
        <p14:creationId xmlns:p14="http://schemas.microsoft.com/office/powerpoint/2010/main" val="1060807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6B68-00C1-455D-B589-BB4F5227FAF0}"/>
              </a:ext>
            </a:extLst>
          </p:cNvPr>
          <p:cNvSpPr>
            <a:spLocks noGrp="1"/>
          </p:cNvSpPr>
          <p:nvPr>
            <p:ph type="title"/>
          </p:nvPr>
        </p:nvSpPr>
        <p:spPr>
          <a:xfrm>
            <a:off x="479779" y="1054939"/>
            <a:ext cx="7617884" cy="462755"/>
          </a:xfrm>
        </p:spPr>
        <p:txBody>
          <a:bodyPr>
            <a:normAutofit/>
          </a:bodyPr>
          <a:lstStyle/>
          <a:p>
            <a:r>
              <a:rPr lang="en-US" sz="2400" dirty="0">
                <a:solidFill>
                  <a:srgbClr val="005AAB"/>
                </a:solidFill>
                <a:latin typeface="Times New Roman" panose="02020603050405020304" pitchFamily="18" charset="0"/>
                <a:cs typeface="Times New Roman" panose="02020603050405020304" pitchFamily="18" charset="0"/>
              </a:rPr>
              <a:t>A.C. Distribution</a:t>
            </a: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0034AFD-BCBC-4BFC-943B-1F69E1EBF264}"/>
              </a:ext>
            </a:extLst>
          </p:cNvPr>
          <p:cNvSpPr>
            <a:spLocks noGrp="1"/>
          </p:cNvSpPr>
          <p:nvPr>
            <p:ph idx="1"/>
          </p:nvPr>
        </p:nvSpPr>
        <p:spPr>
          <a:xfrm>
            <a:off x="722488" y="1693334"/>
            <a:ext cx="7766755" cy="4546600"/>
          </a:xfrm>
        </p:spPr>
        <p:txBody>
          <a:bodyPr>
            <a:normAutofit fontScale="62500" lnSpcReduction="20000"/>
          </a:bodyPr>
          <a:lstStyle/>
          <a:p>
            <a:r>
              <a:rPr lang="en-US" sz="2600" dirty="0">
                <a:solidFill>
                  <a:srgbClr val="231F20"/>
                </a:solidFill>
                <a:latin typeface="Times New Roman" panose="02020603050405020304" pitchFamily="18" charset="0"/>
              </a:rPr>
              <a:t>One important reason for the widespread use of alternating current in preference to direct current is the fact that alternating voltage can be conveniently changed in magnitude by means of a transformer.</a:t>
            </a:r>
          </a:p>
          <a:p>
            <a:pPr algn="l"/>
            <a:r>
              <a:rPr lang="en-US" sz="2600" dirty="0">
                <a:solidFill>
                  <a:srgbClr val="231F20"/>
                </a:solidFill>
                <a:latin typeface="Times New Roman" panose="02020603050405020304" pitchFamily="18" charset="0"/>
              </a:rPr>
              <a:t>Transformer has made it possible to transmit </a:t>
            </a:r>
            <a:r>
              <a:rPr lang="en-US" sz="2600" dirty="0" err="1">
                <a:solidFill>
                  <a:srgbClr val="231F20"/>
                </a:solidFill>
                <a:latin typeface="Times New Roman" panose="02020603050405020304" pitchFamily="18" charset="0"/>
              </a:rPr>
              <a:t>a.c</a:t>
            </a:r>
            <a:r>
              <a:rPr lang="en-US" sz="2600" dirty="0">
                <a:solidFill>
                  <a:srgbClr val="231F20"/>
                </a:solidFill>
                <a:latin typeface="Times New Roman" panose="02020603050405020304" pitchFamily="18" charset="0"/>
              </a:rPr>
              <a:t>. power at high voltage and utilize it at a safe potential.</a:t>
            </a:r>
          </a:p>
          <a:p>
            <a:pPr algn="l"/>
            <a:r>
              <a:rPr lang="en-US" sz="2600" dirty="0">
                <a:solidFill>
                  <a:srgbClr val="231F20"/>
                </a:solidFill>
                <a:latin typeface="Times New Roman" panose="02020603050405020304" pitchFamily="18" charset="0"/>
              </a:rPr>
              <a:t>The </a:t>
            </a:r>
            <a:r>
              <a:rPr lang="en-US" sz="2600" dirty="0" err="1">
                <a:solidFill>
                  <a:srgbClr val="231F20"/>
                </a:solidFill>
                <a:latin typeface="Times New Roman" panose="02020603050405020304" pitchFamily="18" charset="0"/>
              </a:rPr>
              <a:t>a.c</a:t>
            </a:r>
            <a:r>
              <a:rPr lang="en-US" sz="2600" dirty="0">
                <a:solidFill>
                  <a:srgbClr val="231F20"/>
                </a:solidFill>
                <a:latin typeface="Times New Roman" panose="02020603050405020304" pitchFamily="18" charset="0"/>
              </a:rPr>
              <a:t>. distribution system is the electrical system between the stepdown substation fed by the transmission system and the consumers’ meters.</a:t>
            </a:r>
          </a:p>
          <a:p>
            <a:pPr marL="0" indent="0">
              <a:buNone/>
            </a:pPr>
            <a:r>
              <a:rPr lang="en-US" sz="2600" dirty="0">
                <a:solidFill>
                  <a:srgbClr val="231F20"/>
                </a:solidFill>
                <a:latin typeface="Times New Roman" panose="02020603050405020304" pitchFamily="18" charset="0"/>
              </a:rPr>
              <a:t>The </a:t>
            </a:r>
            <a:r>
              <a:rPr lang="en-US" sz="2600" dirty="0" err="1">
                <a:solidFill>
                  <a:srgbClr val="231F20"/>
                </a:solidFill>
                <a:latin typeface="Times New Roman" panose="02020603050405020304" pitchFamily="18" charset="0"/>
              </a:rPr>
              <a:t>a.c</a:t>
            </a:r>
            <a:r>
              <a:rPr lang="en-US" sz="2600" dirty="0">
                <a:solidFill>
                  <a:srgbClr val="231F20"/>
                </a:solidFill>
                <a:latin typeface="Times New Roman" panose="02020603050405020304" pitchFamily="18" charset="0"/>
              </a:rPr>
              <a:t>. distribution system is classified into :</a:t>
            </a:r>
          </a:p>
          <a:p>
            <a:pPr marL="300038" indent="-300038">
              <a:buAutoNum type="romanLcParenBoth"/>
            </a:pPr>
            <a:r>
              <a:rPr lang="en-US" sz="2600" dirty="0">
                <a:solidFill>
                  <a:srgbClr val="231F20"/>
                </a:solidFill>
                <a:latin typeface="Times New Roman" panose="02020603050405020304" pitchFamily="18" charset="0"/>
              </a:rPr>
              <a:t>primary distribution system and</a:t>
            </a:r>
          </a:p>
          <a:p>
            <a:pPr marL="300038" indent="-300038">
              <a:buAutoNum type="romanLcParenBoth"/>
            </a:pPr>
            <a:r>
              <a:rPr lang="en-US" sz="2600" dirty="0">
                <a:solidFill>
                  <a:srgbClr val="231F20"/>
                </a:solidFill>
                <a:latin typeface="Times New Roman" panose="02020603050405020304" pitchFamily="18" charset="0"/>
              </a:rPr>
              <a:t>secondary distribution system.</a:t>
            </a:r>
          </a:p>
          <a:p>
            <a:pPr algn="l"/>
            <a:r>
              <a:rPr lang="en-US" sz="2600" b="1" dirty="0">
                <a:solidFill>
                  <a:srgbClr val="ED008D"/>
                </a:solidFill>
                <a:latin typeface="Times New Roman" panose="02020603050405020304" pitchFamily="18" charset="0"/>
                <a:cs typeface="Times New Roman" panose="02020603050405020304" pitchFamily="18" charset="0"/>
              </a:rPr>
              <a:t>(</a:t>
            </a:r>
            <a:r>
              <a:rPr lang="en-US" sz="2600" b="1" i="1" dirty="0" err="1">
                <a:solidFill>
                  <a:srgbClr val="ED008D"/>
                </a:solidFill>
                <a:latin typeface="Times New Roman" panose="02020603050405020304" pitchFamily="18" charset="0"/>
                <a:cs typeface="Times New Roman" panose="02020603050405020304" pitchFamily="18" charset="0"/>
              </a:rPr>
              <a:t>i</a:t>
            </a:r>
            <a:r>
              <a:rPr lang="en-US" sz="2600" b="1" dirty="0">
                <a:solidFill>
                  <a:srgbClr val="ED008D"/>
                </a:solidFill>
                <a:latin typeface="Times New Roman" panose="02020603050405020304" pitchFamily="18" charset="0"/>
                <a:cs typeface="Times New Roman" panose="02020603050405020304" pitchFamily="18" charset="0"/>
              </a:rPr>
              <a:t>) Primary distribution system. </a:t>
            </a:r>
            <a:r>
              <a:rPr lang="en-US" sz="2600" dirty="0">
                <a:solidFill>
                  <a:srgbClr val="231F20"/>
                </a:solidFill>
                <a:latin typeface="Times New Roman" panose="02020603050405020304" pitchFamily="18" charset="0"/>
                <a:cs typeface="Times New Roman" panose="02020603050405020304" pitchFamily="18" charset="0"/>
              </a:rPr>
              <a:t>It is that part of </a:t>
            </a:r>
            <a:r>
              <a:rPr lang="en-US" sz="2600" dirty="0" err="1">
                <a:solidFill>
                  <a:srgbClr val="231F20"/>
                </a:solidFill>
                <a:latin typeface="Times New Roman" panose="02020603050405020304" pitchFamily="18" charset="0"/>
                <a:cs typeface="Times New Roman" panose="02020603050405020304" pitchFamily="18" charset="0"/>
              </a:rPr>
              <a:t>a.c.</a:t>
            </a:r>
            <a:r>
              <a:rPr lang="en-US" sz="2600" dirty="0">
                <a:solidFill>
                  <a:srgbClr val="231F20"/>
                </a:solidFill>
                <a:latin typeface="Times New Roman" panose="02020603050405020304" pitchFamily="18" charset="0"/>
                <a:cs typeface="Times New Roman" panose="02020603050405020304" pitchFamily="18" charset="0"/>
              </a:rPr>
              <a:t> distribution system which operates at voltages somewhat higher than general utilization and handles large blocks of electrical energy than the average low-voltage consumer uses. </a:t>
            </a:r>
          </a:p>
          <a:p>
            <a:pPr algn="l"/>
            <a:r>
              <a:rPr lang="en-US" sz="2600" dirty="0">
                <a:solidFill>
                  <a:srgbClr val="231F20"/>
                </a:solidFill>
                <a:latin typeface="Times New Roman" panose="02020603050405020304" pitchFamily="18" charset="0"/>
                <a:cs typeface="Times New Roman" panose="02020603050405020304" pitchFamily="18" charset="0"/>
              </a:rPr>
              <a:t>The voltage used for primary distribution depends upon the amount of power to be conveyed and the distance of the substation required to be fed.</a:t>
            </a:r>
          </a:p>
          <a:p>
            <a:pPr algn="l"/>
            <a:endParaRPr lang="en-US" dirty="0"/>
          </a:p>
        </p:txBody>
      </p:sp>
      <p:sp>
        <p:nvSpPr>
          <p:cNvPr id="4" name="Slide Number Placeholder 3">
            <a:extLst>
              <a:ext uri="{FF2B5EF4-FFF2-40B4-BE49-F238E27FC236}">
                <a16:creationId xmlns:a16="http://schemas.microsoft.com/office/drawing/2014/main" id="{7325E9B4-CF48-437F-A5F4-14E20D28D33B}"/>
              </a:ext>
            </a:extLst>
          </p:cNvPr>
          <p:cNvSpPr>
            <a:spLocks noGrp="1"/>
          </p:cNvSpPr>
          <p:nvPr>
            <p:ph type="sldNum" sz="quarter" idx="12"/>
          </p:nvPr>
        </p:nvSpPr>
        <p:spPr/>
        <p:txBody>
          <a:bodyPr/>
          <a:lstStyle/>
          <a:p>
            <a:fld id="{E1B5D265-4D17-46B9-A4B1-A84B3B9C5B32}" type="slidenum">
              <a:rPr lang="en-US" smtClean="0"/>
              <a:t>6</a:t>
            </a:fld>
            <a:endParaRPr lang="en-US"/>
          </a:p>
        </p:txBody>
      </p:sp>
    </p:spTree>
    <p:extLst>
      <p:ext uri="{BB962C8B-B14F-4D97-AF65-F5344CB8AC3E}">
        <p14:creationId xmlns:p14="http://schemas.microsoft.com/office/powerpoint/2010/main" val="77900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2D53C0-1930-4ED8-A28F-DFE495D65DC1}"/>
              </a:ext>
            </a:extLst>
          </p:cNvPr>
          <p:cNvSpPr txBox="1"/>
          <p:nvPr/>
        </p:nvSpPr>
        <p:spPr>
          <a:xfrm>
            <a:off x="584200" y="962417"/>
            <a:ext cx="7467600" cy="338554"/>
          </a:xfrm>
          <a:prstGeom prst="rect">
            <a:avLst/>
          </a:prstGeom>
          <a:noFill/>
        </p:spPr>
        <p:txBody>
          <a:bodyPr wrap="square">
            <a:spAutoFit/>
          </a:bodyPr>
          <a:lstStyle/>
          <a:p>
            <a:pPr marL="214313" indent="-214313">
              <a:buFont typeface="Wingdings" panose="05000000000000000000" pitchFamily="2" charset="2"/>
              <a:buChar char="Ø"/>
            </a:pPr>
            <a:r>
              <a:rPr lang="en-US" sz="1600" dirty="0">
                <a:solidFill>
                  <a:srgbClr val="231F20"/>
                </a:solidFill>
                <a:latin typeface="Times New Roman" panose="02020603050405020304" pitchFamily="18" charset="0"/>
              </a:rPr>
              <a:t>The most commonly used primary distribution voltages are 11 kV, 6·6 kV and 3·3 kV</a:t>
            </a:r>
            <a:r>
              <a:rPr lang="en-US" sz="1350" dirty="0">
                <a:solidFill>
                  <a:srgbClr val="231F20"/>
                </a:solidFill>
                <a:latin typeface="Times New Roman" panose="02020603050405020304" pitchFamily="18" charset="0"/>
              </a:rPr>
              <a:t>.</a:t>
            </a:r>
            <a:endParaRPr lang="en-US" sz="1350" dirty="0"/>
          </a:p>
        </p:txBody>
      </p:sp>
      <p:sp>
        <p:nvSpPr>
          <p:cNvPr id="5" name="TextBox 4">
            <a:extLst>
              <a:ext uri="{FF2B5EF4-FFF2-40B4-BE49-F238E27FC236}">
                <a16:creationId xmlns:a16="http://schemas.microsoft.com/office/drawing/2014/main" id="{F8152A1C-D2A4-48CB-88FE-48DF7C634A1E}"/>
              </a:ext>
            </a:extLst>
          </p:cNvPr>
          <p:cNvSpPr txBox="1"/>
          <p:nvPr/>
        </p:nvSpPr>
        <p:spPr>
          <a:xfrm>
            <a:off x="584200" y="1444688"/>
            <a:ext cx="7552266" cy="584775"/>
          </a:xfrm>
          <a:prstGeom prst="rect">
            <a:avLst/>
          </a:prstGeom>
          <a:noFill/>
        </p:spPr>
        <p:txBody>
          <a:bodyPr wrap="square">
            <a:spAutoFit/>
          </a:bodyPr>
          <a:lstStyle/>
          <a:p>
            <a:pPr marL="214313" indent="-214313">
              <a:buFont typeface="Wingdings" panose="05000000000000000000" pitchFamily="2" charset="2"/>
              <a:buChar char="Ø"/>
            </a:pPr>
            <a:r>
              <a:rPr lang="en-US" sz="1600" dirty="0">
                <a:solidFill>
                  <a:srgbClr val="231F20"/>
                </a:solidFill>
                <a:latin typeface="Times New Roman" panose="02020603050405020304" pitchFamily="18" charset="0"/>
              </a:rPr>
              <a:t>Due to economic considerations, primary distribution is carried out by 3-phase, 3-wire system</a:t>
            </a:r>
            <a:r>
              <a:rPr lang="en-US" sz="1350" dirty="0">
                <a:solidFill>
                  <a:srgbClr val="231F20"/>
                </a:solidFill>
                <a:latin typeface="Times New Roman" panose="02020603050405020304" pitchFamily="18" charset="0"/>
              </a:rPr>
              <a:t>.</a:t>
            </a:r>
            <a:endParaRPr lang="en-US" sz="1350" dirty="0"/>
          </a:p>
        </p:txBody>
      </p:sp>
      <p:pic>
        <p:nvPicPr>
          <p:cNvPr id="7" name="Picture 6">
            <a:extLst>
              <a:ext uri="{FF2B5EF4-FFF2-40B4-BE49-F238E27FC236}">
                <a16:creationId xmlns:a16="http://schemas.microsoft.com/office/drawing/2014/main" id="{2254322D-1C69-4E61-A1B4-BD6F1F76843C}"/>
              </a:ext>
            </a:extLst>
          </p:cNvPr>
          <p:cNvPicPr>
            <a:picLocks noChangeAspect="1"/>
          </p:cNvPicPr>
          <p:nvPr/>
        </p:nvPicPr>
        <p:blipFill>
          <a:blip r:embed="rId2"/>
          <a:stretch>
            <a:fillRect/>
          </a:stretch>
        </p:blipFill>
        <p:spPr>
          <a:xfrm>
            <a:off x="1469495" y="2028702"/>
            <a:ext cx="6421437" cy="3932592"/>
          </a:xfrm>
          <a:prstGeom prst="rect">
            <a:avLst/>
          </a:prstGeom>
        </p:spPr>
      </p:pic>
      <p:sp>
        <p:nvSpPr>
          <p:cNvPr id="2" name="Slide Number Placeholder 1">
            <a:extLst>
              <a:ext uri="{FF2B5EF4-FFF2-40B4-BE49-F238E27FC236}">
                <a16:creationId xmlns:a16="http://schemas.microsoft.com/office/drawing/2014/main" id="{F3C1A46A-D982-4315-B322-D84A0FE998D0}"/>
              </a:ext>
            </a:extLst>
          </p:cNvPr>
          <p:cNvSpPr>
            <a:spLocks noGrp="1"/>
          </p:cNvSpPr>
          <p:nvPr>
            <p:ph type="sldNum" sz="quarter" idx="12"/>
          </p:nvPr>
        </p:nvSpPr>
        <p:spPr/>
        <p:txBody>
          <a:bodyPr/>
          <a:lstStyle/>
          <a:p>
            <a:fld id="{E1B5D265-4D17-46B9-A4B1-A84B3B9C5B32}" type="slidenum">
              <a:rPr lang="en-US" smtClean="0"/>
              <a:t>7</a:t>
            </a:fld>
            <a:endParaRPr lang="en-US"/>
          </a:p>
        </p:txBody>
      </p:sp>
    </p:spTree>
    <p:extLst>
      <p:ext uri="{BB962C8B-B14F-4D97-AF65-F5344CB8AC3E}">
        <p14:creationId xmlns:p14="http://schemas.microsoft.com/office/powerpoint/2010/main" val="58593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38A81D-ED0B-4D85-8F7F-B62EC3EEFA06}"/>
              </a:ext>
            </a:extLst>
          </p:cNvPr>
          <p:cNvSpPr txBox="1"/>
          <p:nvPr/>
        </p:nvSpPr>
        <p:spPr>
          <a:xfrm>
            <a:off x="1275973" y="720599"/>
            <a:ext cx="4656668" cy="461665"/>
          </a:xfrm>
          <a:prstGeom prst="rect">
            <a:avLst/>
          </a:prstGeom>
          <a:noFill/>
        </p:spPr>
        <p:txBody>
          <a:bodyPr wrap="square">
            <a:spAutoFit/>
          </a:bodyPr>
          <a:lstStyle/>
          <a:p>
            <a:r>
              <a:rPr lang="en-US" sz="2400" b="1" dirty="0">
                <a:solidFill>
                  <a:srgbClr val="ED008D"/>
                </a:solidFill>
                <a:latin typeface="Times New Roman" panose="02020603050405020304" pitchFamily="18" charset="0"/>
              </a:rPr>
              <a:t>Secondary distribution system.</a:t>
            </a:r>
            <a:endParaRPr lang="en-US" sz="2400" dirty="0"/>
          </a:p>
        </p:txBody>
      </p:sp>
      <p:sp>
        <p:nvSpPr>
          <p:cNvPr id="5" name="TextBox 4">
            <a:extLst>
              <a:ext uri="{FF2B5EF4-FFF2-40B4-BE49-F238E27FC236}">
                <a16:creationId xmlns:a16="http://schemas.microsoft.com/office/drawing/2014/main" id="{9F164265-9F3D-4EC2-B5DD-8A0DA9E43EB0}"/>
              </a:ext>
            </a:extLst>
          </p:cNvPr>
          <p:cNvSpPr txBox="1"/>
          <p:nvPr/>
        </p:nvSpPr>
        <p:spPr>
          <a:xfrm>
            <a:off x="608913" y="1225381"/>
            <a:ext cx="7901062" cy="830997"/>
          </a:xfrm>
          <a:prstGeom prst="rect">
            <a:avLst/>
          </a:prstGeom>
          <a:noFill/>
        </p:spPr>
        <p:txBody>
          <a:bodyPr wrap="square">
            <a:spAutoFit/>
          </a:bodyPr>
          <a:lstStyle/>
          <a:p>
            <a:pPr algn="just"/>
            <a:r>
              <a:rPr lang="en-US" sz="1600" b="1" dirty="0">
                <a:solidFill>
                  <a:srgbClr val="ED008D"/>
                </a:solidFill>
                <a:latin typeface="Times New Roman" panose="02020603050405020304" pitchFamily="18" charset="0"/>
              </a:rPr>
              <a:t>(</a:t>
            </a:r>
            <a:r>
              <a:rPr lang="en-US" sz="1600" b="1" i="1" dirty="0">
                <a:solidFill>
                  <a:srgbClr val="ED008D"/>
                </a:solidFill>
                <a:latin typeface="Times New Roman" panose="02020603050405020304" pitchFamily="18" charset="0"/>
              </a:rPr>
              <a:t>ii</a:t>
            </a:r>
            <a:r>
              <a:rPr lang="en-US" sz="1600" b="1" dirty="0">
                <a:solidFill>
                  <a:srgbClr val="ED008D"/>
                </a:solidFill>
                <a:latin typeface="Times New Roman" panose="02020603050405020304" pitchFamily="18" charset="0"/>
              </a:rPr>
              <a:t>) Secondary distribution system. </a:t>
            </a:r>
            <a:r>
              <a:rPr lang="en-US" sz="1600" dirty="0">
                <a:solidFill>
                  <a:srgbClr val="231F20"/>
                </a:solidFill>
                <a:latin typeface="Times New Roman" panose="02020603050405020304" pitchFamily="18" charset="0"/>
              </a:rPr>
              <a:t>It is that part of </a:t>
            </a:r>
            <a:r>
              <a:rPr lang="en-US" sz="1600" dirty="0" err="1">
                <a:solidFill>
                  <a:srgbClr val="231F20"/>
                </a:solidFill>
                <a:latin typeface="Times New Roman" panose="02020603050405020304" pitchFamily="18" charset="0"/>
              </a:rPr>
              <a:t>a.c</a:t>
            </a:r>
            <a:r>
              <a:rPr lang="en-US" sz="1600" dirty="0">
                <a:solidFill>
                  <a:srgbClr val="231F20"/>
                </a:solidFill>
                <a:latin typeface="Times New Roman" panose="02020603050405020304" pitchFamily="18" charset="0"/>
              </a:rPr>
              <a:t>. distribution system which includes the range of voltages at which the ultimate consumer </a:t>
            </a:r>
            <a:r>
              <a:rPr lang="en-US" sz="1600" dirty="0" err="1">
                <a:solidFill>
                  <a:srgbClr val="231F20"/>
                </a:solidFill>
                <a:latin typeface="Times New Roman" panose="02020603050405020304" pitchFamily="18" charset="0"/>
              </a:rPr>
              <a:t>utilises</a:t>
            </a:r>
            <a:r>
              <a:rPr lang="en-US" sz="1600" dirty="0">
                <a:solidFill>
                  <a:srgbClr val="231F20"/>
                </a:solidFill>
                <a:latin typeface="Times New Roman" panose="02020603050405020304" pitchFamily="18" charset="0"/>
              </a:rPr>
              <a:t> the electrical energy delivered to him. The secondary distribution employs 400/230 V, 3-phase, 4-wire system.</a:t>
            </a:r>
            <a:endParaRPr lang="en-US" sz="1600" dirty="0"/>
          </a:p>
        </p:txBody>
      </p:sp>
      <p:sp>
        <p:nvSpPr>
          <p:cNvPr id="7" name="TextBox 6">
            <a:extLst>
              <a:ext uri="{FF2B5EF4-FFF2-40B4-BE49-F238E27FC236}">
                <a16:creationId xmlns:a16="http://schemas.microsoft.com/office/drawing/2014/main" id="{416E8C69-2CCA-4BF1-BDFA-EF65F3EE68EB}"/>
              </a:ext>
            </a:extLst>
          </p:cNvPr>
          <p:cNvSpPr txBox="1"/>
          <p:nvPr/>
        </p:nvSpPr>
        <p:spPr>
          <a:xfrm>
            <a:off x="621469" y="2060913"/>
            <a:ext cx="7867775" cy="584775"/>
          </a:xfrm>
          <a:prstGeom prst="rect">
            <a:avLst/>
          </a:prstGeom>
          <a:noFill/>
        </p:spPr>
        <p:txBody>
          <a:bodyPr wrap="square">
            <a:spAutoFit/>
          </a:bodyPr>
          <a:lstStyle/>
          <a:p>
            <a:pPr marL="214313" indent="-214313">
              <a:buFont typeface="Arial" panose="020B0604020202020204" pitchFamily="34" charset="0"/>
              <a:buChar char="•"/>
            </a:pPr>
            <a:r>
              <a:rPr lang="en-US" sz="1600" dirty="0">
                <a:solidFill>
                  <a:srgbClr val="231F20"/>
                </a:solidFill>
                <a:latin typeface="Times New Roman" panose="02020603050405020304" pitchFamily="18" charset="0"/>
              </a:rPr>
              <a:t>The primary distribution circuit delivers power to various substations, called distribution substations</a:t>
            </a:r>
            <a:r>
              <a:rPr lang="en-US" sz="1350" dirty="0">
                <a:solidFill>
                  <a:srgbClr val="231F20"/>
                </a:solidFill>
                <a:latin typeface="Times New Roman" panose="02020603050405020304" pitchFamily="18" charset="0"/>
              </a:rPr>
              <a:t>.</a:t>
            </a:r>
            <a:endParaRPr lang="en-US" sz="1350" dirty="0"/>
          </a:p>
        </p:txBody>
      </p:sp>
      <p:sp>
        <p:nvSpPr>
          <p:cNvPr id="9" name="TextBox 8">
            <a:extLst>
              <a:ext uri="{FF2B5EF4-FFF2-40B4-BE49-F238E27FC236}">
                <a16:creationId xmlns:a16="http://schemas.microsoft.com/office/drawing/2014/main" id="{03F312B4-418D-4750-BDB4-B093609B662C}"/>
              </a:ext>
            </a:extLst>
          </p:cNvPr>
          <p:cNvSpPr txBox="1"/>
          <p:nvPr/>
        </p:nvSpPr>
        <p:spPr>
          <a:xfrm>
            <a:off x="600738" y="2590559"/>
            <a:ext cx="7520061" cy="584775"/>
          </a:xfrm>
          <a:prstGeom prst="rect">
            <a:avLst/>
          </a:prstGeom>
          <a:noFill/>
        </p:spPr>
        <p:txBody>
          <a:bodyPr wrap="square">
            <a:spAutoFit/>
          </a:bodyPr>
          <a:lstStyle/>
          <a:p>
            <a:pPr marL="214313" indent="-214313">
              <a:buFont typeface="Arial" panose="020B0604020202020204" pitchFamily="34" charset="0"/>
              <a:buChar char="•"/>
            </a:pPr>
            <a:r>
              <a:rPr lang="en-US" sz="1600" dirty="0">
                <a:solidFill>
                  <a:srgbClr val="231F20"/>
                </a:solidFill>
                <a:latin typeface="Times New Roman" panose="02020603050405020304" pitchFamily="18" charset="0"/>
              </a:rPr>
              <a:t>The substations are situated near the consumers’ localities and contain stepdown transformers.</a:t>
            </a:r>
            <a:endParaRPr lang="en-US" sz="1600" dirty="0"/>
          </a:p>
        </p:txBody>
      </p:sp>
      <p:pic>
        <p:nvPicPr>
          <p:cNvPr id="11" name="Picture 10">
            <a:extLst>
              <a:ext uri="{FF2B5EF4-FFF2-40B4-BE49-F238E27FC236}">
                <a16:creationId xmlns:a16="http://schemas.microsoft.com/office/drawing/2014/main" id="{10E80A30-68BC-43C3-8266-999789B3544D}"/>
              </a:ext>
            </a:extLst>
          </p:cNvPr>
          <p:cNvPicPr>
            <a:picLocks noChangeAspect="1"/>
          </p:cNvPicPr>
          <p:nvPr/>
        </p:nvPicPr>
        <p:blipFill>
          <a:blip r:embed="rId2"/>
          <a:stretch>
            <a:fillRect/>
          </a:stretch>
        </p:blipFill>
        <p:spPr>
          <a:xfrm>
            <a:off x="6551924" y="4134782"/>
            <a:ext cx="2451843" cy="1867483"/>
          </a:xfrm>
          <a:prstGeom prst="rect">
            <a:avLst/>
          </a:prstGeom>
        </p:spPr>
      </p:pic>
      <p:sp>
        <p:nvSpPr>
          <p:cNvPr id="13" name="TextBox 12">
            <a:extLst>
              <a:ext uri="{FF2B5EF4-FFF2-40B4-BE49-F238E27FC236}">
                <a16:creationId xmlns:a16="http://schemas.microsoft.com/office/drawing/2014/main" id="{DDD82054-A1A2-4596-B77D-B9261D3FF39C}"/>
              </a:ext>
            </a:extLst>
          </p:cNvPr>
          <p:cNvSpPr txBox="1"/>
          <p:nvPr/>
        </p:nvSpPr>
        <p:spPr>
          <a:xfrm>
            <a:off x="621469" y="3087418"/>
            <a:ext cx="7618393" cy="584775"/>
          </a:xfrm>
          <a:prstGeom prst="rect">
            <a:avLst/>
          </a:prstGeom>
          <a:noFill/>
        </p:spPr>
        <p:txBody>
          <a:bodyPr wrap="square">
            <a:spAutoFit/>
          </a:bodyPr>
          <a:lstStyle/>
          <a:p>
            <a:pPr marL="214313" indent="-214313">
              <a:buFont typeface="Wingdings" panose="05000000000000000000" pitchFamily="2" charset="2"/>
              <a:buChar char="Ø"/>
            </a:pPr>
            <a:r>
              <a:rPr lang="en-US" sz="1600" dirty="0">
                <a:solidFill>
                  <a:srgbClr val="231F20"/>
                </a:solidFill>
                <a:latin typeface="Times New Roman" panose="02020603050405020304" pitchFamily="18" charset="0"/>
                <a:cs typeface="Times New Roman" panose="02020603050405020304" pitchFamily="18" charset="0"/>
              </a:rPr>
              <a:t>At each distribution substation, the voltage is stepped down to 400V and power is delivered by 3-phase,4-wire </a:t>
            </a:r>
            <a:r>
              <a:rPr lang="en-US" sz="1600" dirty="0" err="1">
                <a:solidFill>
                  <a:srgbClr val="231F20"/>
                </a:solidFill>
                <a:latin typeface="Times New Roman" panose="02020603050405020304" pitchFamily="18" charset="0"/>
                <a:cs typeface="Times New Roman" panose="02020603050405020304" pitchFamily="18" charset="0"/>
              </a:rPr>
              <a:t>a.c</a:t>
            </a:r>
            <a:r>
              <a:rPr lang="en-US" sz="1600" dirty="0">
                <a:solidFill>
                  <a:srgbClr val="231F20"/>
                </a:solidFill>
                <a:latin typeface="Times New Roman" panose="02020603050405020304" pitchFamily="18" charset="0"/>
                <a:cs typeface="Times New Roman" panose="02020603050405020304" pitchFamily="18" charset="0"/>
              </a:rPr>
              <a:t>. system.</a:t>
            </a:r>
            <a:endParaRPr lang="en-US" sz="1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7F31BA6-D19A-42D4-B0BB-3A668A793BE1}"/>
              </a:ext>
            </a:extLst>
          </p:cNvPr>
          <p:cNvSpPr txBox="1"/>
          <p:nvPr/>
        </p:nvSpPr>
        <p:spPr>
          <a:xfrm>
            <a:off x="608913" y="3761650"/>
            <a:ext cx="7450721" cy="584775"/>
          </a:xfrm>
          <a:prstGeom prst="rect">
            <a:avLst/>
          </a:prstGeom>
          <a:noFill/>
        </p:spPr>
        <p:txBody>
          <a:bodyPr wrap="square">
            <a:spAutoFit/>
          </a:bodyPr>
          <a:lstStyle/>
          <a:p>
            <a:pPr marL="214313" indent="-214313">
              <a:buFont typeface="Wingdings" panose="05000000000000000000" pitchFamily="2" charset="2"/>
              <a:buChar char="Ø"/>
            </a:pPr>
            <a:r>
              <a:rPr lang="en-US" sz="1600" dirty="0">
                <a:solidFill>
                  <a:srgbClr val="231F20"/>
                </a:solidFill>
                <a:latin typeface="Times New Roman" panose="02020603050405020304" pitchFamily="18" charset="0"/>
              </a:rPr>
              <a:t>The voltage between any two phases is 400 V and between any phase and neutral is 230 V.</a:t>
            </a:r>
            <a:endParaRPr lang="en-US" sz="1600" dirty="0"/>
          </a:p>
        </p:txBody>
      </p:sp>
      <p:sp>
        <p:nvSpPr>
          <p:cNvPr id="17" name="TextBox 16">
            <a:extLst>
              <a:ext uri="{FF2B5EF4-FFF2-40B4-BE49-F238E27FC236}">
                <a16:creationId xmlns:a16="http://schemas.microsoft.com/office/drawing/2014/main" id="{E9980D42-8422-4FB0-8DFE-552ADC01329C}"/>
              </a:ext>
            </a:extLst>
          </p:cNvPr>
          <p:cNvSpPr txBox="1"/>
          <p:nvPr/>
        </p:nvSpPr>
        <p:spPr>
          <a:xfrm>
            <a:off x="470809" y="4450484"/>
            <a:ext cx="6266996" cy="830997"/>
          </a:xfrm>
          <a:prstGeom prst="rect">
            <a:avLst/>
          </a:prstGeom>
          <a:noFill/>
        </p:spPr>
        <p:txBody>
          <a:bodyPr wrap="square">
            <a:spAutoFit/>
          </a:bodyPr>
          <a:lstStyle/>
          <a:p>
            <a:pPr marL="214313" indent="-214313">
              <a:buFont typeface="Wingdings" panose="05000000000000000000" pitchFamily="2" charset="2"/>
              <a:buChar char="Ø"/>
            </a:pPr>
            <a:r>
              <a:rPr lang="en-US" sz="1600" dirty="0">
                <a:solidFill>
                  <a:srgbClr val="231F20"/>
                </a:solidFill>
                <a:latin typeface="Times New Roman" panose="02020603050405020304" pitchFamily="18" charset="0"/>
              </a:rPr>
              <a:t>The single phase domestic loads are connected between any one phase and the neutral, whereas 3-phase 400 V motor loads are connected across 3- phase lines directly.</a:t>
            </a:r>
            <a:endParaRPr lang="en-US" sz="1600" dirty="0"/>
          </a:p>
        </p:txBody>
      </p:sp>
      <p:sp>
        <p:nvSpPr>
          <p:cNvPr id="2" name="Slide Number Placeholder 1">
            <a:extLst>
              <a:ext uri="{FF2B5EF4-FFF2-40B4-BE49-F238E27FC236}">
                <a16:creationId xmlns:a16="http://schemas.microsoft.com/office/drawing/2014/main" id="{BE3A9356-D252-4C10-9552-EF0921C8D069}"/>
              </a:ext>
            </a:extLst>
          </p:cNvPr>
          <p:cNvSpPr>
            <a:spLocks noGrp="1"/>
          </p:cNvSpPr>
          <p:nvPr>
            <p:ph type="sldNum" sz="quarter" idx="12"/>
          </p:nvPr>
        </p:nvSpPr>
        <p:spPr/>
        <p:txBody>
          <a:bodyPr/>
          <a:lstStyle/>
          <a:p>
            <a:fld id="{E1B5D265-4D17-46B9-A4B1-A84B3B9C5B32}" type="slidenum">
              <a:rPr lang="en-US" smtClean="0"/>
              <a:t>8</a:t>
            </a:fld>
            <a:endParaRPr lang="en-US"/>
          </a:p>
        </p:txBody>
      </p:sp>
    </p:spTree>
    <p:extLst>
      <p:ext uri="{BB962C8B-B14F-4D97-AF65-F5344CB8AC3E}">
        <p14:creationId xmlns:p14="http://schemas.microsoft.com/office/powerpoint/2010/main" val="382769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C107B0-8DEB-4DFD-A58C-80D6CFABE514}"/>
              </a:ext>
            </a:extLst>
          </p:cNvPr>
          <p:cNvPicPr>
            <a:picLocks noChangeAspect="1"/>
          </p:cNvPicPr>
          <p:nvPr/>
        </p:nvPicPr>
        <p:blipFill>
          <a:blip r:embed="rId2"/>
          <a:stretch>
            <a:fillRect/>
          </a:stretch>
        </p:blipFill>
        <p:spPr>
          <a:xfrm>
            <a:off x="1145822" y="700339"/>
            <a:ext cx="6633722" cy="4853794"/>
          </a:xfrm>
          <a:prstGeom prst="rect">
            <a:avLst/>
          </a:prstGeom>
        </p:spPr>
      </p:pic>
      <p:sp>
        <p:nvSpPr>
          <p:cNvPr id="2" name="Slide Number Placeholder 1">
            <a:extLst>
              <a:ext uri="{FF2B5EF4-FFF2-40B4-BE49-F238E27FC236}">
                <a16:creationId xmlns:a16="http://schemas.microsoft.com/office/drawing/2014/main" id="{C5325499-CF68-4855-A786-DA37662CE192}"/>
              </a:ext>
            </a:extLst>
          </p:cNvPr>
          <p:cNvSpPr>
            <a:spLocks noGrp="1"/>
          </p:cNvSpPr>
          <p:nvPr>
            <p:ph type="sldNum" sz="quarter" idx="12"/>
          </p:nvPr>
        </p:nvSpPr>
        <p:spPr/>
        <p:txBody>
          <a:bodyPr/>
          <a:lstStyle/>
          <a:p>
            <a:fld id="{E1B5D265-4D17-46B9-A4B1-A84B3B9C5B32}" type="slidenum">
              <a:rPr lang="en-US" smtClean="0"/>
              <a:t>9</a:t>
            </a:fld>
            <a:endParaRPr lang="en-US"/>
          </a:p>
        </p:txBody>
      </p:sp>
    </p:spTree>
    <p:extLst>
      <p:ext uri="{BB962C8B-B14F-4D97-AF65-F5344CB8AC3E}">
        <p14:creationId xmlns:p14="http://schemas.microsoft.com/office/powerpoint/2010/main" val="37943499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1018</TotalTime>
  <Words>2954</Words>
  <Application>Microsoft Office PowerPoint</Application>
  <PresentationFormat>On-screen Show (4:3)</PresentationFormat>
  <Paragraphs>175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Garamond</vt:lpstr>
      <vt:lpstr>Times New Roman</vt:lpstr>
      <vt:lpstr>Wingdings</vt:lpstr>
      <vt:lpstr>Organic</vt:lpstr>
      <vt:lpstr>PowerPoint Presentation</vt:lpstr>
      <vt:lpstr>Distribution Systems</vt:lpstr>
      <vt:lpstr>Distribution Systems</vt:lpstr>
      <vt:lpstr>Classification of Distribution Systems</vt:lpstr>
      <vt:lpstr>Classification of Distribution Systems</vt:lpstr>
      <vt:lpstr>A.C. Distribution</vt:lpstr>
      <vt:lpstr>PowerPoint Presentation</vt:lpstr>
      <vt:lpstr>PowerPoint Presentation</vt:lpstr>
      <vt:lpstr>PowerPoint Presentation</vt:lpstr>
      <vt:lpstr>D.C. Distribution</vt:lpstr>
      <vt:lpstr>PowerPoint Presentation</vt:lpstr>
      <vt:lpstr>Methods of Obtaining 3-wire D.C. System</vt:lpstr>
      <vt:lpstr>PowerPoint Presentation</vt:lpstr>
      <vt:lpstr>Overhead Versus Underground System</vt:lpstr>
      <vt:lpstr>Overhead Versus Underground System</vt:lpstr>
      <vt:lpstr>Overhead Versus Underground System</vt:lpstr>
      <vt:lpstr>Connection Schemes of Distribution System</vt:lpstr>
      <vt:lpstr>PowerPoint Presentation</vt:lpstr>
      <vt:lpstr>PowerPoint Presentation</vt:lpstr>
      <vt:lpstr>The ring main system has the following advantages :</vt:lpstr>
      <vt:lpstr>(iii) Interconnected system.</vt:lpstr>
      <vt:lpstr>PowerPoint Presentation</vt:lpstr>
      <vt:lpstr>Requirements of a Distribution System</vt:lpstr>
      <vt:lpstr>PowerPoint Presentation</vt:lpstr>
      <vt:lpstr>Design Considerations in Distribution System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Distribution Systems</dc:title>
  <dc:creator>BISWANATH hz</dc:creator>
  <cp:lastModifiedBy>BISWANATH hz</cp:lastModifiedBy>
  <cp:revision>221</cp:revision>
  <dcterms:created xsi:type="dcterms:W3CDTF">2021-05-22T12:11:19Z</dcterms:created>
  <dcterms:modified xsi:type="dcterms:W3CDTF">2021-07-22T16:01:50Z</dcterms:modified>
</cp:coreProperties>
</file>