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58" r:id="rId5"/>
    <p:sldId id="259" r:id="rId6"/>
    <p:sldId id="260" r:id="rId7"/>
    <p:sldId id="261" r:id="rId8"/>
    <p:sldId id="262" r:id="rId9"/>
    <p:sldId id="263" r:id="rId10"/>
    <p:sldId id="265" r:id="rId11"/>
    <p:sldId id="264" r:id="rId12"/>
    <p:sldId id="266" r:id="rId13"/>
    <p:sldId id="277" r:id="rId14"/>
    <p:sldId id="267" r:id="rId15"/>
    <p:sldId id="268" r:id="rId16"/>
    <p:sldId id="273" r:id="rId17"/>
    <p:sldId id="274" r:id="rId18"/>
    <p:sldId id="275" r:id="rId19"/>
    <p:sldId id="269" r:id="rId20"/>
    <p:sldId id="270" r:id="rId21"/>
    <p:sldId id="272" r:id="rId22"/>
    <p:sldId id="27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67F371-1D5B-4D34-8B29-1C9379E02A73}"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3901050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67F371-1D5B-4D34-8B29-1C9379E02A73}"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4168346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67F371-1D5B-4D34-8B29-1C9379E02A73}"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2224370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67F371-1D5B-4D34-8B29-1C9379E02A73}"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1114599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67F371-1D5B-4D34-8B29-1C9379E02A73}" type="datetimeFigureOut">
              <a:rPr lang="en-US" smtClean="0"/>
              <a:t>7/22/2021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1742334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67F371-1D5B-4D34-8B29-1C9379E02A73}"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142992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67F371-1D5B-4D34-8B29-1C9379E02A73}" type="datetimeFigureOut">
              <a:rPr lang="en-US" smtClean="0"/>
              <a:t>7/22/2021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82608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67F371-1D5B-4D34-8B29-1C9379E02A73}" type="datetimeFigureOut">
              <a:rPr lang="en-US" smtClean="0"/>
              <a:t>7/22/2021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143269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7F371-1D5B-4D34-8B29-1C9379E02A73}" type="datetimeFigureOut">
              <a:rPr lang="en-US" smtClean="0"/>
              <a:t>7/22/2021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3721489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67F371-1D5B-4D34-8B29-1C9379E02A73}"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421659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67F371-1D5B-4D34-8B29-1C9379E02A73}"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D8838-0BD2-4E63-A064-70C03191BFD9}" type="slidenum">
              <a:rPr lang="en-US" smtClean="0"/>
              <a:t>‹#›</a:t>
            </a:fld>
            <a:endParaRPr lang="en-US"/>
          </a:p>
        </p:txBody>
      </p:sp>
    </p:spTree>
    <p:extLst>
      <p:ext uri="{BB962C8B-B14F-4D97-AF65-F5344CB8AC3E}">
        <p14:creationId xmlns:p14="http://schemas.microsoft.com/office/powerpoint/2010/main" val="3985399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7F371-1D5B-4D34-8B29-1C9379E02A73}" type="datetimeFigureOut">
              <a:rPr lang="en-US" smtClean="0"/>
              <a:t>7/22/2021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D8838-0BD2-4E63-A064-70C03191BFD9}" type="slidenum">
              <a:rPr lang="en-US" smtClean="0"/>
              <a:t>‹#›</a:t>
            </a:fld>
            <a:endParaRPr lang="en-US"/>
          </a:p>
        </p:txBody>
      </p:sp>
    </p:spTree>
    <p:extLst>
      <p:ext uri="{BB962C8B-B14F-4D97-AF65-F5344CB8AC3E}">
        <p14:creationId xmlns:p14="http://schemas.microsoft.com/office/powerpoint/2010/main" val="7674748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EA8FE5-294D-487A-80FE-E293B3E28559}"/>
              </a:ext>
            </a:extLst>
          </p:cNvPr>
          <p:cNvSpPr txBox="1"/>
          <p:nvPr/>
        </p:nvSpPr>
        <p:spPr>
          <a:xfrm>
            <a:off x="936979" y="625101"/>
            <a:ext cx="6920088" cy="830997"/>
          </a:xfrm>
          <a:prstGeom prst="rect">
            <a:avLst/>
          </a:prstGeom>
          <a:noFill/>
        </p:spPr>
        <p:txBody>
          <a:bodyPr wrap="square">
            <a:spAutoFit/>
          </a:bodyPr>
          <a:lstStyle/>
          <a:p>
            <a:pPr algn="ctr"/>
            <a:r>
              <a:rPr lang="en-US" sz="2400" b="1" dirty="0">
                <a:latin typeface="Times New Roman" panose="02020603050405020304" pitchFamily="18" charset="0"/>
                <a:cs typeface="Times New Roman" panose="02020603050405020304" pitchFamily="18" charset="0"/>
              </a:rPr>
              <a:t>BINESWAR BRAHMA ENGINEERING  COLLEGE</a:t>
            </a:r>
            <a:endParaRPr lang="en-US" sz="2400" b="1" dirty="0"/>
          </a:p>
        </p:txBody>
      </p:sp>
      <p:sp>
        <p:nvSpPr>
          <p:cNvPr id="5" name="TextBox 4">
            <a:extLst>
              <a:ext uri="{FF2B5EF4-FFF2-40B4-BE49-F238E27FC236}">
                <a16:creationId xmlns:a16="http://schemas.microsoft.com/office/drawing/2014/main" id="{03F4CE8B-50AA-4875-97F6-DBBB006CFAD9}"/>
              </a:ext>
            </a:extLst>
          </p:cNvPr>
          <p:cNvSpPr txBox="1"/>
          <p:nvPr/>
        </p:nvSpPr>
        <p:spPr>
          <a:xfrm>
            <a:off x="1258711" y="1720840"/>
            <a:ext cx="6429023" cy="3416320"/>
          </a:xfrm>
          <a:prstGeom prst="rect">
            <a:avLst/>
          </a:prstGeom>
          <a:noFill/>
        </p:spPr>
        <p:txBody>
          <a:bodyPr wrap="square">
            <a:spAutoFit/>
          </a:bodyPr>
          <a:lstStyle/>
          <a:p>
            <a:pPr marL="0" indent="0" algn="ctr">
              <a:buNone/>
            </a:pPr>
            <a:r>
              <a:rPr lang="en-US" sz="1800" dirty="0">
                <a:latin typeface="Times New Roman" panose="02020603050405020304" pitchFamily="18" charset="0"/>
                <a:cs typeface="Times New Roman" panose="02020603050405020304" pitchFamily="18" charset="0"/>
              </a:rPr>
              <a:t>DEPARTMENT OF ELECTRICAL ENGINEERING                                     </a:t>
            </a:r>
          </a:p>
          <a:p>
            <a:pPr marL="0" indent="0" algn="ctr">
              <a:buNone/>
            </a:pPr>
            <a:r>
              <a:rPr lang="en-US" sz="1800" dirty="0">
                <a:latin typeface="Times New Roman" panose="02020603050405020304" pitchFamily="18" charset="0"/>
                <a:cs typeface="Times New Roman" panose="02020603050405020304" pitchFamily="18" charset="0"/>
              </a:rPr>
              <a:t> POWER SYSTEM-I</a:t>
            </a:r>
          </a:p>
          <a:p>
            <a:pPr marL="0" indent="0" algn="ctr">
              <a:buNone/>
            </a:pPr>
            <a:r>
              <a:rPr lang="en-US" sz="1800" dirty="0">
                <a:latin typeface="Times New Roman" panose="02020603050405020304" pitchFamily="18" charset="0"/>
                <a:cs typeface="Times New Roman" panose="02020603050405020304" pitchFamily="18" charset="0"/>
              </a:rPr>
              <a:t>Medium Transmission Line</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marL="0" indent="0" algn="ctr">
              <a:lnSpc>
                <a:spcPct val="100000"/>
              </a:lnSpc>
              <a:buNone/>
            </a:pPr>
            <a:r>
              <a:rPr lang="en-US" sz="1800" dirty="0">
                <a:latin typeface="Times New Roman" panose="02020603050405020304" pitchFamily="18" charset="0"/>
                <a:cs typeface="Times New Roman" panose="02020603050405020304" pitchFamily="18" charset="0"/>
              </a:rPr>
              <a:t>BISWANATH HAJOARY</a:t>
            </a:r>
          </a:p>
          <a:p>
            <a:pPr marL="0" indent="0" algn="ctr">
              <a:lnSpc>
                <a:spcPct val="100000"/>
              </a:lnSpc>
              <a:buNone/>
            </a:pPr>
            <a:r>
              <a:rPr lang="en-US" sz="1800" dirty="0">
                <a:latin typeface="Times New Roman" panose="02020603050405020304" pitchFamily="18" charset="0"/>
                <a:cs typeface="Times New Roman" panose="02020603050405020304" pitchFamily="18" charset="0"/>
              </a:rPr>
              <a:t>Asst. Professor </a:t>
            </a:r>
          </a:p>
          <a:p>
            <a:pPr marL="0" indent="0" algn="ctr">
              <a:lnSpc>
                <a:spcPct val="100000"/>
              </a:lnSpc>
              <a:buNone/>
            </a:pPr>
            <a:r>
              <a:rPr lang="en-US" sz="1800" dirty="0">
                <a:latin typeface="Times New Roman" panose="02020603050405020304" pitchFamily="18" charset="0"/>
                <a:cs typeface="Times New Roman" panose="02020603050405020304" pitchFamily="18" charset="0"/>
              </a:rPr>
              <a:t>Department of electrical Engineering</a:t>
            </a:r>
          </a:p>
        </p:txBody>
      </p:sp>
      <p:pic>
        <p:nvPicPr>
          <p:cNvPr id="6" name="Picture 5">
            <a:extLst>
              <a:ext uri="{FF2B5EF4-FFF2-40B4-BE49-F238E27FC236}">
                <a16:creationId xmlns:a16="http://schemas.microsoft.com/office/drawing/2014/main" id="{CCA29B8C-E754-4A9F-86ED-1D4DD5C3A6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3628" y="2725605"/>
            <a:ext cx="1406790" cy="1406790"/>
          </a:xfrm>
          <a:prstGeom prst="rect">
            <a:avLst/>
          </a:prstGeom>
        </p:spPr>
      </p:pic>
    </p:spTree>
    <p:extLst>
      <p:ext uri="{BB962C8B-B14F-4D97-AF65-F5344CB8AC3E}">
        <p14:creationId xmlns:p14="http://schemas.microsoft.com/office/powerpoint/2010/main" val="2084304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BB2FF-0D3F-4B56-9B75-8C82BD74E796}"/>
              </a:ext>
            </a:extLst>
          </p:cNvPr>
          <p:cNvSpPr>
            <a:spLocks noGrp="1"/>
          </p:cNvSpPr>
          <p:nvPr>
            <p:ph type="title"/>
          </p:nvPr>
        </p:nvSpPr>
        <p:spPr>
          <a:xfrm>
            <a:off x="474133" y="203198"/>
            <a:ext cx="7981245" cy="677335"/>
          </a:xfrm>
        </p:spPr>
        <p:txBody>
          <a:bodyPr>
            <a:normAutofit/>
          </a:bodyPr>
          <a:lstStyle/>
          <a:p>
            <a:r>
              <a:rPr lang="en-US" sz="3600" dirty="0">
                <a:latin typeface="Times New Roman" panose="02020603050405020304" pitchFamily="18" charset="0"/>
                <a:cs typeface="Times New Roman" panose="02020603050405020304" pitchFamily="18" charset="0"/>
              </a:rPr>
              <a:t>Long Transmission Line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54A3585-4F35-4440-8CF2-145DF67A64EC}"/>
                  </a:ext>
                </a:extLst>
              </p:cNvPr>
              <p:cNvSpPr>
                <a:spLocks noGrp="1"/>
              </p:cNvSpPr>
              <p:nvPr>
                <p:ph idx="1"/>
              </p:nvPr>
            </p:nvSpPr>
            <p:spPr>
              <a:xfrm>
                <a:off x="101600" y="880534"/>
                <a:ext cx="8839200" cy="5700890"/>
              </a:xfrm>
            </p:spPr>
            <p:txBody>
              <a:bodyPr>
                <a:normAutofit/>
              </a:bodyPr>
              <a:lstStyle/>
              <a:p>
                <a:pPr algn="l"/>
                <a:r>
                  <a:rPr lang="en-US" sz="1800" dirty="0">
                    <a:solidFill>
                      <a:srgbClr val="231F20"/>
                    </a:solidFill>
                    <a:latin typeface="Times New Roman" panose="02020603050405020304" pitchFamily="18" charset="0"/>
                  </a:rPr>
                  <a:t>The transmission line are uniformly distributed over the entire length of the line.</a:t>
                </a:r>
              </a:p>
              <a:p>
                <a:pPr algn="l"/>
                <a:r>
                  <a:rPr lang="en-US" sz="1800" dirty="0">
                    <a:solidFill>
                      <a:srgbClr val="231F20"/>
                    </a:solidFill>
                    <a:latin typeface="Times New Roman" panose="02020603050405020304" pitchFamily="18" charset="0"/>
                  </a:rPr>
                  <a:t>To obtain fair degree of accuracy in the performance calculations of long lines, the line constants are considered as uniformly distributed throughout the length of the line.</a:t>
                </a:r>
              </a:p>
              <a:p>
                <a:pPr algn="l"/>
                <a:endParaRPr lang="en-US" sz="1800" dirty="0">
                  <a:solidFill>
                    <a:srgbClr val="231F20"/>
                  </a:solidFill>
                  <a:latin typeface="Times New Roman" panose="02020603050405020304" pitchFamily="18" charset="0"/>
                </a:endParaRPr>
              </a:p>
              <a:p>
                <a:pPr algn="l"/>
                <a:endParaRPr lang="en-US" sz="1800" dirty="0">
                  <a:solidFill>
                    <a:srgbClr val="231F20"/>
                  </a:solidFill>
                  <a:latin typeface="Times New Roman" panose="02020603050405020304" pitchFamily="18" charset="0"/>
                </a:endParaRPr>
              </a:p>
              <a:p>
                <a:pPr algn="l"/>
                <a:endParaRPr lang="en-US" sz="1800" dirty="0">
                  <a:solidFill>
                    <a:srgbClr val="231F20"/>
                  </a:solidFill>
                  <a:latin typeface="Times New Roman" panose="02020603050405020304" pitchFamily="18" charset="0"/>
                </a:endParaRPr>
              </a:p>
              <a:p>
                <a:pPr algn="l"/>
                <a:endParaRPr lang="en-US" sz="1800" dirty="0">
                  <a:solidFill>
                    <a:srgbClr val="231F20"/>
                  </a:solidFill>
                  <a:latin typeface="Times New Roman" panose="02020603050405020304" pitchFamily="18" charset="0"/>
                </a:endParaRPr>
              </a:p>
              <a:p>
                <a:pPr marL="0" indent="0">
                  <a:buNone/>
                </a:pPr>
                <a:endParaRPr lang="en-US" sz="1800" dirty="0">
                  <a:solidFill>
                    <a:srgbClr val="231F20"/>
                  </a:solidFill>
                  <a:latin typeface="Times New Roman" panose="02020603050405020304" pitchFamily="18" charset="0"/>
                </a:endParaRPr>
              </a:p>
              <a:p>
                <a:pPr algn="l"/>
                <a:r>
                  <a:rPr lang="en-US" sz="1800" dirty="0">
                    <a:solidFill>
                      <a:srgbClr val="231F20"/>
                    </a:solidFill>
                    <a:latin typeface="Times New Roman" panose="02020603050405020304" pitchFamily="18" charset="0"/>
                  </a:rPr>
                  <a:t>The whole line length is divided into n sections, each section having line constants 1/n </a:t>
                </a:r>
                <a:r>
                  <a:rPr lang="en-US" sz="1800" dirty="0" err="1">
                    <a:solidFill>
                      <a:srgbClr val="231F20"/>
                    </a:solidFill>
                    <a:latin typeface="Times New Roman" panose="02020603050405020304" pitchFamily="18" charset="0"/>
                  </a:rPr>
                  <a:t>th</a:t>
                </a:r>
                <a:r>
                  <a:rPr lang="en-US" sz="1800" dirty="0">
                    <a:solidFill>
                      <a:srgbClr val="231F20"/>
                    </a:solidFill>
                    <a:latin typeface="Times New Roman" panose="02020603050405020304" pitchFamily="18" charset="0"/>
                  </a:rPr>
                  <a:t> of those for the whole line.</a:t>
                </a:r>
              </a:p>
              <a:p>
                <a:pPr algn="l"/>
                <a:r>
                  <a:rPr lang="en-US" sz="1800" b="1" dirty="0">
                    <a:solidFill>
                      <a:srgbClr val="ED008D"/>
                    </a:solidFill>
                    <a:latin typeface="Times New Roman" panose="02020603050405020304" pitchFamily="18" charset="0"/>
                  </a:rPr>
                  <a:t>(</a:t>
                </a:r>
                <a:r>
                  <a:rPr lang="en-US" sz="1800" b="1" i="1" dirty="0" err="1">
                    <a:solidFill>
                      <a:srgbClr val="ED008D"/>
                    </a:solidFill>
                    <a:latin typeface="Times New Roman" panose="02020603050405020304" pitchFamily="18" charset="0"/>
                  </a:rPr>
                  <a:t>i</a:t>
                </a:r>
                <a:r>
                  <a:rPr lang="en-US" sz="1800" b="1" dirty="0">
                    <a:solidFill>
                      <a:srgbClr val="ED008D"/>
                    </a:solidFill>
                    <a:latin typeface="Times New Roman" panose="02020603050405020304" pitchFamily="18" charset="0"/>
                  </a:rPr>
                  <a:t>) </a:t>
                </a:r>
                <a:r>
                  <a:rPr lang="en-US" sz="1800" dirty="0">
                    <a:solidFill>
                      <a:srgbClr val="231F20"/>
                    </a:solidFill>
                    <a:latin typeface="Times New Roman" panose="02020603050405020304" pitchFamily="18" charset="0"/>
                  </a:rPr>
                  <a:t>The line constants are uniformly distributed over the entire length of line as is actually the case.</a:t>
                </a:r>
              </a:p>
              <a:p>
                <a:pPr algn="l"/>
                <a:r>
                  <a:rPr lang="en-US" sz="1800" b="1" dirty="0">
                    <a:solidFill>
                      <a:srgbClr val="ED008D"/>
                    </a:solidFill>
                    <a:latin typeface="Times New Roman" panose="02020603050405020304" pitchFamily="18" charset="0"/>
                  </a:rPr>
                  <a:t>(</a:t>
                </a:r>
                <a:r>
                  <a:rPr lang="en-US" sz="1800" b="1" i="1" dirty="0">
                    <a:solidFill>
                      <a:srgbClr val="ED008D"/>
                    </a:solidFill>
                    <a:latin typeface="Times New Roman" panose="02020603050405020304" pitchFamily="18" charset="0"/>
                  </a:rPr>
                  <a:t>ii</a:t>
                </a:r>
                <a:r>
                  <a:rPr lang="en-US" sz="1800" b="1" dirty="0">
                    <a:solidFill>
                      <a:srgbClr val="ED008D"/>
                    </a:solidFill>
                    <a:latin typeface="Times New Roman" panose="02020603050405020304" pitchFamily="18" charset="0"/>
                  </a:rPr>
                  <a:t>) </a:t>
                </a:r>
                <a:r>
                  <a:rPr lang="en-US" sz="1800" dirty="0">
                    <a:solidFill>
                      <a:srgbClr val="231F20"/>
                    </a:solidFill>
                    <a:latin typeface="Times New Roman" panose="02020603050405020304" pitchFamily="18" charset="0"/>
                  </a:rPr>
                  <a:t>The resistance and inductive reactance are the series elements.</a:t>
                </a:r>
              </a:p>
              <a:p>
                <a:pPr algn="l"/>
                <a:r>
                  <a:rPr lang="en-US" sz="1800" b="1" dirty="0">
                    <a:solidFill>
                      <a:srgbClr val="ED008D"/>
                    </a:solidFill>
                    <a:latin typeface="Times New Roman" panose="02020603050405020304" pitchFamily="18" charset="0"/>
                  </a:rPr>
                  <a:t>(</a:t>
                </a:r>
                <a:r>
                  <a:rPr lang="en-US" sz="1800" b="1" i="1" dirty="0">
                    <a:solidFill>
                      <a:srgbClr val="ED008D"/>
                    </a:solidFill>
                    <a:latin typeface="Times New Roman" panose="02020603050405020304" pitchFamily="18" charset="0"/>
                  </a:rPr>
                  <a:t>iii</a:t>
                </a:r>
                <a:r>
                  <a:rPr lang="en-US" sz="1800" b="1" dirty="0">
                    <a:solidFill>
                      <a:srgbClr val="ED008D"/>
                    </a:solidFill>
                    <a:latin typeface="Times New Roman" panose="02020603050405020304" pitchFamily="18" charset="0"/>
                  </a:rPr>
                  <a:t>) </a:t>
                </a:r>
                <a:r>
                  <a:rPr lang="en-US" sz="1800" dirty="0">
                    <a:solidFill>
                      <a:srgbClr val="231F20"/>
                    </a:solidFill>
                    <a:latin typeface="Times New Roman" panose="02020603050405020304" pitchFamily="18" charset="0"/>
                  </a:rPr>
                  <a:t>The leakage susceptance (</a:t>
                </a:r>
                <a:r>
                  <a:rPr lang="en-US" sz="1800" i="1" dirty="0">
                    <a:solidFill>
                      <a:srgbClr val="231F20"/>
                    </a:solidFill>
                    <a:latin typeface="Times New Roman" panose="02020603050405020304" pitchFamily="18" charset="0"/>
                  </a:rPr>
                  <a:t>B</a:t>
                </a:r>
                <a:r>
                  <a:rPr lang="en-US" sz="1800" dirty="0">
                    <a:solidFill>
                      <a:srgbClr val="231F20"/>
                    </a:solidFill>
                    <a:latin typeface="Times New Roman" panose="02020603050405020304" pitchFamily="18" charset="0"/>
                  </a:rPr>
                  <a:t>) and leakage conductance (</a:t>
                </a:r>
                <a:r>
                  <a:rPr lang="en-US" sz="1800" i="1" dirty="0">
                    <a:solidFill>
                      <a:srgbClr val="231F20"/>
                    </a:solidFill>
                    <a:latin typeface="Times New Roman" panose="02020603050405020304" pitchFamily="18" charset="0"/>
                  </a:rPr>
                  <a:t>G</a:t>
                </a:r>
                <a:r>
                  <a:rPr lang="en-US" sz="1800" dirty="0">
                    <a:solidFill>
                      <a:srgbClr val="231F20"/>
                    </a:solidFill>
                    <a:latin typeface="Times New Roman" panose="02020603050405020304" pitchFamily="18" charset="0"/>
                  </a:rPr>
                  <a:t>) are shunt elements. The leakage susceptance is due to the fact that capacitance exists between line and neutral. The leakage conductance takes into account the energy losses occurring through leakage over the insulators or due to corona effect between conductors. Admittance =</a:t>
                </a:r>
                <a14:m>
                  <m:oMath xmlns:m="http://schemas.openxmlformats.org/officeDocument/2006/math">
                    <m:rad>
                      <m:radPr>
                        <m:degHide m:val="on"/>
                        <m:ctrlPr>
                          <a:rPr lang="en-US" sz="1600" i="1" dirty="0">
                            <a:solidFill>
                              <a:srgbClr val="836967"/>
                            </a:solidFill>
                            <a:latin typeface="Cambria Math" panose="02040503050406030204" pitchFamily="18" charset="0"/>
                          </a:rPr>
                        </m:ctrlPr>
                      </m:radPr>
                      <m:deg/>
                      <m:e>
                        <m:sSup>
                          <m:sSupPr>
                            <m:ctrlPr>
                              <a:rPr lang="en-US" sz="1600" i="1" dirty="0">
                                <a:solidFill>
                                  <a:srgbClr val="836967"/>
                                </a:solidFill>
                                <a:latin typeface="Cambria Math" panose="02040503050406030204" pitchFamily="18" charset="0"/>
                              </a:rPr>
                            </m:ctrlPr>
                          </m:sSupPr>
                          <m:e>
                            <m:r>
                              <a:rPr lang="en-US" sz="1600" i="1" dirty="0">
                                <a:latin typeface="Cambria Math" panose="02040503050406030204" pitchFamily="18" charset="0"/>
                              </a:rPr>
                              <m:t>𝐺</m:t>
                            </m:r>
                          </m:e>
                          <m:sup>
                            <m:r>
                              <a:rPr lang="en-US" sz="1600" dirty="0">
                                <a:latin typeface="Cambria Math" panose="02040503050406030204" pitchFamily="18" charset="0"/>
                              </a:rPr>
                              <m:t>2</m:t>
                            </m:r>
                          </m:sup>
                        </m:sSup>
                        <m:r>
                          <a:rPr lang="en-US" sz="1600" dirty="0">
                            <a:latin typeface="Cambria Math" panose="02040503050406030204" pitchFamily="18" charset="0"/>
                          </a:rPr>
                          <m:t>+</m:t>
                        </m:r>
                        <m:sSup>
                          <m:sSupPr>
                            <m:ctrlPr>
                              <a:rPr lang="en-US" sz="1600" i="1" dirty="0">
                                <a:solidFill>
                                  <a:srgbClr val="836967"/>
                                </a:solidFill>
                                <a:latin typeface="Cambria Math" panose="02040503050406030204" pitchFamily="18" charset="0"/>
                              </a:rPr>
                            </m:ctrlPr>
                          </m:sSupPr>
                          <m:e>
                            <m:r>
                              <a:rPr lang="en-US" sz="1600" i="1" dirty="0">
                                <a:latin typeface="Cambria Math" panose="02040503050406030204" pitchFamily="18" charset="0"/>
                              </a:rPr>
                              <m:t>𝐵</m:t>
                            </m:r>
                          </m:e>
                          <m:sup>
                            <m:r>
                              <a:rPr lang="en-US" sz="1600" dirty="0">
                                <a:latin typeface="Cambria Math" panose="02040503050406030204" pitchFamily="18" charset="0"/>
                              </a:rPr>
                              <m:t>2</m:t>
                            </m:r>
                          </m:sup>
                        </m:sSup>
                      </m:e>
                    </m:rad>
                  </m:oMath>
                </a14:m>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B54A3585-4F35-4440-8CF2-145DF67A64EC}"/>
                  </a:ext>
                </a:extLst>
              </p:cNvPr>
              <p:cNvSpPr>
                <a:spLocks noGrp="1" noRot="1" noChangeAspect="1" noMove="1" noResize="1" noEditPoints="1" noAdjustHandles="1" noChangeArrowheads="1" noChangeShapeType="1" noTextEdit="1"/>
              </p:cNvSpPr>
              <p:nvPr>
                <p:ph idx="1"/>
              </p:nvPr>
            </p:nvSpPr>
            <p:spPr>
              <a:xfrm>
                <a:off x="101600" y="880534"/>
                <a:ext cx="8839200" cy="5700890"/>
              </a:xfrm>
              <a:blipFill>
                <a:blip r:embed="rId2"/>
                <a:stretch>
                  <a:fillRect l="-483" t="-962" r="-759" b="-2885"/>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46A4B9A0-282E-4AFD-802B-976EDFA23E18}"/>
              </a:ext>
            </a:extLst>
          </p:cNvPr>
          <p:cNvPicPr>
            <a:picLocks noChangeAspect="1"/>
          </p:cNvPicPr>
          <p:nvPr/>
        </p:nvPicPr>
        <p:blipFill>
          <a:blip r:embed="rId3"/>
          <a:stretch>
            <a:fillRect/>
          </a:stretch>
        </p:blipFill>
        <p:spPr>
          <a:xfrm>
            <a:off x="881769" y="1956507"/>
            <a:ext cx="5293254" cy="1767197"/>
          </a:xfrm>
          <a:prstGeom prst="rect">
            <a:avLst/>
          </a:prstGeom>
        </p:spPr>
      </p:pic>
    </p:spTree>
    <p:extLst>
      <p:ext uri="{BB962C8B-B14F-4D97-AF65-F5344CB8AC3E}">
        <p14:creationId xmlns:p14="http://schemas.microsoft.com/office/powerpoint/2010/main" val="3756462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5521FB-327B-4C76-81E1-F979384CBF22}"/>
              </a:ext>
            </a:extLst>
          </p:cNvPr>
          <p:cNvSpPr txBox="1"/>
          <p:nvPr/>
        </p:nvSpPr>
        <p:spPr>
          <a:xfrm>
            <a:off x="293510" y="144554"/>
            <a:ext cx="8556979" cy="1200329"/>
          </a:xfrm>
          <a:prstGeom prst="rect">
            <a:avLst/>
          </a:prstGeom>
          <a:noFill/>
        </p:spPr>
        <p:txBody>
          <a:bodyPr wrap="square">
            <a:spAutoFit/>
          </a:bodyPr>
          <a:lstStyle/>
          <a:p>
            <a:pPr algn="l"/>
            <a:r>
              <a:rPr lang="en-US" b="1" dirty="0">
                <a:solidFill>
                  <a:srgbClr val="ED008D"/>
                </a:solidFill>
                <a:latin typeface="Times New Roman" panose="02020603050405020304" pitchFamily="18" charset="0"/>
              </a:rPr>
              <a:t>(</a:t>
            </a:r>
            <a:r>
              <a:rPr lang="en-US" b="1" i="1" dirty="0">
                <a:solidFill>
                  <a:srgbClr val="ED008D"/>
                </a:solidFill>
                <a:latin typeface="Times New Roman" panose="02020603050405020304" pitchFamily="18" charset="0"/>
              </a:rPr>
              <a:t>iv</a:t>
            </a:r>
            <a:r>
              <a:rPr lang="en-US" b="1" dirty="0">
                <a:solidFill>
                  <a:srgbClr val="ED008D"/>
                </a:solidFill>
                <a:latin typeface="Times New Roman" panose="02020603050405020304" pitchFamily="18" charset="0"/>
              </a:rPr>
              <a:t>) </a:t>
            </a:r>
            <a:r>
              <a:rPr lang="en-US" dirty="0">
                <a:solidFill>
                  <a:srgbClr val="231F20"/>
                </a:solidFill>
                <a:latin typeface="Times New Roman" panose="02020603050405020304" pitchFamily="18" charset="0"/>
              </a:rPr>
              <a:t>The leakage current through shunt admittance is maximum at the sending end of the line and</a:t>
            </a:r>
          </a:p>
          <a:p>
            <a:pPr algn="l"/>
            <a:r>
              <a:rPr lang="en-US" dirty="0">
                <a:solidFill>
                  <a:srgbClr val="231F20"/>
                </a:solidFill>
                <a:latin typeface="Times New Roman" panose="02020603050405020304" pitchFamily="18" charset="0"/>
              </a:rPr>
              <a:t>decreases continuously as the receiving end of the circuit is approached at which point its</a:t>
            </a:r>
          </a:p>
          <a:p>
            <a:pPr algn="l"/>
            <a:r>
              <a:rPr lang="en-US" dirty="0">
                <a:solidFill>
                  <a:srgbClr val="231F20"/>
                </a:solidFill>
                <a:latin typeface="Times New Roman" panose="02020603050405020304" pitchFamily="18" charset="0"/>
              </a:rPr>
              <a:t>value is zero.</a:t>
            </a:r>
            <a:endParaRPr lang="en-US" dirty="0"/>
          </a:p>
        </p:txBody>
      </p:sp>
      <p:sp>
        <p:nvSpPr>
          <p:cNvPr id="5" name="TextBox 4">
            <a:extLst>
              <a:ext uri="{FF2B5EF4-FFF2-40B4-BE49-F238E27FC236}">
                <a16:creationId xmlns:a16="http://schemas.microsoft.com/office/drawing/2014/main" id="{CF15E4C1-B994-4711-BA24-123DD16E1463}"/>
              </a:ext>
            </a:extLst>
          </p:cNvPr>
          <p:cNvSpPr txBox="1"/>
          <p:nvPr/>
        </p:nvSpPr>
        <p:spPr>
          <a:xfrm>
            <a:off x="293510" y="1338017"/>
            <a:ext cx="7778044" cy="369332"/>
          </a:xfrm>
          <a:prstGeom prst="rect">
            <a:avLst/>
          </a:prstGeom>
          <a:noFill/>
        </p:spPr>
        <p:txBody>
          <a:bodyPr wrap="square">
            <a:spAutoFit/>
          </a:bodyPr>
          <a:lstStyle/>
          <a:p>
            <a:pPr marL="285750" indent="-285750">
              <a:buFont typeface="Wingdings" panose="05000000000000000000" pitchFamily="2" charset="2"/>
              <a:buChar char="Ø"/>
            </a:pPr>
            <a:r>
              <a:rPr lang="en-US" dirty="0">
                <a:solidFill>
                  <a:srgbClr val="005AAB"/>
                </a:solidFill>
                <a:latin typeface="Arial" panose="020B0604020202020204" pitchFamily="34" charset="0"/>
              </a:rPr>
              <a:t>Analysis of Long Transmission Line (Rigorous method)</a:t>
            </a:r>
            <a:endParaRPr lang="en-US" dirty="0"/>
          </a:p>
        </p:txBody>
      </p:sp>
      <p:sp>
        <p:nvSpPr>
          <p:cNvPr id="9" name="TextBox 8">
            <a:extLst>
              <a:ext uri="{FF2B5EF4-FFF2-40B4-BE49-F238E27FC236}">
                <a16:creationId xmlns:a16="http://schemas.microsoft.com/office/drawing/2014/main" id="{4734D0A4-ABDD-45A6-B1AB-2D07AB82EEE9}"/>
              </a:ext>
            </a:extLst>
          </p:cNvPr>
          <p:cNvSpPr txBox="1"/>
          <p:nvPr/>
        </p:nvSpPr>
        <p:spPr>
          <a:xfrm>
            <a:off x="293510" y="1718711"/>
            <a:ext cx="6920089" cy="646331"/>
          </a:xfrm>
          <a:prstGeom prst="rect">
            <a:avLst/>
          </a:prstGeom>
          <a:noFill/>
        </p:spPr>
        <p:txBody>
          <a:bodyPr wrap="square">
            <a:spAutoFit/>
          </a:bodyPr>
          <a:lstStyle/>
          <a:p>
            <a:pPr algn="l"/>
            <a:r>
              <a:rPr lang="en-US" dirty="0">
                <a:solidFill>
                  <a:srgbClr val="231F20"/>
                </a:solidFill>
                <a:latin typeface="Times New Roman" panose="02020603050405020304" pitchFamily="18" charset="0"/>
              </a:rPr>
              <a:t>Fig. 10.22 shows one phase and neutral connection of a 3-phase line with impedance and shunt admittance of the line uniformly distributed.</a:t>
            </a:r>
            <a:endParaRPr lang="en-US" dirty="0"/>
          </a:p>
        </p:txBody>
      </p:sp>
      <p:pic>
        <p:nvPicPr>
          <p:cNvPr id="11" name="Picture 10">
            <a:extLst>
              <a:ext uri="{FF2B5EF4-FFF2-40B4-BE49-F238E27FC236}">
                <a16:creationId xmlns:a16="http://schemas.microsoft.com/office/drawing/2014/main" id="{6274DF17-5B7C-498D-9229-35C34055F0AB}"/>
              </a:ext>
            </a:extLst>
          </p:cNvPr>
          <p:cNvPicPr>
            <a:picLocks noChangeAspect="1"/>
          </p:cNvPicPr>
          <p:nvPr/>
        </p:nvPicPr>
        <p:blipFill>
          <a:blip r:embed="rId2"/>
          <a:stretch>
            <a:fillRect/>
          </a:stretch>
        </p:blipFill>
        <p:spPr>
          <a:xfrm>
            <a:off x="203199" y="2376404"/>
            <a:ext cx="7473246" cy="3929715"/>
          </a:xfrm>
          <a:prstGeom prst="rect">
            <a:avLst/>
          </a:prstGeom>
        </p:spPr>
      </p:pic>
      <p:pic>
        <p:nvPicPr>
          <p:cNvPr id="12" name="Picture 11">
            <a:extLst>
              <a:ext uri="{FF2B5EF4-FFF2-40B4-BE49-F238E27FC236}">
                <a16:creationId xmlns:a16="http://schemas.microsoft.com/office/drawing/2014/main" id="{39A6F51A-C6F6-4CAE-918E-0D68A462E3BA}"/>
              </a:ext>
            </a:extLst>
          </p:cNvPr>
          <p:cNvPicPr>
            <a:picLocks noChangeAspect="1"/>
          </p:cNvPicPr>
          <p:nvPr/>
        </p:nvPicPr>
        <p:blipFill>
          <a:blip r:embed="rId3"/>
          <a:stretch>
            <a:fillRect/>
          </a:stretch>
        </p:blipFill>
        <p:spPr>
          <a:xfrm>
            <a:off x="4572000" y="4557640"/>
            <a:ext cx="3781779" cy="1924686"/>
          </a:xfrm>
          <a:prstGeom prst="rect">
            <a:avLst/>
          </a:prstGeom>
        </p:spPr>
      </p:pic>
    </p:spTree>
    <p:extLst>
      <p:ext uri="{BB962C8B-B14F-4D97-AF65-F5344CB8AC3E}">
        <p14:creationId xmlns:p14="http://schemas.microsoft.com/office/powerpoint/2010/main" val="69168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DB043EC-624C-47A0-85A9-8CF5FA62043B}"/>
              </a:ext>
            </a:extLst>
          </p:cNvPr>
          <p:cNvPicPr>
            <a:picLocks noChangeAspect="1"/>
          </p:cNvPicPr>
          <p:nvPr/>
        </p:nvPicPr>
        <p:blipFill>
          <a:blip r:embed="rId2"/>
          <a:stretch>
            <a:fillRect/>
          </a:stretch>
        </p:blipFill>
        <p:spPr>
          <a:xfrm>
            <a:off x="158043" y="285777"/>
            <a:ext cx="7247467" cy="3861517"/>
          </a:xfrm>
          <a:prstGeom prst="rect">
            <a:avLst/>
          </a:prstGeom>
        </p:spPr>
      </p:pic>
      <p:pic>
        <p:nvPicPr>
          <p:cNvPr id="5" name="Picture 4">
            <a:extLst>
              <a:ext uri="{FF2B5EF4-FFF2-40B4-BE49-F238E27FC236}">
                <a16:creationId xmlns:a16="http://schemas.microsoft.com/office/drawing/2014/main" id="{1AB2B454-F783-4145-8EC6-CF7C38911274}"/>
              </a:ext>
            </a:extLst>
          </p:cNvPr>
          <p:cNvPicPr>
            <a:picLocks noChangeAspect="1"/>
          </p:cNvPicPr>
          <p:nvPr/>
        </p:nvPicPr>
        <p:blipFill>
          <a:blip r:embed="rId3"/>
          <a:stretch>
            <a:fillRect/>
          </a:stretch>
        </p:blipFill>
        <p:spPr>
          <a:xfrm>
            <a:off x="0" y="4095938"/>
            <a:ext cx="8218312" cy="2562188"/>
          </a:xfrm>
          <a:prstGeom prst="rect">
            <a:avLst/>
          </a:prstGeom>
        </p:spPr>
      </p:pic>
      <p:pic>
        <p:nvPicPr>
          <p:cNvPr id="6" name="Picture 5">
            <a:extLst>
              <a:ext uri="{FF2B5EF4-FFF2-40B4-BE49-F238E27FC236}">
                <a16:creationId xmlns:a16="http://schemas.microsoft.com/office/drawing/2014/main" id="{02819689-2BA8-4013-B8CB-41B6BD9D44CF}"/>
              </a:ext>
            </a:extLst>
          </p:cNvPr>
          <p:cNvPicPr>
            <a:picLocks noChangeAspect="1"/>
          </p:cNvPicPr>
          <p:nvPr/>
        </p:nvPicPr>
        <p:blipFill>
          <a:blip r:embed="rId4"/>
          <a:stretch>
            <a:fillRect/>
          </a:stretch>
        </p:blipFill>
        <p:spPr>
          <a:xfrm>
            <a:off x="7362914" y="2653001"/>
            <a:ext cx="1710795" cy="1551997"/>
          </a:xfrm>
          <a:prstGeom prst="rect">
            <a:avLst/>
          </a:prstGeom>
        </p:spPr>
      </p:pic>
    </p:spTree>
    <p:extLst>
      <p:ext uri="{BB962C8B-B14F-4D97-AF65-F5344CB8AC3E}">
        <p14:creationId xmlns:p14="http://schemas.microsoft.com/office/powerpoint/2010/main" val="550437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AD36E4F-62DB-4253-A81B-D7501C1074E3}"/>
              </a:ext>
            </a:extLst>
          </p:cNvPr>
          <p:cNvPicPr>
            <a:picLocks noChangeAspect="1"/>
          </p:cNvPicPr>
          <p:nvPr/>
        </p:nvPicPr>
        <p:blipFill>
          <a:blip r:embed="rId2"/>
          <a:stretch>
            <a:fillRect/>
          </a:stretch>
        </p:blipFill>
        <p:spPr>
          <a:xfrm>
            <a:off x="770204" y="603633"/>
            <a:ext cx="7425530" cy="5650733"/>
          </a:xfrm>
          <a:prstGeom prst="rect">
            <a:avLst/>
          </a:prstGeom>
        </p:spPr>
      </p:pic>
    </p:spTree>
    <p:extLst>
      <p:ext uri="{BB962C8B-B14F-4D97-AF65-F5344CB8AC3E}">
        <p14:creationId xmlns:p14="http://schemas.microsoft.com/office/powerpoint/2010/main" val="4291994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5F856E-CC38-486E-A820-6AAEF28803AB}"/>
              </a:ext>
            </a:extLst>
          </p:cNvPr>
          <p:cNvPicPr>
            <a:picLocks noChangeAspect="1"/>
          </p:cNvPicPr>
          <p:nvPr/>
        </p:nvPicPr>
        <p:blipFill>
          <a:blip r:embed="rId2"/>
          <a:stretch>
            <a:fillRect/>
          </a:stretch>
        </p:blipFill>
        <p:spPr>
          <a:xfrm>
            <a:off x="101599" y="480129"/>
            <a:ext cx="8739959" cy="5886804"/>
          </a:xfrm>
          <a:prstGeom prst="rect">
            <a:avLst/>
          </a:prstGeom>
        </p:spPr>
      </p:pic>
    </p:spTree>
    <p:extLst>
      <p:ext uri="{BB962C8B-B14F-4D97-AF65-F5344CB8AC3E}">
        <p14:creationId xmlns:p14="http://schemas.microsoft.com/office/powerpoint/2010/main" val="3358172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9AD4B1-DBB7-4F60-81A0-41DB80EC7015}"/>
              </a:ext>
            </a:extLst>
          </p:cNvPr>
          <p:cNvPicPr>
            <a:picLocks noChangeAspect="1"/>
          </p:cNvPicPr>
          <p:nvPr/>
        </p:nvPicPr>
        <p:blipFill>
          <a:blip r:embed="rId2"/>
          <a:stretch>
            <a:fillRect/>
          </a:stretch>
        </p:blipFill>
        <p:spPr>
          <a:xfrm>
            <a:off x="316088" y="172685"/>
            <a:ext cx="7755468" cy="5457990"/>
          </a:xfrm>
          <a:prstGeom prst="rect">
            <a:avLst/>
          </a:prstGeom>
        </p:spPr>
      </p:pic>
      <p:pic>
        <p:nvPicPr>
          <p:cNvPr id="5" name="Picture 4">
            <a:extLst>
              <a:ext uri="{FF2B5EF4-FFF2-40B4-BE49-F238E27FC236}">
                <a16:creationId xmlns:a16="http://schemas.microsoft.com/office/drawing/2014/main" id="{B07DCB6A-CE3D-490B-8217-9B9A83A96E6E}"/>
              </a:ext>
            </a:extLst>
          </p:cNvPr>
          <p:cNvPicPr>
            <a:picLocks noChangeAspect="1"/>
          </p:cNvPicPr>
          <p:nvPr/>
        </p:nvPicPr>
        <p:blipFill>
          <a:blip r:embed="rId3"/>
          <a:stretch>
            <a:fillRect/>
          </a:stretch>
        </p:blipFill>
        <p:spPr>
          <a:xfrm>
            <a:off x="1614311" y="5737049"/>
            <a:ext cx="4295775" cy="609600"/>
          </a:xfrm>
          <a:prstGeom prst="rect">
            <a:avLst/>
          </a:prstGeom>
        </p:spPr>
      </p:pic>
    </p:spTree>
    <p:extLst>
      <p:ext uri="{BB962C8B-B14F-4D97-AF65-F5344CB8AC3E}">
        <p14:creationId xmlns:p14="http://schemas.microsoft.com/office/powerpoint/2010/main" val="1119357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D1BDE97-E499-4D29-BA49-788CA7B56F64}"/>
              </a:ext>
            </a:extLst>
          </p:cNvPr>
          <p:cNvPicPr>
            <a:picLocks noChangeAspect="1"/>
          </p:cNvPicPr>
          <p:nvPr/>
        </p:nvPicPr>
        <p:blipFill>
          <a:blip r:embed="rId2"/>
          <a:stretch>
            <a:fillRect/>
          </a:stretch>
        </p:blipFill>
        <p:spPr>
          <a:xfrm>
            <a:off x="193517" y="769407"/>
            <a:ext cx="8756965" cy="4762147"/>
          </a:xfrm>
          <a:prstGeom prst="rect">
            <a:avLst/>
          </a:prstGeom>
        </p:spPr>
      </p:pic>
    </p:spTree>
    <p:extLst>
      <p:ext uri="{BB962C8B-B14F-4D97-AF65-F5344CB8AC3E}">
        <p14:creationId xmlns:p14="http://schemas.microsoft.com/office/powerpoint/2010/main" val="3789486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1E88A41-332D-4260-B6B5-858480EB262D}"/>
              </a:ext>
            </a:extLst>
          </p:cNvPr>
          <p:cNvPicPr>
            <a:picLocks noChangeAspect="1"/>
          </p:cNvPicPr>
          <p:nvPr/>
        </p:nvPicPr>
        <p:blipFill>
          <a:blip r:embed="rId2"/>
          <a:stretch>
            <a:fillRect/>
          </a:stretch>
        </p:blipFill>
        <p:spPr>
          <a:xfrm>
            <a:off x="127986" y="846488"/>
            <a:ext cx="8888027" cy="4312534"/>
          </a:xfrm>
          <a:prstGeom prst="rect">
            <a:avLst/>
          </a:prstGeom>
        </p:spPr>
      </p:pic>
    </p:spTree>
    <p:extLst>
      <p:ext uri="{BB962C8B-B14F-4D97-AF65-F5344CB8AC3E}">
        <p14:creationId xmlns:p14="http://schemas.microsoft.com/office/powerpoint/2010/main" val="2725951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51C8CD2-3335-442D-860D-2DC63DA963F7}"/>
              </a:ext>
            </a:extLst>
          </p:cNvPr>
          <p:cNvPicPr>
            <a:picLocks noChangeAspect="1"/>
          </p:cNvPicPr>
          <p:nvPr/>
        </p:nvPicPr>
        <p:blipFill>
          <a:blip r:embed="rId2"/>
          <a:stretch>
            <a:fillRect/>
          </a:stretch>
        </p:blipFill>
        <p:spPr>
          <a:xfrm>
            <a:off x="316089" y="599898"/>
            <a:ext cx="8534400" cy="5394502"/>
          </a:xfrm>
          <a:prstGeom prst="rect">
            <a:avLst/>
          </a:prstGeom>
        </p:spPr>
      </p:pic>
    </p:spTree>
    <p:extLst>
      <p:ext uri="{BB962C8B-B14F-4D97-AF65-F5344CB8AC3E}">
        <p14:creationId xmlns:p14="http://schemas.microsoft.com/office/powerpoint/2010/main" val="1927886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5EE2CB4-FC59-4BB4-AAE8-D269088420C6}"/>
              </a:ext>
            </a:extLst>
          </p:cNvPr>
          <p:cNvPicPr>
            <a:picLocks noChangeAspect="1"/>
          </p:cNvPicPr>
          <p:nvPr/>
        </p:nvPicPr>
        <p:blipFill>
          <a:blip r:embed="rId2"/>
          <a:stretch>
            <a:fillRect/>
          </a:stretch>
        </p:blipFill>
        <p:spPr>
          <a:xfrm>
            <a:off x="372533" y="1131712"/>
            <a:ext cx="8190893" cy="3903133"/>
          </a:xfrm>
          <a:prstGeom prst="rect">
            <a:avLst/>
          </a:prstGeom>
        </p:spPr>
      </p:pic>
    </p:spTree>
    <p:extLst>
      <p:ext uri="{BB962C8B-B14F-4D97-AF65-F5344CB8AC3E}">
        <p14:creationId xmlns:p14="http://schemas.microsoft.com/office/powerpoint/2010/main" val="3449523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E5E4-CA1A-4EBF-9586-CE3943743CA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Medium Transmission Line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ECC4545-71C9-468E-9126-5D9B83CD580A}"/>
                  </a:ext>
                </a:extLst>
              </p:cNvPr>
              <p:cNvSpPr>
                <a:spLocks noGrp="1"/>
              </p:cNvSpPr>
              <p:nvPr>
                <p:ph idx="1"/>
              </p:nvPr>
            </p:nvSpPr>
            <p:spPr/>
            <p:txBody>
              <a:bodyPr/>
              <a:lstStyle/>
              <a:p>
                <a:pPr algn="l"/>
                <a:r>
                  <a:rPr lang="en-US" sz="1800" dirty="0">
                    <a:solidFill>
                      <a:srgbClr val="231F20"/>
                    </a:solidFill>
                    <a:latin typeface="Times New Roman" panose="02020603050405020304" pitchFamily="18" charset="0"/>
                  </a:rPr>
                  <a:t>The length and voltage of the line increase, the capacitance gradually becomes of greater importance Since medium transmission lines have sufficient length (50-150 km) and usually operate at voltages greater than 20 kV, the effects of capacitance cannot be neglected.</a:t>
                </a:r>
              </a:p>
              <a:p>
                <a:pPr algn="l"/>
                <a:r>
                  <a:rPr lang="en-US" sz="1800" dirty="0">
                    <a:solidFill>
                      <a:srgbClr val="231F20"/>
                    </a:solidFill>
                    <a:latin typeface="Times New Roman" panose="02020603050405020304" pitchFamily="18" charset="0"/>
                  </a:rPr>
                  <a:t>Therefore, in order to obtain reasonable accuracy in medium transmission line calculations, the line capacitance must be taken into consideration.</a:t>
                </a:r>
              </a:p>
              <a:p>
                <a:pPr algn="l"/>
                <a:r>
                  <a:rPr lang="en-US" sz="1800" dirty="0">
                    <a:solidFill>
                      <a:srgbClr val="231F20"/>
                    </a:solidFill>
                    <a:latin typeface="Times New Roman" panose="02020603050405020304" pitchFamily="18" charset="0"/>
                  </a:rPr>
                  <a:t>The most commonly used methods (known as </a:t>
                </a:r>
                <a:r>
                  <a:rPr lang="en-US" sz="1800" i="1" dirty="0">
                    <a:solidFill>
                      <a:srgbClr val="231F20"/>
                    </a:solidFill>
                    <a:latin typeface="Times New Roman" panose="02020603050405020304" pitchFamily="18" charset="0"/>
                  </a:rPr>
                  <a:t>localised capacitance methods</a:t>
                </a:r>
                <a:r>
                  <a:rPr lang="en-US" sz="1800" dirty="0">
                    <a:solidFill>
                      <a:srgbClr val="231F20"/>
                    </a:solidFill>
                    <a:latin typeface="Times New Roman" panose="02020603050405020304" pitchFamily="18" charset="0"/>
                  </a:rPr>
                  <a:t>) for the solution of medium transmissions lines are :</a:t>
                </a:r>
              </a:p>
              <a:p>
                <a:pPr algn="l"/>
                <a:r>
                  <a:rPr lang="en-US" sz="1800" b="1" dirty="0">
                    <a:solidFill>
                      <a:srgbClr val="ED008D"/>
                    </a:solidFill>
                    <a:latin typeface="Times New Roman" panose="02020603050405020304" pitchFamily="18" charset="0"/>
                  </a:rPr>
                  <a:t>(</a:t>
                </a:r>
                <a:r>
                  <a:rPr lang="en-US" sz="1800" b="1" i="1" dirty="0" err="1">
                    <a:solidFill>
                      <a:srgbClr val="ED008D"/>
                    </a:solidFill>
                    <a:latin typeface="Times New Roman" panose="02020603050405020304" pitchFamily="18" charset="0"/>
                  </a:rPr>
                  <a:t>i</a:t>
                </a:r>
                <a:r>
                  <a:rPr lang="en-US" sz="1800" b="1" dirty="0">
                    <a:solidFill>
                      <a:srgbClr val="ED008D"/>
                    </a:solidFill>
                    <a:latin typeface="Times New Roman" panose="02020603050405020304" pitchFamily="18" charset="0"/>
                  </a:rPr>
                  <a:t>) </a:t>
                </a:r>
                <a:r>
                  <a:rPr lang="en-US" sz="1800" dirty="0">
                    <a:solidFill>
                      <a:srgbClr val="231F20"/>
                    </a:solidFill>
                    <a:latin typeface="Times New Roman" panose="02020603050405020304" pitchFamily="18" charset="0"/>
                  </a:rPr>
                  <a:t>End condenser method </a:t>
                </a:r>
                <a:r>
                  <a:rPr lang="en-US" sz="1800" b="1" dirty="0">
                    <a:solidFill>
                      <a:srgbClr val="ED008D"/>
                    </a:solidFill>
                    <a:latin typeface="Times New Roman" panose="02020603050405020304" pitchFamily="18" charset="0"/>
                  </a:rPr>
                  <a:t>(</a:t>
                </a:r>
                <a:r>
                  <a:rPr lang="en-US" sz="1800" b="1" i="1" dirty="0">
                    <a:solidFill>
                      <a:srgbClr val="ED008D"/>
                    </a:solidFill>
                    <a:latin typeface="Times New Roman" panose="02020603050405020304" pitchFamily="18" charset="0"/>
                  </a:rPr>
                  <a:t>ii</a:t>
                </a:r>
                <a:r>
                  <a:rPr lang="en-US" sz="1800" b="1" dirty="0">
                    <a:solidFill>
                      <a:srgbClr val="ED008D"/>
                    </a:solidFill>
                    <a:latin typeface="Times New Roman" panose="02020603050405020304" pitchFamily="18" charset="0"/>
                  </a:rPr>
                  <a:t>) </a:t>
                </a:r>
                <a:r>
                  <a:rPr lang="en-US" sz="1800" dirty="0">
                    <a:solidFill>
                      <a:srgbClr val="231F20"/>
                    </a:solidFill>
                    <a:latin typeface="Times New Roman" panose="02020603050405020304" pitchFamily="18" charset="0"/>
                  </a:rPr>
                  <a:t>Nominal </a:t>
                </a:r>
                <a:r>
                  <a:rPr lang="en-US" sz="1800" i="1" dirty="0">
                    <a:solidFill>
                      <a:srgbClr val="231F20"/>
                    </a:solidFill>
                    <a:latin typeface="Times New Roman" panose="02020603050405020304" pitchFamily="18" charset="0"/>
                  </a:rPr>
                  <a:t>T </a:t>
                </a:r>
                <a:r>
                  <a:rPr lang="en-US" sz="1800" dirty="0">
                    <a:solidFill>
                      <a:srgbClr val="231F20"/>
                    </a:solidFill>
                    <a:latin typeface="Times New Roman" panose="02020603050405020304" pitchFamily="18" charset="0"/>
                  </a:rPr>
                  <a:t>method </a:t>
                </a:r>
                <a:r>
                  <a:rPr lang="en-US" sz="1800" b="1" dirty="0">
                    <a:solidFill>
                      <a:srgbClr val="ED008D"/>
                    </a:solidFill>
                    <a:latin typeface="Times New Roman" panose="02020603050405020304" pitchFamily="18" charset="0"/>
                  </a:rPr>
                  <a:t>(</a:t>
                </a:r>
                <a:r>
                  <a:rPr lang="en-US" sz="1800" b="1" i="1" dirty="0">
                    <a:solidFill>
                      <a:srgbClr val="ED008D"/>
                    </a:solidFill>
                    <a:latin typeface="Times New Roman" panose="02020603050405020304" pitchFamily="18" charset="0"/>
                  </a:rPr>
                  <a:t>iii</a:t>
                </a:r>
                <a:r>
                  <a:rPr lang="en-US" sz="1800" b="1" dirty="0">
                    <a:solidFill>
                      <a:srgbClr val="ED008D"/>
                    </a:solidFill>
                    <a:latin typeface="Times New Roman" panose="02020603050405020304" pitchFamily="18" charset="0"/>
                  </a:rPr>
                  <a:t>) </a:t>
                </a:r>
                <a:r>
                  <a:rPr lang="en-US" sz="1800" dirty="0">
                    <a:solidFill>
                      <a:srgbClr val="231F20"/>
                    </a:solidFill>
                    <a:latin typeface="Times New Roman" panose="02020603050405020304" pitchFamily="18" charset="0"/>
                  </a:rPr>
                  <a:t>Nominal </a:t>
                </a:r>
                <a14:m>
                  <m:oMath xmlns:m="http://schemas.openxmlformats.org/officeDocument/2006/math">
                    <m:r>
                      <a:rPr lang="en-US" sz="1800" dirty="0">
                        <a:solidFill>
                          <a:srgbClr val="231F20"/>
                        </a:solidFill>
                        <a:latin typeface="Cambria Math" panose="02040503050406030204" pitchFamily="18" charset="0"/>
                      </a:rPr>
                      <m:t>𝛱</m:t>
                    </m:r>
                  </m:oMath>
                </a14:m>
                <a:r>
                  <a:rPr lang="en-US" sz="1800" dirty="0">
                    <a:solidFill>
                      <a:srgbClr val="231F20"/>
                    </a:solidFill>
                    <a:latin typeface="Symbol" panose="05050102010706020507" pitchFamily="18" charset="2"/>
                  </a:rPr>
                  <a:t> </a:t>
                </a:r>
                <a:r>
                  <a:rPr lang="en-US" sz="1800" dirty="0">
                    <a:solidFill>
                      <a:srgbClr val="231F20"/>
                    </a:solidFill>
                    <a:latin typeface="Times New Roman" panose="02020603050405020304" pitchFamily="18" charset="0"/>
                  </a:rPr>
                  <a:t>method.</a:t>
                </a:r>
              </a:p>
            </p:txBody>
          </p:sp>
        </mc:Choice>
        <mc:Fallback xmlns="">
          <p:sp>
            <p:nvSpPr>
              <p:cNvPr id="3" name="Content Placeholder 2">
                <a:extLst>
                  <a:ext uri="{FF2B5EF4-FFF2-40B4-BE49-F238E27FC236}">
                    <a16:creationId xmlns:a16="http://schemas.microsoft.com/office/drawing/2014/main" id="{5ECC4545-71C9-468E-9126-5D9B83CD580A}"/>
                  </a:ext>
                </a:extLst>
              </p:cNvPr>
              <p:cNvSpPr>
                <a:spLocks noGrp="1" noRot="1" noChangeAspect="1" noMove="1" noResize="1" noEditPoints="1" noAdjustHandles="1" noChangeArrowheads="1" noChangeShapeType="1" noTextEdit="1"/>
              </p:cNvSpPr>
              <p:nvPr>
                <p:ph idx="1"/>
              </p:nvPr>
            </p:nvSpPr>
            <p:spPr>
              <a:blipFill>
                <a:blip r:embed="rId2"/>
                <a:stretch>
                  <a:fillRect l="-406" t="-1261"/>
                </a:stretch>
              </a:blipFill>
            </p:spPr>
            <p:txBody>
              <a:bodyPr/>
              <a:lstStyle/>
              <a:p>
                <a:r>
                  <a:rPr lang="en-US">
                    <a:noFill/>
                  </a:rPr>
                  <a:t> </a:t>
                </a:r>
              </a:p>
            </p:txBody>
          </p:sp>
        </mc:Fallback>
      </mc:AlternateContent>
    </p:spTree>
    <p:extLst>
      <p:ext uri="{BB962C8B-B14F-4D97-AF65-F5344CB8AC3E}">
        <p14:creationId xmlns:p14="http://schemas.microsoft.com/office/powerpoint/2010/main" val="2394873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CA5DD-2D28-4B24-B131-A2C8DCF3499D}"/>
              </a:ext>
            </a:extLst>
          </p:cNvPr>
          <p:cNvSpPr>
            <a:spLocks noGrp="1"/>
          </p:cNvSpPr>
          <p:nvPr>
            <p:ph type="title"/>
          </p:nvPr>
        </p:nvSpPr>
        <p:spPr>
          <a:xfrm>
            <a:off x="214488" y="365125"/>
            <a:ext cx="7886700" cy="865363"/>
          </a:xfrm>
        </p:spPr>
        <p:txBody>
          <a:bodyPr/>
          <a:lstStyle/>
          <a:p>
            <a:r>
              <a:rPr lang="en-US" dirty="0">
                <a:latin typeface="Times New Roman" panose="02020603050405020304" pitchFamily="18" charset="0"/>
                <a:cs typeface="Times New Roman" panose="02020603050405020304" pitchFamily="18" charset="0"/>
              </a:rPr>
              <a:t>Ferranti Effect</a:t>
            </a:r>
          </a:p>
        </p:txBody>
      </p:sp>
      <p:pic>
        <p:nvPicPr>
          <p:cNvPr id="7" name="Content Placeholder 6">
            <a:extLst>
              <a:ext uri="{FF2B5EF4-FFF2-40B4-BE49-F238E27FC236}">
                <a16:creationId xmlns:a16="http://schemas.microsoft.com/office/drawing/2014/main" id="{2BCDBAAA-D39F-4D9F-A48F-C65DECA60482}"/>
              </a:ext>
            </a:extLst>
          </p:cNvPr>
          <p:cNvPicPr>
            <a:picLocks noGrp="1" noChangeAspect="1"/>
          </p:cNvPicPr>
          <p:nvPr>
            <p:ph idx="1"/>
          </p:nvPr>
        </p:nvPicPr>
        <p:blipFill>
          <a:blip r:embed="rId2"/>
          <a:stretch>
            <a:fillRect/>
          </a:stretch>
        </p:blipFill>
        <p:spPr>
          <a:xfrm>
            <a:off x="214488" y="1345848"/>
            <a:ext cx="8534401" cy="5147027"/>
          </a:xfrm>
        </p:spPr>
      </p:pic>
    </p:spTree>
    <p:extLst>
      <p:ext uri="{BB962C8B-B14F-4D97-AF65-F5344CB8AC3E}">
        <p14:creationId xmlns:p14="http://schemas.microsoft.com/office/powerpoint/2010/main" val="249211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B88A2-D1B6-4C13-AE06-81480BA22110}"/>
              </a:ext>
            </a:extLst>
          </p:cNvPr>
          <p:cNvSpPr>
            <a:spLocks noGrp="1"/>
          </p:cNvSpPr>
          <p:nvPr>
            <p:ph type="title"/>
          </p:nvPr>
        </p:nvSpPr>
        <p:spPr>
          <a:xfrm>
            <a:off x="1944512" y="2464860"/>
            <a:ext cx="4546600" cy="1723319"/>
          </a:xfrm>
        </p:spPr>
        <p:txBody>
          <a:bodyPr/>
          <a:lstStyle/>
          <a:p>
            <a:r>
              <a:rPr lang="en-US" b="1"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791474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823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FBEB-7086-4E7E-8F53-6338E1028B9C}"/>
              </a:ext>
            </a:extLst>
          </p:cNvPr>
          <p:cNvSpPr>
            <a:spLocks noGrp="1"/>
          </p:cNvSpPr>
          <p:nvPr>
            <p:ph type="title"/>
          </p:nvPr>
        </p:nvSpPr>
        <p:spPr>
          <a:xfrm>
            <a:off x="417688" y="365126"/>
            <a:ext cx="8082845" cy="763764"/>
          </a:xfrm>
        </p:spPr>
        <p:txBody>
          <a:bodyPr/>
          <a:lstStyle/>
          <a:p>
            <a:r>
              <a:rPr lang="en-US" dirty="0">
                <a:latin typeface="Times New Roman" panose="02020603050405020304" pitchFamily="18" charset="0"/>
                <a:cs typeface="Times New Roman" panose="02020603050405020304" pitchFamily="18" charset="0"/>
              </a:rPr>
              <a:t>End Condenser Method</a:t>
            </a:r>
          </a:p>
        </p:txBody>
      </p:sp>
      <p:sp>
        <p:nvSpPr>
          <p:cNvPr id="3" name="Content Placeholder 2">
            <a:extLst>
              <a:ext uri="{FF2B5EF4-FFF2-40B4-BE49-F238E27FC236}">
                <a16:creationId xmlns:a16="http://schemas.microsoft.com/office/drawing/2014/main" id="{9CB6C154-514C-46E4-AE5B-532E30739055}"/>
              </a:ext>
            </a:extLst>
          </p:cNvPr>
          <p:cNvSpPr>
            <a:spLocks noGrp="1"/>
          </p:cNvSpPr>
          <p:nvPr>
            <p:ph idx="1"/>
          </p:nvPr>
        </p:nvSpPr>
        <p:spPr>
          <a:xfrm>
            <a:off x="180622" y="1520825"/>
            <a:ext cx="8726311" cy="4351338"/>
          </a:xfrm>
        </p:spPr>
        <p:txBody>
          <a:bodyPr/>
          <a:lstStyle/>
          <a:p>
            <a:pPr algn="l"/>
            <a:r>
              <a:rPr lang="en-US" sz="2400" dirty="0">
                <a:solidFill>
                  <a:srgbClr val="231F20"/>
                </a:solidFill>
                <a:latin typeface="Times New Roman" panose="02020603050405020304" pitchFamily="18" charset="0"/>
              </a:rPr>
              <a:t>In this method, the capacitance of the line is lumped or concentrated at the receiving or load end.</a:t>
            </a:r>
          </a:p>
          <a:p>
            <a:pPr algn="l"/>
            <a:r>
              <a:rPr lang="en-US" sz="2000" dirty="0"/>
              <a:t>Let IR = load current per phase</a:t>
            </a:r>
          </a:p>
          <a:p>
            <a:pPr algn="l"/>
            <a:r>
              <a:rPr lang="en-US" sz="2000" dirty="0"/>
              <a:t>R = resistance per phase</a:t>
            </a:r>
          </a:p>
          <a:p>
            <a:pPr algn="l"/>
            <a:r>
              <a:rPr lang="en-US" sz="2000" dirty="0"/>
              <a:t>XL = inductive reactance per phase</a:t>
            </a:r>
          </a:p>
          <a:p>
            <a:pPr algn="l"/>
            <a:r>
              <a:rPr lang="en-US" sz="2000" dirty="0"/>
              <a:t>C = capacitance per phase</a:t>
            </a:r>
          </a:p>
          <a:p>
            <a:pPr algn="l"/>
            <a:r>
              <a:rPr lang="en-US" sz="2000" dirty="0"/>
              <a:t>cos </a:t>
            </a:r>
            <a:r>
              <a:rPr lang="en-US" sz="2000" dirty="0" err="1"/>
              <a:t>φR</a:t>
            </a:r>
            <a:r>
              <a:rPr lang="en-US" sz="2000" dirty="0"/>
              <a:t> = receiving end power factor (lagging)</a:t>
            </a:r>
          </a:p>
        </p:txBody>
      </p:sp>
      <p:pic>
        <p:nvPicPr>
          <p:cNvPr id="7" name="Picture 6">
            <a:extLst>
              <a:ext uri="{FF2B5EF4-FFF2-40B4-BE49-F238E27FC236}">
                <a16:creationId xmlns:a16="http://schemas.microsoft.com/office/drawing/2014/main" id="{FD241870-B054-4C96-9586-9A0AD352E6C0}"/>
              </a:ext>
            </a:extLst>
          </p:cNvPr>
          <p:cNvPicPr>
            <a:picLocks noChangeAspect="1"/>
          </p:cNvPicPr>
          <p:nvPr/>
        </p:nvPicPr>
        <p:blipFill>
          <a:blip r:embed="rId2"/>
          <a:stretch>
            <a:fillRect/>
          </a:stretch>
        </p:blipFill>
        <p:spPr>
          <a:xfrm>
            <a:off x="5575828" y="2260679"/>
            <a:ext cx="3568172" cy="2697886"/>
          </a:xfrm>
          <a:prstGeom prst="rect">
            <a:avLst/>
          </a:prstGeom>
        </p:spPr>
      </p:pic>
    </p:spTree>
    <p:extLst>
      <p:ext uri="{BB962C8B-B14F-4D97-AF65-F5344CB8AC3E}">
        <p14:creationId xmlns:p14="http://schemas.microsoft.com/office/powerpoint/2010/main" val="219632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3882D6B-A289-49EB-8872-161258D35866}"/>
              </a:ext>
            </a:extLst>
          </p:cNvPr>
          <p:cNvPicPr>
            <a:picLocks noChangeAspect="1"/>
          </p:cNvPicPr>
          <p:nvPr/>
        </p:nvPicPr>
        <p:blipFill>
          <a:blip r:embed="rId2"/>
          <a:stretch>
            <a:fillRect/>
          </a:stretch>
        </p:blipFill>
        <p:spPr>
          <a:xfrm>
            <a:off x="100893" y="267053"/>
            <a:ext cx="8745810" cy="6323894"/>
          </a:xfrm>
          <a:prstGeom prst="rect">
            <a:avLst/>
          </a:prstGeom>
        </p:spPr>
      </p:pic>
    </p:spTree>
    <p:extLst>
      <p:ext uri="{BB962C8B-B14F-4D97-AF65-F5344CB8AC3E}">
        <p14:creationId xmlns:p14="http://schemas.microsoft.com/office/powerpoint/2010/main" val="223436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C01195-2340-41F4-ADA8-24A72284EB6F}"/>
              </a:ext>
            </a:extLst>
          </p:cNvPr>
          <p:cNvSpPr txBox="1"/>
          <p:nvPr/>
        </p:nvSpPr>
        <p:spPr>
          <a:xfrm>
            <a:off x="485422" y="1840429"/>
            <a:ext cx="8331199" cy="2031325"/>
          </a:xfrm>
          <a:prstGeom prst="rect">
            <a:avLst/>
          </a:prstGeom>
          <a:noFill/>
        </p:spPr>
        <p:txBody>
          <a:bodyPr wrap="square">
            <a:spAutoFit/>
          </a:bodyPr>
          <a:lstStyle/>
          <a:p>
            <a:pPr algn="l"/>
            <a:r>
              <a:rPr lang="en-US" i="1" dirty="0">
                <a:solidFill>
                  <a:srgbClr val="ED008D"/>
                </a:solidFill>
                <a:latin typeface="Times New Roman" panose="02020603050405020304" pitchFamily="18" charset="0"/>
              </a:rPr>
              <a:t>Limitations. </a:t>
            </a:r>
            <a:r>
              <a:rPr lang="en-US" dirty="0">
                <a:solidFill>
                  <a:srgbClr val="231F20"/>
                </a:solidFill>
                <a:latin typeface="Times New Roman" panose="02020603050405020304" pitchFamily="18" charset="0"/>
              </a:rPr>
              <a:t>Although end condenser method for the solution of medium lines is simple to work</a:t>
            </a:r>
          </a:p>
          <a:p>
            <a:pPr algn="l"/>
            <a:r>
              <a:rPr lang="en-US" dirty="0">
                <a:solidFill>
                  <a:srgbClr val="231F20"/>
                </a:solidFill>
                <a:latin typeface="Times New Roman" panose="02020603050405020304" pitchFamily="18" charset="0"/>
              </a:rPr>
              <a:t>out calculations, yet it has the following drawbacks :</a:t>
            </a:r>
          </a:p>
          <a:p>
            <a:pPr algn="l"/>
            <a:r>
              <a:rPr lang="en-US" b="1" dirty="0">
                <a:solidFill>
                  <a:srgbClr val="ED008D"/>
                </a:solidFill>
                <a:latin typeface="Times New Roman" panose="02020603050405020304" pitchFamily="18" charset="0"/>
              </a:rPr>
              <a:t>(</a:t>
            </a:r>
            <a:r>
              <a:rPr lang="en-US" b="1" i="1" dirty="0" err="1">
                <a:solidFill>
                  <a:srgbClr val="ED008D"/>
                </a:solidFill>
                <a:latin typeface="Times New Roman" panose="02020603050405020304" pitchFamily="18" charset="0"/>
              </a:rPr>
              <a:t>i</a:t>
            </a:r>
            <a:r>
              <a:rPr lang="en-US" b="1" dirty="0">
                <a:solidFill>
                  <a:srgbClr val="ED008D"/>
                </a:solidFill>
                <a:latin typeface="Times New Roman" panose="02020603050405020304" pitchFamily="18" charset="0"/>
              </a:rPr>
              <a:t>) </a:t>
            </a:r>
            <a:r>
              <a:rPr lang="en-US" dirty="0">
                <a:solidFill>
                  <a:srgbClr val="231F20"/>
                </a:solidFill>
                <a:latin typeface="Times New Roman" panose="02020603050405020304" pitchFamily="18" charset="0"/>
              </a:rPr>
              <a:t>There is a considerable error (about 10%) in calculations because the distributed capacitance</a:t>
            </a:r>
          </a:p>
          <a:p>
            <a:pPr algn="l"/>
            <a:r>
              <a:rPr lang="en-US" dirty="0">
                <a:solidFill>
                  <a:srgbClr val="231F20"/>
                </a:solidFill>
                <a:latin typeface="Times New Roman" panose="02020603050405020304" pitchFamily="18" charset="0"/>
              </a:rPr>
              <a:t>has been assumed to be lumped or concentrated.</a:t>
            </a:r>
          </a:p>
          <a:p>
            <a:pPr algn="l"/>
            <a:r>
              <a:rPr lang="en-US" b="1" dirty="0">
                <a:solidFill>
                  <a:srgbClr val="ED008D"/>
                </a:solidFill>
                <a:latin typeface="Times New Roman" panose="02020603050405020304" pitchFamily="18" charset="0"/>
              </a:rPr>
              <a:t>(</a:t>
            </a:r>
            <a:r>
              <a:rPr lang="en-US" b="1" i="1" dirty="0">
                <a:solidFill>
                  <a:srgbClr val="ED008D"/>
                </a:solidFill>
                <a:latin typeface="Times New Roman" panose="02020603050405020304" pitchFamily="18" charset="0"/>
              </a:rPr>
              <a:t>ii</a:t>
            </a:r>
            <a:r>
              <a:rPr lang="en-US" b="1" dirty="0">
                <a:solidFill>
                  <a:srgbClr val="ED008D"/>
                </a:solidFill>
                <a:latin typeface="Times New Roman" panose="02020603050405020304" pitchFamily="18" charset="0"/>
              </a:rPr>
              <a:t>) </a:t>
            </a:r>
            <a:r>
              <a:rPr lang="en-US" dirty="0">
                <a:solidFill>
                  <a:srgbClr val="231F20"/>
                </a:solidFill>
                <a:latin typeface="Times New Roman" panose="02020603050405020304" pitchFamily="18" charset="0"/>
              </a:rPr>
              <a:t>This method overestimates the effects of line capacitance.</a:t>
            </a:r>
            <a:endParaRPr lang="en-US" dirty="0"/>
          </a:p>
        </p:txBody>
      </p:sp>
    </p:spTree>
    <p:extLst>
      <p:ext uri="{BB962C8B-B14F-4D97-AF65-F5344CB8AC3E}">
        <p14:creationId xmlns:p14="http://schemas.microsoft.com/office/powerpoint/2010/main" val="1878497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0E29E-1915-4787-8EC1-4D695F4708AA}"/>
              </a:ext>
            </a:extLst>
          </p:cNvPr>
          <p:cNvSpPr>
            <a:spLocks noGrp="1"/>
          </p:cNvSpPr>
          <p:nvPr>
            <p:ph type="title"/>
          </p:nvPr>
        </p:nvSpPr>
        <p:spPr>
          <a:xfrm>
            <a:off x="620889" y="365126"/>
            <a:ext cx="7078133" cy="865364"/>
          </a:xfrm>
        </p:spPr>
        <p:txBody>
          <a:bodyPr/>
          <a:lstStyle/>
          <a:p>
            <a:r>
              <a:rPr lang="en-US" dirty="0">
                <a:latin typeface="Times New Roman" panose="02020603050405020304" pitchFamily="18" charset="0"/>
                <a:cs typeface="Times New Roman" panose="02020603050405020304" pitchFamily="18" charset="0"/>
              </a:rPr>
              <a:t>Nominal T Method</a:t>
            </a:r>
          </a:p>
        </p:txBody>
      </p:sp>
      <p:sp>
        <p:nvSpPr>
          <p:cNvPr id="3" name="Content Placeholder 2">
            <a:extLst>
              <a:ext uri="{FF2B5EF4-FFF2-40B4-BE49-F238E27FC236}">
                <a16:creationId xmlns:a16="http://schemas.microsoft.com/office/drawing/2014/main" id="{1932E7DC-887A-4531-A745-E646F01360A4}"/>
              </a:ext>
            </a:extLst>
          </p:cNvPr>
          <p:cNvSpPr>
            <a:spLocks noGrp="1"/>
          </p:cNvSpPr>
          <p:nvPr>
            <p:ph idx="1"/>
          </p:nvPr>
        </p:nvSpPr>
        <p:spPr>
          <a:xfrm>
            <a:off x="146756" y="1230491"/>
            <a:ext cx="8748888" cy="4946473"/>
          </a:xfrm>
        </p:spPr>
        <p:txBody>
          <a:bodyPr/>
          <a:lstStyle/>
          <a:p>
            <a:pPr algn="l"/>
            <a:r>
              <a:rPr lang="en-US" sz="2400" dirty="0">
                <a:solidFill>
                  <a:srgbClr val="231F20"/>
                </a:solidFill>
                <a:latin typeface="Times New Roman" panose="02020603050405020304" pitchFamily="18" charset="0"/>
              </a:rPr>
              <a:t>In this method, the whole line capacitance is assumed to be concentrated at the middle point of the line and half the line resistance and reactance are lumped on its either side.</a:t>
            </a:r>
          </a:p>
          <a:p>
            <a:pPr algn="l"/>
            <a:r>
              <a:rPr lang="en-US" sz="2400" dirty="0">
                <a:solidFill>
                  <a:srgbClr val="231F20"/>
                </a:solidFill>
                <a:latin typeface="Times New Roman" panose="02020603050405020304" pitchFamily="18" charset="0"/>
              </a:rPr>
              <a:t>Therefore, in this arrangement, full charging current flows over half the line.</a:t>
            </a:r>
          </a:p>
          <a:p>
            <a:pPr algn="l"/>
            <a:endParaRPr lang="en-US" dirty="0"/>
          </a:p>
        </p:txBody>
      </p:sp>
      <p:pic>
        <p:nvPicPr>
          <p:cNvPr id="5" name="Picture 4">
            <a:extLst>
              <a:ext uri="{FF2B5EF4-FFF2-40B4-BE49-F238E27FC236}">
                <a16:creationId xmlns:a16="http://schemas.microsoft.com/office/drawing/2014/main" id="{D27BABD9-3EF8-4B10-9089-E4F09CD5B525}"/>
              </a:ext>
            </a:extLst>
          </p:cNvPr>
          <p:cNvPicPr>
            <a:picLocks noChangeAspect="1"/>
          </p:cNvPicPr>
          <p:nvPr/>
        </p:nvPicPr>
        <p:blipFill>
          <a:blip r:embed="rId2"/>
          <a:stretch>
            <a:fillRect/>
          </a:stretch>
        </p:blipFill>
        <p:spPr>
          <a:xfrm>
            <a:off x="1998134" y="3341509"/>
            <a:ext cx="5486400" cy="2286000"/>
          </a:xfrm>
          <a:prstGeom prst="rect">
            <a:avLst/>
          </a:prstGeom>
        </p:spPr>
      </p:pic>
    </p:spTree>
    <p:extLst>
      <p:ext uri="{BB962C8B-B14F-4D97-AF65-F5344CB8AC3E}">
        <p14:creationId xmlns:p14="http://schemas.microsoft.com/office/powerpoint/2010/main" val="1076419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240B9-EF88-4DF5-A9E1-1DC63DC33041}"/>
              </a:ext>
            </a:extLst>
          </p:cNvPr>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ABCD Parameters of Transmission Line</a:t>
            </a:r>
          </a:p>
        </p:txBody>
      </p:sp>
      <p:sp>
        <p:nvSpPr>
          <p:cNvPr id="3" name="Content Placeholder 2">
            <a:extLst>
              <a:ext uri="{FF2B5EF4-FFF2-40B4-BE49-F238E27FC236}">
                <a16:creationId xmlns:a16="http://schemas.microsoft.com/office/drawing/2014/main" id="{C0EB5A35-9E43-4DB1-9837-412C5CD0F1A3}"/>
              </a:ext>
            </a:extLst>
          </p:cNvPr>
          <p:cNvSpPr>
            <a:spLocks noGrp="1"/>
          </p:cNvSpPr>
          <p:nvPr>
            <p:ph idx="1"/>
          </p:nvPr>
        </p:nvSpPr>
        <p:spPr>
          <a:xfrm>
            <a:off x="217311" y="1690689"/>
            <a:ext cx="8463844" cy="4486275"/>
          </a:xfrm>
        </p:spPr>
        <p:txBody>
          <a:bodyPr/>
          <a:lstStyle/>
          <a:p>
            <a:pPr algn="just"/>
            <a:r>
              <a:rPr lang="en-US" sz="2000" dirty="0">
                <a:latin typeface="Times New Roman" panose="02020603050405020304" pitchFamily="18" charset="0"/>
                <a:cs typeface="Times New Roman" panose="02020603050405020304" pitchFamily="18" charset="0"/>
              </a:rPr>
              <a:t>ABCD parameters (also known as chain or transmission line parameters) are generalized circuit constants used to help model transmission lines.</a:t>
            </a:r>
          </a:p>
          <a:p>
            <a:pPr algn="just"/>
            <a:r>
              <a:rPr lang="en-US" sz="2000" dirty="0">
                <a:latin typeface="Times New Roman" panose="02020603050405020304" pitchFamily="18" charset="0"/>
                <a:cs typeface="Times New Roman" panose="02020603050405020304" pitchFamily="18" charset="0"/>
              </a:rPr>
              <a:t>ABCD parameters are used in the two port network representation of a transmission line.</a:t>
            </a:r>
          </a:p>
          <a:p>
            <a:pPr algn="just"/>
            <a:endParaRPr lang="en-US" dirty="0">
              <a:latin typeface="Times New Roman" panose="02020603050405020304" pitchFamily="18" charset="0"/>
              <a:cs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974F5573-7120-4C20-BA37-3F2E95F3E249}"/>
              </a:ext>
            </a:extLst>
          </p:cNvPr>
          <p:cNvPicPr>
            <a:picLocks noChangeAspect="1"/>
          </p:cNvPicPr>
          <p:nvPr/>
        </p:nvPicPr>
        <p:blipFill>
          <a:blip r:embed="rId2"/>
          <a:stretch>
            <a:fillRect/>
          </a:stretch>
        </p:blipFill>
        <p:spPr>
          <a:xfrm>
            <a:off x="2416528" y="3043728"/>
            <a:ext cx="3905250" cy="1628775"/>
          </a:xfrm>
          <a:prstGeom prst="rect">
            <a:avLst/>
          </a:prstGeom>
        </p:spPr>
      </p:pic>
      <p:sp>
        <p:nvSpPr>
          <p:cNvPr id="7" name="TextBox 6">
            <a:extLst>
              <a:ext uri="{FF2B5EF4-FFF2-40B4-BE49-F238E27FC236}">
                <a16:creationId xmlns:a16="http://schemas.microsoft.com/office/drawing/2014/main" id="{7E8A385F-EBF3-4650-8D7C-4F57511D796F}"/>
              </a:ext>
            </a:extLst>
          </p:cNvPr>
          <p:cNvSpPr txBox="1"/>
          <p:nvPr/>
        </p:nvSpPr>
        <p:spPr>
          <a:xfrm>
            <a:off x="462845" y="4817485"/>
            <a:ext cx="8139288" cy="400110"/>
          </a:xfrm>
          <a:prstGeom prst="rect">
            <a:avLst/>
          </a:prstGeom>
          <a:noFill/>
        </p:spPr>
        <p:txBody>
          <a:bodyPr wrap="square">
            <a:spAutoFit/>
          </a:bodyPr>
          <a:lstStyle/>
          <a:p>
            <a:pPr marL="285750" indent="-285750">
              <a:buFont typeface="Arial" panose="020B0604020202020204" pitchFamily="34" charset="0"/>
              <a:buChar char="•"/>
            </a:pPr>
            <a:r>
              <a:rPr lang="en-US" sz="2000" dirty="0">
                <a:latin typeface="Palatino Linotype" panose="02040502050505030304" pitchFamily="18" charset="0"/>
              </a:rPr>
              <a:t>It is used to simplify these complex calculations</a:t>
            </a:r>
            <a:r>
              <a:rPr lang="en-US" dirty="0">
                <a:latin typeface="Palatino Linotype" panose="02040502050505030304" pitchFamily="18" charset="0"/>
              </a:rPr>
              <a:t>.</a:t>
            </a:r>
            <a:endParaRPr lang="en-US" dirty="0"/>
          </a:p>
        </p:txBody>
      </p:sp>
    </p:spTree>
    <p:extLst>
      <p:ext uri="{BB962C8B-B14F-4D97-AF65-F5344CB8AC3E}">
        <p14:creationId xmlns:p14="http://schemas.microsoft.com/office/powerpoint/2010/main" val="816423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D84FC5E-12FC-4D34-9DC4-AD5A4555F893}"/>
              </a:ext>
            </a:extLst>
          </p:cNvPr>
          <p:cNvPicPr>
            <a:picLocks noChangeAspect="1"/>
          </p:cNvPicPr>
          <p:nvPr/>
        </p:nvPicPr>
        <p:blipFill>
          <a:blip r:embed="rId2"/>
          <a:stretch>
            <a:fillRect/>
          </a:stretch>
        </p:blipFill>
        <p:spPr>
          <a:xfrm>
            <a:off x="214489" y="286543"/>
            <a:ext cx="8602133" cy="6362613"/>
          </a:xfrm>
          <a:prstGeom prst="rect">
            <a:avLst/>
          </a:prstGeom>
        </p:spPr>
      </p:pic>
    </p:spTree>
    <p:extLst>
      <p:ext uri="{BB962C8B-B14F-4D97-AF65-F5344CB8AC3E}">
        <p14:creationId xmlns:p14="http://schemas.microsoft.com/office/powerpoint/2010/main" val="2513449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8E3EC-24CD-436D-916A-D8844F57295B}"/>
              </a:ext>
            </a:extLst>
          </p:cNvPr>
          <p:cNvSpPr>
            <a:spLocks noGrp="1"/>
          </p:cNvSpPr>
          <p:nvPr>
            <p:ph type="title"/>
          </p:nvPr>
        </p:nvSpPr>
        <p:spPr>
          <a:xfrm>
            <a:off x="790222" y="365126"/>
            <a:ext cx="7247467" cy="549275"/>
          </a:xfrm>
        </p:spPr>
        <p:txBody>
          <a:bodyPr>
            <a:normAutofit fontScale="90000"/>
          </a:bodyPr>
          <a:lstStyle/>
          <a:p>
            <a:r>
              <a:rPr lang="en-US" dirty="0">
                <a:latin typeface="Times New Roman" panose="02020603050405020304" pitchFamily="18" charset="0"/>
                <a:cs typeface="Times New Roman" panose="02020603050405020304" pitchFamily="18" charset="0"/>
              </a:rPr>
              <a:t>Short Transmission line</a:t>
            </a:r>
          </a:p>
        </p:txBody>
      </p:sp>
      <p:pic>
        <p:nvPicPr>
          <p:cNvPr id="5" name="Content Placeholder 4">
            <a:extLst>
              <a:ext uri="{FF2B5EF4-FFF2-40B4-BE49-F238E27FC236}">
                <a16:creationId xmlns:a16="http://schemas.microsoft.com/office/drawing/2014/main" id="{1DB06D17-03B9-4C90-810F-318EA00174A1}"/>
              </a:ext>
            </a:extLst>
          </p:cNvPr>
          <p:cNvPicPr>
            <a:picLocks noGrp="1" noChangeAspect="1"/>
          </p:cNvPicPr>
          <p:nvPr>
            <p:ph idx="1"/>
          </p:nvPr>
        </p:nvPicPr>
        <p:blipFill>
          <a:blip r:embed="rId2"/>
          <a:stretch>
            <a:fillRect/>
          </a:stretch>
        </p:blipFill>
        <p:spPr>
          <a:xfrm>
            <a:off x="549274" y="1048276"/>
            <a:ext cx="6823068" cy="3522133"/>
          </a:xfrm>
        </p:spPr>
      </p:pic>
      <p:pic>
        <p:nvPicPr>
          <p:cNvPr id="7" name="Picture 6">
            <a:extLst>
              <a:ext uri="{FF2B5EF4-FFF2-40B4-BE49-F238E27FC236}">
                <a16:creationId xmlns:a16="http://schemas.microsoft.com/office/drawing/2014/main" id="{0AB68EC9-B0BD-4BFF-ACC9-C94D1DA9EFBD}"/>
              </a:ext>
            </a:extLst>
          </p:cNvPr>
          <p:cNvPicPr>
            <a:picLocks noChangeAspect="1"/>
          </p:cNvPicPr>
          <p:nvPr/>
        </p:nvPicPr>
        <p:blipFill>
          <a:blip r:embed="rId3"/>
          <a:stretch>
            <a:fillRect/>
          </a:stretch>
        </p:blipFill>
        <p:spPr>
          <a:xfrm>
            <a:off x="549274" y="4704284"/>
            <a:ext cx="7038975" cy="2066925"/>
          </a:xfrm>
          <a:prstGeom prst="rect">
            <a:avLst/>
          </a:prstGeom>
        </p:spPr>
      </p:pic>
    </p:spTree>
    <p:extLst>
      <p:ext uri="{BB962C8B-B14F-4D97-AF65-F5344CB8AC3E}">
        <p14:creationId xmlns:p14="http://schemas.microsoft.com/office/powerpoint/2010/main" val="41305630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721</TotalTime>
  <Words>605</Words>
  <Application>Microsoft Office PowerPoint</Application>
  <PresentationFormat>On-screen Show (4:3)</PresentationFormat>
  <Paragraphs>57</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Cambria Math</vt:lpstr>
      <vt:lpstr>Palatino Linotype</vt:lpstr>
      <vt:lpstr>Symbol</vt:lpstr>
      <vt:lpstr>Times New Roman</vt:lpstr>
      <vt:lpstr>Wingdings</vt:lpstr>
      <vt:lpstr>Office Theme</vt:lpstr>
      <vt:lpstr>PowerPoint Presentation</vt:lpstr>
      <vt:lpstr>Medium Transmission Line</vt:lpstr>
      <vt:lpstr>End Condenser Method</vt:lpstr>
      <vt:lpstr>PowerPoint Presentation</vt:lpstr>
      <vt:lpstr>PowerPoint Presentation</vt:lpstr>
      <vt:lpstr>Nominal T Method</vt:lpstr>
      <vt:lpstr>ABCD Parameters of Transmission Line</vt:lpstr>
      <vt:lpstr>PowerPoint Presentation</vt:lpstr>
      <vt:lpstr>Short Transmission line</vt:lpstr>
      <vt:lpstr>Long Transmission 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Ferranti Effect</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Medium Transmission Line</dc:title>
  <dc:creator>BISWANATH hz</dc:creator>
  <cp:lastModifiedBy>BISWANATH hz</cp:lastModifiedBy>
  <cp:revision>76</cp:revision>
  <dcterms:created xsi:type="dcterms:W3CDTF">2021-05-16T11:03:23Z</dcterms:created>
  <dcterms:modified xsi:type="dcterms:W3CDTF">2021-07-22T15:13:17Z</dcterms:modified>
</cp:coreProperties>
</file>