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58" r:id="rId3"/>
    <p:sldId id="271" r:id="rId4"/>
    <p:sldId id="259" r:id="rId5"/>
    <p:sldId id="260" r:id="rId6"/>
    <p:sldId id="261" r:id="rId7"/>
    <p:sldId id="262" r:id="rId8"/>
    <p:sldId id="264" r:id="rId9"/>
    <p:sldId id="265" r:id="rId10"/>
    <p:sldId id="263" r:id="rId11"/>
    <p:sldId id="266" r:id="rId12"/>
    <p:sldId id="267" r:id="rId13"/>
    <p:sldId id="268" r:id="rId14"/>
    <p:sldId id="269" r:id="rId15"/>
    <p:sldId id="270" r:id="rId16"/>
    <p:sldId id="256"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0F27C9-A599-407B-8F02-3026C2C6B4AB}" type="datetimeFigureOut">
              <a:rPr lang="en-US" smtClean="0"/>
              <a:t>7/22/2021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4BE8A-B266-447E-A1FF-EB6D518CE003}" type="slidenum">
              <a:rPr lang="en-US" smtClean="0"/>
              <a:t>‹#›</a:t>
            </a:fld>
            <a:endParaRPr lang="en-US"/>
          </a:p>
        </p:txBody>
      </p:sp>
    </p:spTree>
    <p:extLst>
      <p:ext uri="{BB962C8B-B14F-4D97-AF65-F5344CB8AC3E}">
        <p14:creationId xmlns:p14="http://schemas.microsoft.com/office/powerpoint/2010/main" val="1662606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7/22/2021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29EF8-E278-4F06-8F71-7AA0348DCC88}" type="slidenum">
              <a:rPr lang="en-US" smtClean="0"/>
              <a:t>‹#›</a:t>
            </a:fld>
            <a:endParaRPr lang="en-US"/>
          </a:p>
        </p:txBody>
      </p:sp>
    </p:spTree>
    <p:extLst>
      <p:ext uri="{BB962C8B-B14F-4D97-AF65-F5344CB8AC3E}">
        <p14:creationId xmlns:p14="http://schemas.microsoft.com/office/powerpoint/2010/main" val="73154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7/22/2021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29EF8-E278-4F06-8F71-7AA0348DCC88}" type="slidenum">
              <a:rPr lang="en-US" smtClean="0"/>
              <a:t>‹#›</a:t>
            </a:fld>
            <a:endParaRPr lang="en-US"/>
          </a:p>
        </p:txBody>
      </p:sp>
    </p:spTree>
    <p:extLst>
      <p:ext uri="{BB962C8B-B14F-4D97-AF65-F5344CB8AC3E}">
        <p14:creationId xmlns:p14="http://schemas.microsoft.com/office/powerpoint/2010/main" val="1907779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7/22/2021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29EF8-E278-4F06-8F71-7AA0348DCC88}" type="slidenum">
              <a:rPr lang="en-US" smtClean="0"/>
              <a:t>‹#›</a:t>
            </a:fld>
            <a:endParaRPr lang="en-US"/>
          </a:p>
        </p:txBody>
      </p:sp>
    </p:spTree>
    <p:extLst>
      <p:ext uri="{BB962C8B-B14F-4D97-AF65-F5344CB8AC3E}">
        <p14:creationId xmlns:p14="http://schemas.microsoft.com/office/powerpoint/2010/main" val="582201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7/22/2021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29EF8-E278-4F06-8F71-7AA0348DCC88}" type="slidenum">
              <a:rPr lang="en-US" smtClean="0"/>
              <a:t>‹#›</a:t>
            </a:fld>
            <a:endParaRPr lang="en-US"/>
          </a:p>
        </p:txBody>
      </p:sp>
    </p:spTree>
    <p:extLst>
      <p:ext uri="{BB962C8B-B14F-4D97-AF65-F5344CB8AC3E}">
        <p14:creationId xmlns:p14="http://schemas.microsoft.com/office/powerpoint/2010/main" val="2894829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7/22/2021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29EF8-E278-4F06-8F71-7AA0348DCC88}" type="slidenum">
              <a:rPr lang="en-US" smtClean="0"/>
              <a:t>‹#›</a:t>
            </a:fld>
            <a:endParaRPr lang="en-US"/>
          </a:p>
        </p:txBody>
      </p:sp>
    </p:spTree>
    <p:extLst>
      <p:ext uri="{BB962C8B-B14F-4D97-AF65-F5344CB8AC3E}">
        <p14:creationId xmlns:p14="http://schemas.microsoft.com/office/powerpoint/2010/main" val="299112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7/22/2021</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29EF8-E278-4F06-8F71-7AA0348DCC88}" type="slidenum">
              <a:rPr lang="en-US" smtClean="0"/>
              <a:t>‹#›</a:t>
            </a:fld>
            <a:endParaRPr lang="en-US"/>
          </a:p>
        </p:txBody>
      </p:sp>
    </p:spTree>
    <p:extLst>
      <p:ext uri="{BB962C8B-B14F-4D97-AF65-F5344CB8AC3E}">
        <p14:creationId xmlns:p14="http://schemas.microsoft.com/office/powerpoint/2010/main" val="1135421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7/22/2021</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729EF8-E278-4F06-8F71-7AA0348DCC88}" type="slidenum">
              <a:rPr lang="en-US" smtClean="0"/>
              <a:t>‹#›</a:t>
            </a:fld>
            <a:endParaRPr lang="en-US"/>
          </a:p>
        </p:txBody>
      </p:sp>
    </p:spTree>
    <p:extLst>
      <p:ext uri="{BB962C8B-B14F-4D97-AF65-F5344CB8AC3E}">
        <p14:creationId xmlns:p14="http://schemas.microsoft.com/office/powerpoint/2010/main" val="882482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7/22/2021</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729EF8-E278-4F06-8F71-7AA0348DCC88}" type="slidenum">
              <a:rPr lang="en-US" smtClean="0"/>
              <a:t>‹#›</a:t>
            </a:fld>
            <a:endParaRPr lang="en-US"/>
          </a:p>
        </p:txBody>
      </p:sp>
    </p:spTree>
    <p:extLst>
      <p:ext uri="{BB962C8B-B14F-4D97-AF65-F5344CB8AC3E}">
        <p14:creationId xmlns:p14="http://schemas.microsoft.com/office/powerpoint/2010/main" val="1227013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7/22/2021</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729EF8-E278-4F06-8F71-7AA0348DCC88}" type="slidenum">
              <a:rPr lang="en-US" smtClean="0"/>
              <a:t>‹#›</a:t>
            </a:fld>
            <a:endParaRPr lang="en-US"/>
          </a:p>
        </p:txBody>
      </p:sp>
    </p:spTree>
    <p:extLst>
      <p:ext uri="{BB962C8B-B14F-4D97-AF65-F5344CB8AC3E}">
        <p14:creationId xmlns:p14="http://schemas.microsoft.com/office/powerpoint/2010/main" val="372300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7/22/2021</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29EF8-E278-4F06-8F71-7AA0348DCC88}" type="slidenum">
              <a:rPr lang="en-US" smtClean="0"/>
              <a:t>‹#›</a:t>
            </a:fld>
            <a:endParaRPr lang="en-US"/>
          </a:p>
        </p:txBody>
      </p:sp>
    </p:spTree>
    <p:extLst>
      <p:ext uri="{BB962C8B-B14F-4D97-AF65-F5344CB8AC3E}">
        <p14:creationId xmlns:p14="http://schemas.microsoft.com/office/powerpoint/2010/main" val="4013922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7/22/2021</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29EF8-E278-4F06-8F71-7AA0348DCC88}" type="slidenum">
              <a:rPr lang="en-US" smtClean="0"/>
              <a:t>‹#›</a:t>
            </a:fld>
            <a:endParaRPr lang="en-US"/>
          </a:p>
        </p:txBody>
      </p:sp>
    </p:spTree>
    <p:extLst>
      <p:ext uri="{BB962C8B-B14F-4D97-AF65-F5344CB8AC3E}">
        <p14:creationId xmlns:p14="http://schemas.microsoft.com/office/powerpoint/2010/main" val="52408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7/22/2021</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729EF8-E278-4F06-8F71-7AA0348DCC88}" type="slidenum">
              <a:rPr lang="en-US" smtClean="0"/>
              <a:t>‹#›</a:t>
            </a:fld>
            <a:endParaRPr lang="en-US"/>
          </a:p>
        </p:txBody>
      </p:sp>
    </p:spTree>
    <p:extLst>
      <p:ext uri="{BB962C8B-B14F-4D97-AF65-F5344CB8AC3E}">
        <p14:creationId xmlns:p14="http://schemas.microsoft.com/office/powerpoint/2010/main" val="947187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924EF-799E-4526-A746-E27C50D7FE80}"/>
              </a:ext>
            </a:extLst>
          </p:cNvPr>
          <p:cNvSpPr>
            <a:spLocks noGrp="1"/>
          </p:cNvSpPr>
          <p:nvPr>
            <p:ph type="title"/>
          </p:nvPr>
        </p:nvSpPr>
        <p:spPr>
          <a:xfrm>
            <a:off x="628649" y="365126"/>
            <a:ext cx="8199261" cy="1325563"/>
          </a:xfrm>
        </p:spPr>
        <p:txBody>
          <a:bodyPr>
            <a:normAutofit/>
          </a:bodyPr>
          <a:lstStyle/>
          <a:p>
            <a:pPr algn="ctr"/>
            <a:r>
              <a:rPr lang="en-US" sz="3600" dirty="0">
                <a:latin typeface="Times New Roman" panose="02020603050405020304" pitchFamily="18" charset="0"/>
                <a:cs typeface="Times New Roman" panose="02020603050405020304" pitchFamily="18" charset="0"/>
              </a:rPr>
              <a:t>BINESWAR BRAHMA ENGINEERING                  COLLEGE</a:t>
            </a:r>
          </a:p>
        </p:txBody>
      </p:sp>
      <p:sp>
        <p:nvSpPr>
          <p:cNvPr id="3" name="Content Placeholder 2">
            <a:extLst>
              <a:ext uri="{FF2B5EF4-FFF2-40B4-BE49-F238E27FC236}">
                <a16:creationId xmlns:a16="http://schemas.microsoft.com/office/drawing/2014/main" id="{24FBC410-6EFA-4291-A741-9F92E2F607E1}"/>
              </a:ext>
            </a:extLst>
          </p:cNvPr>
          <p:cNvSpPr>
            <a:spLocks noGrp="1"/>
          </p:cNvSpPr>
          <p:nvPr>
            <p:ph idx="1"/>
          </p:nvPr>
        </p:nvSpPr>
        <p:spPr>
          <a:xfrm>
            <a:off x="237067" y="1907117"/>
            <a:ext cx="8500533" cy="3991240"/>
          </a:xfrm>
        </p:spPr>
        <p:txBody>
          <a:bodyPr>
            <a:normAutofit/>
          </a:bodyPr>
          <a:lstStyle/>
          <a:p>
            <a:pPr marL="0" indent="0" algn="ctr">
              <a:buNone/>
            </a:pPr>
            <a:r>
              <a:rPr lang="en-US" dirty="0"/>
              <a:t>             </a:t>
            </a:r>
            <a:r>
              <a:rPr lang="en-US" sz="1500" dirty="0">
                <a:latin typeface="Times New Roman" panose="02020603050405020304" pitchFamily="18" charset="0"/>
                <a:cs typeface="Times New Roman" panose="02020603050405020304" pitchFamily="18" charset="0"/>
              </a:rPr>
              <a:t>DEPARTMENT OF ELECTRICAL ENGINEERING                                     </a:t>
            </a:r>
          </a:p>
          <a:p>
            <a:pPr marL="0" indent="0" algn="ctr">
              <a:buNone/>
            </a:pPr>
            <a:r>
              <a:rPr lang="en-US" sz="1500" dirty="0">
                <a:latin typeface="Times New Roman" panose="02020603050405020304" pitchFamily="18" charset="0"/>
                <a:cs typeface="Times New Roman" panose="02020603050405020304" pitchFamily="18" charset="0"/>
              </a:rPr>
              <a:t> POWER SYSTEM-I</a:t>
            </a:r>
          </a:p>
          <a:p>
            <a:pPr marL="0" indent="0" algn="ctr">
              <a:buNone/>
            </a:pPr>
            <a:r>
              <a:rPr lang="en-US" sz="1500" dirty="0">
                <a:latin typeface="Times New Roman" panose="02020603050405020304" pitchFamily="18" charset="0"/>
                <a:cs typeface="Times New Roman" panose="02020603050405020304" pitchFamily="18" charset="0"/>
              </a:rPr>
              <a:t>Performance of Transmission line</a:t>
            </a:r>
          </a:p>
          <a:p>
            <a:pPr algn="ctr"/>
            <a:endParaRPr lang="en-US" dirty="0"/>
          </a:p>
          <a:p>
            <a:pPr algn="ctr"/>
            <a:endParaRPr lang="en-US" dirty="0"/>
          </a:p>
          <a:p>
            <a:pPr algn="ctr"/>
            <a:endParaRPr lang="en-US" dirty="0"/>
          </a:p>
          <a:p>
            <a:pPr marL="0" indent="0" algn="ctr">
              <a:lnSpc>
                <a:spcPct val="100000"/>
              </a:lnSpc>
              <a:buNone/>
            </a:pPr>
            <a:r>
              <a:rPr lang="en-US" sz="1500" dirty="0">
                <a:latin typeface="Times New Roman" panose="02020603050405020304" pitchFamily="18" charset="0"/>
                <a:cs typeface="Times New Roman" panose="02020603050405020304" pitchFamily="18" charset="0"/>
              </a:rPr>
              <a:t>BISWANATH HAJOARY</a:t>
            </a:r>
          </a:p>
          <a:p>
            <a:pPr marL="0" indent="0" algn="ctr">
              <a:lnSpc>
                <a:spcPct val="100000"/>
              </a:lnSpc>
              <a:buNone/>
            </a:pPr>
            <a:r>
              <a:rPr lang="en-US" sz="1500" dirty="0">
                <a:latin typeface="Times New Roman" panose="02020603050405020304" pitchFamily="18" charset="0"/>
                <a:cs typeface="Times New Roman" panose="02020603050405020304" pitchFamily="18" charset="0"/>
              </a:rPr>
              <a:t>Asst. Professor </a:t>
            </a:r>
          </a:p>
          <a:p>
            <a:pPr marL="0" indent="0" algn="ctr">
              <a:lnSpc>
                <a:spcPct val="100000"/>
              </a:lnSpc>
              <a:buNone/>
            </a:pPr>
            <a:r>
              <a:rPr lang="en-US" sz="1500" dirty="0">
                <a:latin typeface="Times New Roman" panose="02020603050405020304" pitchFamily="18" charset="0"/>
                <a:cs typeface="Times New Roman" panose="02020603050405020304" pitchFamily="18" charset="0"/>
              </a:rPr>
              <a:t>Department of electrical Engineering</a:t>
            </a:r>
          </a:p>
        </p:txBody>
      </p:sp>
      <p:sp>
        <p:nvSpPr>
          <p:cNvPr id="9" name="Slide Number Placeholder 8">
            <a:extLst>
              <a:ext uri="{FF2B5EF4-FFF2-40B4-BE49-F238E27FC236}">
                <a16:creationId xmlns:a16="http://schemas.microsoft.com/office/drawing/2014/main" id="{1B9A8861-484A-47DB-B11E-C17C79201E1B}"/>
              </a:ext>
            </a:extLst>
          </p:cNvPr>
          <p:cNvSpPr>
            <a:spLocks noGrp="1"/>
          </p:cNvSpPr>
          <p:nvPr>
            <p:ph type="sldNum" sz="quarter" idx="12"/>
          </p:nvPr>
        </p:nvSpPr>
        <p:spPr/>
        <p:txBody>
          <a:bodyPr/>
          <a:lstStyle/>
          <a:p>
            <a:fld id="{12729EF8-E278-4F06-8F71-7AA0348DCC88}" type="slidenum">
              <a:rPr lang="en-US" smtClean="0"/>
              <a:t>1</a:t>
            </a:fld>
            <a:endParaRPr lang="en-US"/>
          </a:p>
        </p:txBody>
      </p:sp>
      <p:pic>
        <p:nvPicPr>
          <p:cNvPr id="7" name="Picture 6">
            <a:extLst>
              <a:ext uri="{FF2B5EF4-FFF2-40B4-BE49-F238E27FC236}">
                <a16:creationId xmlns:a16="http://schemas.microsoft.com/office/drawing/2014/main" id="{E6DC57FD-3507-4000-B961-53F1E8D87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1876" y="3235767"/>
            <a:ext cx="950913" cy="950913"/>
          </a:xfrm>
          <a:prstGeom prst="rect">
            <a:avLst/>
          </a:prstGeom>
        </p:spPr>
      </p:pic>
    </p:spTree>
    <p:extLst>
      <p:ext uri="{BB962C8B-B14F-4D97-AF65-F5344CB8AC3E}">
        <p14:creationId xmlns:p14="http://schemas.microsoft.com/office/powerpoint/2010/main" val="405730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2F16-CDA7-4136-9ED6-8B7A57BA371B}"/>
              </a:ext>
            </a:extLst>
          </p:cNvPr>
          <p:cNvSpPr>
            <a:spLocks noGrp="1"/>
          </p:cNvSpPr>
          <p:nvPr>
            <p:ph type="title"/>
          </p:nvPr>
        </p:nvSpPr>
        <p:spPr>
          <a:xfrm>
            <a:off x="628650" y="533798"/>
            <a:ext cx="7886700" cy="583141"/>
          </a:xfrm>
        </p:spPr>
        <p:txBody>
          <a:bodyPr>
            <a:normAutofit/>
          </a:bodyPr>
          <a:lstStyle/>
          <a:p>
            <a:r>
              <a:rPr lang="en-US" sz="2400" dirty="0">
                <a:solidFill>
                  <a:srgbClr val="005AAB"/>
                </a:solidFill>
                <a:latin typeface="Times New Roman" panose="02020603050405020304" pitchFamily="18" charset="0"/>
                <a:cs typeface="Times New Roman" panose="02020603050405020304" pitchFamily="18" charset="0"/>
              </a:rPr>
              <a:t>Three-Phase Short Transmission Lines</a:t>
            </a:r>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524F35E-76E0-4B71-B48F-B1815FDC67BE}"/>
              </a:ext>
            </a:extLst>
          </p:cNvPr>
          <p:cNvSpPr>
            <a:spLocks noGrp="1"/>
          </p:cNvSpPr>
          <p:nvPr>
            <p:ph idx="1"/>
          </p:nvPr>
        </p:nvSpPr>
        <p:spPr>
          <a:xfrm>
            <a:off x="628649" y="1983317"/>
            <a:ext cx="8221839" cy="4373034"/>
          </a:xfrm>
        </p:spPr>
        <p:txBody>
          <a:bodyPr>
            <a:normAutofit/>
          </a:bodyPr>
          <a:lstStyle/>
          <a:p>
            <a:pPr algn="l"/>
            <a:endParaRPr lang="en-US" sz="1350" dirty="0">
              <a:solidFill>
                <a:srgbClr val="231F20"/>
              </a:solidFill>
              <a:latin typeface="Times New Roman" panose="02020603050405020304" pitchFamily="18" charset="0"/>
            </a:endParaRPr>
          </a:p>
          <a:p>
            <a:pPr algn="l"/>
            <a:endParaRPr lang="en-US" sz="1350" dirty="0">
              <a:solidFill>
                <a:srgbClr val="231F20"/>
              </a:solidFill>
              <a:latin typeface="Times New Roman" panose="02020603050405020304" pitchFamily="18" charset="0"/>
            </a:endParaRPr>
          </a:p>
          <a:p>
            <a:pPr algn="l"/>
            <a:endParaRPr lang="en-US" sz="1350" dirty="0">
              <a:solidFill>
                <a:srgbClr val="231F20"/>
              </a:solidFill>
              <a:latin typeface="Times New Roman" panose="02020603050405020304" pitchFamily="18" charset="0"/>
            </a:endParaRPr>
          </a:p>
          <a:p>
            <a:pPr algn="l"/>
            <a:endParaRPr lang="en-US" sz="1350" dirty="0">
              <a:solidFill>
                <a:srgbClr val="231F20"/>
              </a:solidFill>
              <a:latin typeface="Times New Roman" panose="02020603050405020304" pitchFamily="18" charset="0"/>
            </a:endParaRPr>
          </a:p>
          <a:p>
            <a:pPr algn="l"/>
            <a:endParaRPr lang="en-US" sz="1350" dirty="0">
              <a:solidFill>
                <a:srgbClr val="231F20"/>
              </a:solidFill>
              <a:latin typeface="Times New Roman" panose="02020603050405020304" pitchFamily="18" charset="0"/>
            </a:endParaRPr>
          </a:p>
          <a:p>
            <a:pPr algn="l"/>
            <a:endParaRPr lang="en-US" sz="1350" dirty="0">
              <a:solidFill>
                <a:srgbClr val="231F20"/>
              </a:solidFill>
              <a:latin typeface="Times New Roman" panose="02020603050405020304" pitchFamily="18" charset="0"/>
            </a:endParaRPr>
          </a:p>
          <a:p>
            <a:pPr algn="l"/>
            <a:endParaRPr lang="en-US" sz="1350" dirty="0">
              <a:solidFill>
                <a:srgbClr val="231F20"/>
              </a:solidFill>
              <a:latin typeface="Times New Roman" panose="02020603050405020304" pitchFamily="18" charset="0"/>
            </a:endParaRPr>
          </a:p>
          <a:p>
            <a:pPr algn="l"/>
            <a:endParaRPr lang="en-US" sz="1350" dirty="0">
              <a:solidFill>
                <a:srgbClr val="231F20"/>
              </a:solidFill>
              <a:latin typeface="Times New Roman" panose="02020603050405020304" pitchFamily="18" charset="0"/>
            </a:endParaRPr>
          </a:p>
          <a:p>
            <a:pPr algn="l"/>
            <a:r>
              <a:rPr lang="en-US" sz="1600" dirty="0">
                <a:solidFill>
                  <a:srgbClr val="231F20"/>
                </a:solidFill>
                <a:latin typeface="Times New Roman" panose="02020603050405020304" pitchFamily="18" charset="0"/>
                <a:cs typeface="Times New Roman" panose="02020603050405020304" pitchFamily="18" charset="0"/>
              </a:rPr>
              <a:t>Fig. 10.4 (</a:t>
            </a:r>
            <a:r>
              <a:rPr lang="en-US" sz="1600" i="1" dirty="0" err="1">
                <a:solidFill>
                  <a:srgbClr val="231F20"/>
                </a:solidFill>
                <a:latin typeface="Times New Roman" panose="02020603050405020304" pitchFamily="18" charset="0"/>
                <a:cs typeface="Times New Roman" panose="02020603050405020304" pitchFamily="18" charset="0"/>
              </a:rPr>
              <a:t>i</a:t>
            </a:r>
            <a:r>
              <a:rPr lang="en-US" sz="1600" dirty="0">
                <a:solidFill>
                  <a:srgbClr val="231F20"/>
                </a:solidFill>
                <a:latin typeface="Times New Roman" panose="02020603050405020304" pitchFamily="18" charset="0"/>
                <a:cs typeface="Times New Roman" panose="02020603050405020304" pitchFamily="18" charset="0"/>
              </a:rPr>
              <a:t>) shows a </a:t>
            </a:r>
            <a:r>
              <a:rPr lang="en-US" sz="1600" i="1" dirty="0">
                <a:solidFill>
                  <a:srgbClr val="231F20"/>
                </a:solidFill>
                <a:latin typeface="Times New Roman" panose="02020603050405020304" pitchFamily="18" charset="0"/>
                <a:cs typeface="Times New Roman" panose="02020603050405020304" pitchFamily="18" charset="0"/>
              </a:rPr>
              <a:t>Y</a:t>
            </a:r>
            <a:r>
              <a:rPr lang="en-US" sz="1600" dirty="0">
                <a:solidFill>
                  <a:srgbClr val="231F20"/>
                </a:solidFill>
                <a:latin typeface="Times New Roman" panose="02020603050405020304" pitchFamily="18" charset="0"/>
                <a:cs typeface="Times New Roman" panose="02020603050405020304" pitchFamily="18" charset="0"/>
              </a:rPr>
              <a:t>-connected generator supplying a balanced </a:t>
            </a:r>
            <a:r>
              <a:rPr lang="en-US" sz="1600" i="1" dirty="0">
                <a:solidFill>
                  <a:srgbClr val="231F20"/>
                </a:solidFill>
                <a:latin typeface="Times New Roman" panose="02020603050405020304" pitchFamily="18" charset="0"/>
                <a:cs typeface="Times New Roman" panose="02020603050405020304" pitchFamily="18" charset="0"/>
              </a:rPr>
              <a:t>Y</a:t>
            </a:r>
            <a:r>
              <a:rPr lang="en-US" sz="1600" dirty="0">
                <a:solidFill>
                  <a:srgbClr val="231F20"/>
                </a:solidFill>
                <a:latin typeface="Times New Roman" panose="02020603050405020304" pitchFamily="18" charset="0"/>
                <a:cs typeface="Times New Roman" panose="02020603050405020304" pitchFamily="18" charset="0"/>
              </a:rPr>
              <a:t>-connected load through a transmission line. Each conductor has a resistance of </a:t>
            </a:r>
            <a:r>
              <a:rPr lang="en-US" sz="1600" i="1" dirty="0">
                <a:solidFill>
                  <a:srgbClr val="231F20"/>
                </a:solidFill>
                <a:latin typeface="Times New Roman" panose="02020603050405020304" pitchFamily="18" charset="0"/>
                <a:cs typeface="Times New Roman" panose="02020603050405020304" pitchFamily="18" charset="0"/>
              </a:rPr>
              <a:t>R</a:t>
            </a:r>
            <a:r>
              <a:rPr lang="el-GR" sz="1600" dirty="0">
                <a:solidFill>
                  <a:srgbClr val="231F20"/>
                </a:solidFill>
                <a:latin typeface="Times New Roman" panose="02020603050405020304" pitchFamily="18" charset="0"/>
                <a:cs typeface="Times New Roman" panose="02020603050405020304" pitchFamily="18" charset="0"/>
              </a:rPr>
              <a:t>Ω</a:t>
            </a:r>
            <a:r>
              <a:rPr lang="en-US" sz="1600" dirty="0">
                <a:solidFill>
                  <a:srgbClr val="231F20"/>
                </a:solidFill>
                <a:latin typeface="Times New Roman" panose="02020603050405020304" pitchFamily="18" charset="0"/>
                <a:cs typeface="Times New Roman" panose="02020603050405020304" pitchFamily="18" charset="0"/>
              </a:rPr>
              <a:t> and inductive reactance of </a:t>
            </a:r>
            <a:r>
              <a:rPr lang="en-US" sz="1600" i="1" dirty="0">
                <a:solidFill>
                  <a:srgbClr val="231F20"/>
                </a:solidFill>
                <a:latin typeface="Times New Roman" panose="02020603050405020304" pitchFamily="18" charset="0"/>
                <a:cs typeface="Times New Roman" panose="02020603050405020304" pitchFamily="18" charset="0"/>
              </a:rPr>
              <a:t>XL</a:t>
            </a:r>
            <a:r>
              <a:rPr lang="el-GR" sz="1600" dirty="0">
                <a:solidFill>
                  <a:srgbClr val="231F20"/>
                </a:solidFill>
                <a:latin typeface="Times New Roman" panose="02020603050405020304" pitchFamily="18" charset="0"/>
                <a:cs typeface="Times New Roman" panose="02020603050405020304" pitchFamily="18" charset="0"/>
              </a:rPr>
              <a:t> Ω</a:t>
            </a:r>
            <a:r>
              <a:rPr lang="en-US" sz="1600" dirty="0">
                <a:solidFill>
                  <a:srgbClr val="231F20"/>
                </a:solidFill>
                <a:latin typeface="Times New Roman" panose="02020603050405020304" pitchFamily="18" charset="0"/>
                <a:cs typeface="Times New Roman" panose="02020603050405020304" pitchFamily="18" charset="0"/>
              </a:rPr>
              <a:t>.</a:t>
            </a:r>
          </a:p>
          <a:p>
            <a:pPr algn="l"/>
            <a:r>
              <a:rPr lang="en-US" sz="1600" dirty="0">
                <a:solidFill>
                  <a:srgbClr val="231F20"/>
                </a:solidFill>
                <a:latin typeface="Times New Roman" panose="02020603050405020304" pitchFamily="18" charset="0"/>
                <a:cs typeface="Times New Roman" panose="02020603050405020304" pitchFamily="18" charset="0"/>
              </a:rPr>
              <a:t>(</a:t>
            </a:r>
            <a:r>
              <a:rPr lang="en-US" sz="1600" i="1" dirty="0">
                <a:solidFill>
                  <a:srgbClr val="231F20"/>
                </a:solidFill>
                <a:latin typeface="Times New Roman" panose="02020603050405020304" pitchFamily="18" charset="0"/>
                <a:cs typeface="Times New Roman" panose="02020603050405020304" pitchFamily="18" charset="0"/>
              </a:rPr>
              <a:t>ii</a:t>
            </a:r>
            <a:r>
              <a:rPr lang="en-US" sz="1600" dirty="0">
                <a:solidFill>
                  <a:srgbClr val="231F20"/>
                </a:solidFill>
                <a:latin typeface="Times New Roman" panose="02020603050405020304" pitchFamily="18" charset="0"/>
                <a:cs typeface="Times New Roman" panose="02020603050405020304" pitchFamily="18" charset="0"/>
              </a:rPr>
              <a:t>) shows one phase separately. The calculations can now be made in the same way as for a single</a:t>
            </a:r>
          </a:p>
          <a:p>
            <a:pPr marL="0" indent="0">
              <a:buNone/>
            </a:pPr>
            <a:r>
              <a:rPr lang="en-US" sz="1600" dirty="0">
                <a:solidFill>
                  <a:srgbClr val="231F20"/>
                </a:solidFill>
                <a:latin typeface="Times New Roman" panose="02020603050405020304" pitchFamily="18" charset="0"/>
                <a:cs typeface="Times New Roman" panose="02020603050405020304" pitchFamily="18" charset="0"/>
              </a:rPr>
              <a:t>phase line.</a:t>
            </a:r>
            <a:endParaRPr lang="en-US" sz="1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19F301B-A38E-4293-8FA4-DE19BE29331F}"/>
              </a:ext>
            </a:extLst>
          </p:cNvPr>
          <p:cNvPicPr>
            <a:picLocks noChangeAspect="1"/>
          </p:cNvPicPr>
          <p:nvPr/>
        </p:nvPicPr>
        <p:blipFill>
          <a:blip r:embed="rId2"/>
          <a:stretch>
            <a:fillRect/>
          </a:stretch>
        </p:blipFill>
        <p:spPr>
          <a:xfrm>
            <a:off x="628649" y="1218539"/>
            <a:ext cx="7088773" cy="2721283"/>
          </a:xfrm>
          <a:prstGeom prst="rect">
            <a:avLst/>
          </a:prstGeom>
        </p:spPr>
      </p:pic>
      <p:sp>
        <p:nvSpPr>
          <p:cNvPr id="4" name="Slide Number Placeholder 3">
            <a:extLst>
              <a:ext uri="{FF2B5EF4-FFF2-40B4-BE49-F238E27FC236}">
                <a16:creationId xmlns:a16="http://schemas.microsoft.com/office/drawing/2014/main" id="{E939A408-13DE-4F04-AF51-ED891EEF8E37}"/>
              </a:ext>
            </a:extLst>
          </p:cNvPr>
          <p:cNvSpPr>
            <a:spLocks noGrp="1"/>
          </p:cNvSpPr>
          <p:nvPr>
            <p:ph type="sldNum" sz="quarter" idx="12"/>
          </p:nvPr>
        </p:nvSpPr>
        <p:spPr/>
        <p:txBody>
          <a:bodyPr/>
          <a:lstStyle/>
          <a:p>
            <a:fld id="{12729EF8-E278-4F06-8F71-7AA0348DCC88}" type="slidenum">
              <a:rPr lang="en-US" smtClean="0"/>
              <a:t>10</a:t>
            </a:fld>
            <a:endParaRPr lang="en-US"/>
          </a:p>
        </p:txBody>
      </p:sp>
    </p:spTree>
    <p:extLst>
      <p:ext uri="{BB962C8B-B14F-4D97-AF65-F5344CB8AC3E}">
        <p14:creationId xmlns:p14="http://schemas.microsoft.com/office/powerpoint/2010/main" val="2998379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9FC3B-B09E-4D2B-80C5-D51AEE22B24D}"/>
              </a:ext>
            </a:extLst>
          </p:cNvPr>
          <p:cNvSpPr>
            <a:spLocks noGrp="1"/>
          </p:cNvSpPr>
          <p:nvPr>
            <p:ph type="title"/>
          </p:nvPr>
        </p:nvSpPr>
        <p:spPr>
          <a:xfrm>
            <a:off x="628650" y="365127"/>
            <a:ext cx="7002639" cy="607880"/>
          </a:xfrm>
        </p:spPr>
        <p:txBody>
          <a:bodyPr>
            <a:normAutofit/>
          </a:bodyPr>
          <a:lstStyle/>
          <a:p>
            <a:r>
              <a:rPr lang="en-US" sz="2400" b="1" dirty="0">
                <a:latin typeface="Times New Roman" panose="02020603050405020304" pitchFamily="18" charset="0"/>
                <a:cs typeface="Times New Roman" panose="02020603050405020304" pitchFamily="18" charset="0"/>
              </a:rPr>
              <a:t>Effect of Load </a:t>
            </a:r>
            <a:r>
              <a:rPr lang="en-US" sz="2400" b="1" dirty="0" err="1">
                <a:latin typeface="Times New Roman" panose="02020603050405020304" pitchFamily="18" charset="0"/>
                <a:cs typeface="Times New Roman" panose="02020603050405020304" pitchFamily="18" charset="0"/>
              </a:rPr>
              <a:t>p.f</a:t>
            </a:r>
            <a:r>
              <a:rPr lang="en-US" sz="2400" b="1" dirty="0">
                <a:latin typeface="Times New Roman" panose="02020603050405020304" pitchFamily="18" charset="0"/>
                <a:cs typeface="Times New Roman" panose="02020603050405020304" pitchFamily="18" charset="0"/>
              </a:rPr>
              <a:t>. on Regulation and Efficiency</a:t>
            </a:r>
          </a:p>
        </p:txBody>
      </p:sp>
      <p:sp>
        <p:nvSpPr>
          <p:cNvPr id="3" name="Content Placeholder 2">
            <a:extLst>
              <a:ext uri="{FF2B5EF4-FFF2-40B4-BE49-F238E27FC236}">
                <a16:creationId xmlns:a16="http://schemas.microsoft.com/office/drawing/2014/main" id="{605D47D7-774A-4B43-88D4-EB7B7794E077}"/>
              </a:ext>
            </a:extLst>
          </p:cNvPr>
          <p:cNvSpPr>
            <a:spLocks noGrp="1"/>
          </p:cNvSpPr>
          <p:nvPr>
            <p:ph idx="1"/>
          </p:nvPr>
        </p:nvSpPr>
        <p:spPr>
          <a:xfrm>
            <a:off x="408517" y="973008"/>
            <a:ext cx="8106833" cy="889660"/>
          </a:xfrm>
        </p:spPr>
        <p:txBody>
          <a:bodyPr>
            <a:normAutofit fontScale="85000" lnSpcReduction="10000"/>
          </a:bodyPr>
          <a:lstStyle/>
          <a:p>
            <a:pPr algn="l"/>
            <a:r>
              <a:rPr lang="en-US" sz="1700" dirty="0">
                <a:solidFill>
                  <a:srgbClr val="231F20"/>
                </a:solidFill>
                <a:latin typeface="Times New Roman" panose="02020603050405020304" pitchFamily="18" charset="0"/>
              </a:rPr>
              <a:t>The regulation and efficiency of a transmission line depend to a considerable extent upon the power factor of the load.</a:t>
            </a:r>
          </a:p>
          <a:p>
            <a:pPr algn="l"/>
            <a:r>
              <a:rPr lang="en-US" sz="1700" b="1" dirty="0">
                <a:solidFill>
                  <a:srgbClr val="ED008D"/>
                </a:solidFill>
                <a:latin typeface="Times New Roman" panose="02020603050405020304" pitchFamily="18" charset="0"/>
              </a:rPr>
              <a:t>1. Effect on regulation. </a:t>
            </a:r>
            <a:r>
              <a:rPr lang="en-US" sz="1700" dirty="0">
                <a:solidFill>
                  <a:srgbClr val="231F20"/>
                </a:solidFill>
                <a:latin typeface="Times New Roman" panose="02020603050405020304" pitchFamily="18" charset="0"/>
              </a:rPr>
              <a:t>The expression for voltage regulation of a short transmission line is given by </a:t>
            </a:r>
            <a:r>
              <a:rPr lang="en-US" sz="1600" dirty="0">
                <a:solidFill>
                  <a:srgbClr val="231F20"/>
                </a:solidFill>
                <a:latin typeface="Times New Roman" panose="02020603050405020304" pitchFamily="18" charset="0"/>
              </a:rPr>
              <a:t>:</a:t>
            </a:r>
          </a:p>
          <a:p>
            <a:pPr algn="l"/>
            <a:endParaRPr lang="en-US" dirty="0"/>
          </a:p>
        </p:txBody>
      </p:sp>
      <p:pic>
        <p:nvPicPr>
          <p:cNvPr id="5" name="Picture 4">
            <a:extLst>
              <a:ext uri="{FF2B5EF4-FFF2-40B4-BE49-F238E27FC236}">
                <a16:creationId xmlns:a16="http://schemas.microsoft.com/office/drawing/2014/main" id="{0F0AAC78-C1AB-40FA-BB47-410CE130F8DB}"/>
              </a:ext>
            </a:extLst>
          </p:cNvPr>
          <p:cNvPicPr>
            <a:picLocks noChangeAspect="1"/>
          </p:cNvPicPr>
          <p:nvPr/>
        </p:nvPicPr>
        <p:blipFill>
          <a:blip r:embed="rId2"/>
          <a:stretch>
            <a:fillRect/>
          </a:stretch>
        </p:blipFill>
        <p:spPr>
          <a:xfrm>
            <a:off x="747139" y="1769254"/>
            <a:ext cx="7181207" cy="680816"/>
          </a:xfrm>
          <a:prstGeom prst="rect">
            <a:avLst/>
          </a:prstGeom>
        </p:spPr>
      </p:pic>
      <p:pic>
        <p:nvPicPr>
          <p:cNvPr id="7" name="Picture 6">
            <a:extLst>
              <a:ext uri="{FF2B5EF4-FFF2-40B4-BE49-F238E27FC236}">
                <a16:creationId xmlns:a16="http://schemas.microsoft.com/office/drawing/2014/main" id="{3887505B-53BB-4A97-AFD8-8DC119CDC7E8}"/>
              </a:ext>
            </a:extLst>
          </p:cNvPr>
          <p:cNvPicPr>
            <a:picLocks noChangeAspect="1"/>
          </p:cNvPicPr>
          <p:nvPr/>
        </p:nvPicPr>
        <p:blipFill>
          <a:blip r:embed="rId3"/>
          <a:stretch>
            <a:fillRect/>
          </a:stretch>
        </p:blipFill>
        <p:spPr>
          <a:xfrm>
            <a:off x="628650" y="2616867"/>
            <a:ext cx="7632447" cy="680815"/>
          </a:xfrm>
          <a:prstGeom prst="rect">
            <a:avLst/>
          </a:prstGeom>
        </p:spPr>
      </p:pic>
      <p:pic>
        <p:nvPicPr>
          <p:cNvPr id="9" name="Picture 8">
            <a:extLst>
              <a:ext uri="{FF2B5EF4-FFF2-40B4-BE49-F238E27FC236}">
                <a16:creationId xmlns:a16="http://schemas.microsoft.com/office/drawing/2014/main" id="{41EECC59-A820-4041-9833-8FF3FC8E4FE0}"/>
              </a:ext>
            </a:extLst>
          </p:cNvPr>
          <p:cNvPicPr>
            <a:picLocks noChangeAspect="1"/>
          </p:cNvPicPr>
          <p:nvPr/>
        </p:nvPicPr>
        <p:blipFill>
          <a:blip r:embed="rId4"/>
          <a:stretch>
            <a:fillRect/>
          </a:stretch>
        </p:blipFill>
        <p:spPr>
          <a:xfrm>
            <a:off x="462844" y="3517487"/>
            <a:ext cx="8357391" cy="2619058"/>
          </a:xfrm>
          <a:prstGeom prst="rect">
            <a:avLst/>
          </a:prstGeom>
        </p:spPr>
      </p:pic>
      <p:sp>
        <p:nvSpPr>
          <p:cNvPr id="4" name="Slide Number Placeholder 3">
            <a:extLst>
              <a:ext uri="{FF2B5EF4-FFF2-40B4-BE49-F238E27FC236}">
                <a16:creationId xmlns:a16="http://schemas.microsoft.com/office/drawing/2014/main" id="{02B64738-2BD9-44EE-89B1-B3168A279227}"/>
              </a:ext>
            </a:extLst>
          </p:cNvPr>
          <p:cNvSpPr>
            <a:spLocks noGrp="1"/>
          </p:cNvSpPr>
          <p:nvPr>
            <p:ph type="sldNum" sz="quarter" idx="12"/>
          </p:nvPr>
        </p:nvSpPr>
        <p:spPr/>
        <p:txBody>
          <a:bodyPr/>
          <a:lstStyle/>
          <a:p>
            <a:fld id="{12729EF8-E278-4F06-8F71-7AA0348DCC88}" type="slidenum">
              <a:rPr lang="en-US" smtClean="0"/>
              <a:t>11</a:t>
            </a:fld>
            <a:endParaRPr lang="en-US"/>
          </a:p>
        </p:txBody>
      </p:sp>
    </p:spTree>
    <p:extLst>
      <p:ext uri="{BB962C8B-B14F-4D97-AF65-F5344CB8AC3E}">
        <p14:creationId xmlns:p14="http://schemas.microsoft.com/office/powerpoint/2010/main" val="4201267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A08D-808E-403C-BCBD-EE619E5E3B51}"/>
              </a:ext>
            </a:extLst>
          </p:cNvPr>
          <p:cNvSpPr>
            <a:spLocks noGrp="1"/>
          </p:cNvSpPr>
          <p:nvPr>
            <p:ph type="title"/>
          </p:nvPr>
        </p:nvSpPr>
        <p:spPr>
          <a:xfrm>
            <a:off x="628650" y="365126"/>
            <a:ext cx="7519063" cy="402297"/>
          </a:xfrm>
        </p:spPr>
        <p:txBody>
          <a:bodyPr>
            <a:normAutofit fontScale="90000"/>
          </a:bodyPr>
          <a:lstStyle/>
          <a:p>
            <a:r>
              <a:rPr lang="en-US" sz="2400" dirty="0">
                <a:latin typeface="Times New Roman" panose="02020603050405020304" pitchFamily="18" charset="0"/>
                <a:cs typeface="Times New Roman" panose="02020603050405020304" pitchFamily="18" charset="0"/>
              </a:rPr>
              <a:t>2. Effect on transmission efficiency.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4D84184-2FFE-4D0B-A57E-E18AF73FDF0D}"/>
                  </a:ext>
                </a:extLst>
              </p:cNvPr>
              <p:cNvSpPr>
                <a:spLocks noGrp="1"/>
              </p:cNvSpPr>
              <p:nvPr>
                <p:ph idx="1"/>
              </p:nvPr>
            </p:nvSpPr>
            <p:spPr>
              <a:xfrm>
                <a:off x="628650" y="891558"/>
                <a:ext cx="7886700" cy="3263504"/>
              </a:xfrm>
            </p:spPr>
            <p:txBody>
              <a:bodyPr/>
              <a:lstStyle/>
              <a:p>
                <a:pPr algn="l"/>
                <a:r>
                  <a:rPr lang="en-US" sz="1600" dirty="0">
                    <a:solidFill>
                      <a:srgbClr val="231F20"/>
                    </a:solidFill>
                    <a:latin typeface="Times New Roman" panose="02020603050405020304" pitchFamily="18" charset="0"/>
                    <a:cs typeface="Times New Roman" panose="02020603050405020304" pitchFamily="18" charset="0"/>
                  </a:rPr>
                  <a:t>The power delivered to the load depends upon the power factor.</a:t>
                </a:r>
              </a:p>
              <a:p>
                <a:pPr algn="l"/>
                <a:r>
                  <a:rPr lang="en-US" sz="1600" dirty="0">
                    <a:solidFill>
                      <a:srgbClr val="231F20"/>
                    </a:solidFill>
                    <a:latin typeface="Times New Roman" panose="02020603050405020304" pitchFamily="18" charset="0"/>
                    <a:cs typeface="Times New Roman" panose="02020603050405020304" pitchFamily="18" charset="0"/>
                  </a:rPr>
                  <a:t>It is clear that in each case, for a given amount of power to be transmitted (</a:t>
                </a:r>
                <a:r>
                  <a:rPr lang="en-US" sz="1600" i="1" dirty="0">
                    <a:solidFill>
                      <a:srgbClr val="231F20"/>
                    </a:solidFill>
                    <a:latin typeface="Times New Roman" panose="02020603050405020304" pitchFamily="18" charset="0"/>
                    <a:cs typeface="Times New Roman" panose="02020603050405020304" pitchFamily="18" charset="0"/>
                  </a:rPr>
                  <a:t>P</a:t>
                </a:r>
                <a:r>
                  <a:rPr lang="en-US" sz="1600" dirty="0">
                    <a:solidFill>
                      <a:srgbClr val="231F20"/>
                    </a:solidFill>
                    <a:latin typeface="Times New Roman" panose="02020603050405020304" pitchFamily="18" charset="0"/>
                    <a:cs typeface="Times New Roman" panose="02020603050405020304" pitchFamily="18" charset="0"/>
                  </a:rPr>
                  <a:t>) and receiving end voltage (</a:t>
                </a:r>
                <a:r>
                  <a:rPr lang="en-US" sz="1600" i="1" dirty="0">
                    <a:solidFill>
                      <a:srgbClr val="231F20"/>
                    </a:solidFill>
                    <a:latin typeface="Times New Roman" panose="02020603050405020304" pitchFamily="18" charset="0"/>
                    <a:cs typeface="Times New Roman" panose="02020603050405020304" pitchFamily="18" charset="0"/>
                  </a:rPr>
                  <a:t>VR</a:t>
                </a:r>
                <a:r>
                  <a:rPr lang="en-US" sz="1600" dirty="0">
                    <a:solidFill>
                      <a:srgbClr val="231F20"/>
                    </a:solidFill>
                    <a:latin typeface="Times New Roman" panose="02020603050405020304" pitchFamily="18" charset="0"/>
                    <a:cs typeface="Times New Roman" panose="02020603050405020304" pitchFamily="18" charset="0"/>
                  </a:rPr>
                  <a:t>), the load current </a:t>
                </a:r>
                <a:r>
                  <a:rPr lang="en-US" sz="1600" i="1" dirty="0">
                    <a:solidFill>
                      <a:srgbClr val="231F20"/>
                    </a:solidFill>
                    <a:latin typeface="Times New Roman" panose="02020603050405020304" pitchFamily="18" charset="0"/>
                    <a:cs typeface="Times New Roman" panose="02020603050405020304" pitchFamily="18" charset="0"/>
                  </a:rPr>
                  <a:t>I </a:t>
                </a:r>
                <a:r>
                  <a:rPr lang="en-US" sz="1600" dirty="0">
                    <a:solidFill>
                      <a:srgbClr val="231F20"/>
                    </a:solidFill>
                    <a:latin typeface="Times New Roman" panose="02020603050405020304" pitchFamily="18" charset="0"/>
                    <a:cs typeface="Times New Roman" panose="02020603050405020304" pitchFamily="18" charset="0"/>
                  </a:rPr>
                  <a:t>is inversely proportional to the load </a:t>
                </a:r>
                <a:r>
                  <a:rPr lang="en-US" sz="1600" dirty="0" err="1">
                    <a:solidFill>
                      <a:srgbClr val="231F20"/>
                    </a:solidFill>
                    <a:latin typeface="Times New Roman" panose="02020603050405020304" pitchFamily="18" charset="0"/>
                    <a:cs typeface="Times New Roman" panose="02020603050405020304" pitchFamily="18" charset="0"/>
                  </a:rPr>
                  <a:t>p.f</a:t>
                </a:r>
                <a:r>
                  <a:rPr lang="en-US" sz="1600" dirty="0">
                    <a:solidFill>
                      <a:srgbClr val="231F20"/>
                    </a:solidFill>
                    <a:latin typeface="Times New Roman" panose="02020603050405020304" pitchFamily="18" charset="0"/>
                    <a:cs typeface="Times New Roman" panose="02020603050405020304" pitchFamily="18" charset="0"/>
                  </a:rPr>
                  <a:t>. cos </a:t>
                </a:r>
                <a14:m>
                  <m:oMath xmlns:m="http://schemas.openxmlformats.org/officeDocument/2006/math">
                    <m:r>
                      <a:rPr lang="en-US" sz="1600" dirty="0">
                        <a:solidFill>
                          <a:srgbClr val="231F20"/>
                        </a:solidFill>
                        <a:latin typeface="Cambria Math" panose="02040503050406030204" pitchFamily="18" charset="0"/>
                      </a:rPr>
                      <m:t>𝜃</m:t>
                    </m:r>
                  </m:oMath>
                </a14:m>
                <a:r>
                  <a:rPr lang="en-US" sz="1600" i="1" dirty="0">
                    <a:solidFill>
                      <a:srgbClr val="231F20"/>
                    </a:solidFill>
                    <a:latin typeface="Times New Roman" panose="02020603050405020304" pitchFamily="18" charset="0"/>
                    <a:cs typeface="Times New Roman" panose="02020603050405020304" pitchFamily="18" charset="0"/>
                  </a:rPr>
                  <a:t>R</a:t>
                </a:r>
                <a:r>
                  <a:rPr lang="en-US" sz="1600" dirty="0">
                    <a:solidFill>
                      <a:srgbClr val="231F20"/>
                    </a:solidFill>
                    <a:latin typeface="Times New Roman" panose="02020603050405020304" pitchFamily="18" charset="0"/>
                    <a:cs typeface="Times New Roman" panose="02020603050405020304" pitchFamily="18" charset="0"/>
                  </a:rPr>
                  <a:t>.</a:t>
                </a:r>
              </a:p>
              <a:p>
                <a:pPr algn="l"/>
                <a:r>
                  <a:rPr lang="en-US" sz="1600" dirty="0">
                    <a:solidFill>
                      <a:srgbClr val="231F20"/>
                    </a:solidFill>
                    <a:latin typeface="Times New Roman" panose="02020603050405020304" pitchFamily="18" charset="0"/>
                    <a:cs typeface="Times New Roman" panose="02020603050405020304" pitchFamily="18" charset="0"/>
                  </a:rPr>
                  <a:t>Consequently, with the decrease in load </a:t>
                </a:r>
                <a:r>
                  <a:rPr lang="en-US" sz="1600" dirty="0" err="1">
                    <a:solidFill>
                      <a:srgbClr val="231F20"/>
                    </a:solidFill>
                    <a:latin typeface="Times New Roman" panose="02020603050405020304" pitchFamily="18" charset="0"/>
                    <a:cs typeface="Times New Roman" panose="02020603050405020304" pitchFamily="18" charset="0"/>
                  </a:rPr>
                  <a:t>p.f</a:t>
                </a:r>
                <a:r>
                  <a:rPr lang="en-US" sz="1600" dirty="0">
                    <a:solidFill>
                      <a:srgbClr val="231F20"/>
                    </a:solidFill>
                    <a:latin typeface="Times New Roman" panose="02020603050405020304" pitchFamily="18" charset="0"/>
                    <a:cs typeface="Times New Roman" panose="02020603050405020304" pitchFamily="18" charset="0"/>
                  </a:rPr>
                  <a:t>., the load current and hence</a:t>
                </a:r>
              </a:p>
              <a:p>
                <a:pPr marL="0" indent="0">
                  <a:buNone/>
                </a:pPr>
                <a:r>
                  <a:rPr lang="en-US" sz="1600" dirty="0">
                    <a:solidFill>
                      <a:srgbClr val="231F20"/>
                    </a:solidFill>
                    <a:latin typeface="Times New Roman" panose="02020603050405020304" pitchFamily="18" charset="0"/>
                    <a:cs typeface="Times New Roman" panose="02020603050405020304" pitchFamily="18" charset="0"/>
                  </a:rPr>
                  <a:t>the line losses are increased.</a:t>
                </a:r>
              </a:p>
              <a:p>
                <a:pPr algn="l"/>
                <a:r>
                  <a:rPr lang="en-US" sz="1600" dirty="0">
                    <a:solidFill>
                      <a:srgbClr val="231F20"/>
                    </a:solidFill>
                    <a:latin typeface="Times New Roman" panose="02020603050405020304" pitchFamily="18" charset="0"/>
                    <a:cs typeface="Times New Roman" panose="02020603050405020304" pitchFamily="18" charset="0"/>
                  </a:rPr>
                  <a:t>This leads to the conclusion that transmission efficiency of a line decreases</a:t>
                </a:r>
              </a:p>
              <a:p>
                <a:pPr marL="0" indent="0">
                  <a:buNone/>
                </a:pPr>
                <a:r>
                  <a:rPr lang="en-US" sz="1600" dirty="0">
                    <a:solidFill>
                      <a:srgbClr val="231F20"/>
                    </a:solidFill>
                    <a:latin typeface="Times New Roman" panose="02020603050405020304" pitchFamily="18" charset="0"/>
                    <a:cs typeface="Times New Roman" panose="02020603050405020304" pitchFamily="18" charset="0"/>
                  </a:rPr>
                  <a:t>with the decrease in load </a:t>
                </a:r>
                <a:r>
                  <a:rPr lang="en-US" sz="1600" dirty="0" err="1">
                    <a:solidFill>
                      <a:srgbClr val="231F20"/>
                    </a:solidFill>
                    <a:latin typeface="Times New Roman" panose="02020603050405020304" pitchFamily="18" charset="0"/>
                    <a:cs typeface="Times New Roman" panose="02020603050405020304" pitchFamily="18" charset="0"/>
                  </a:rPr>
                  <a:t>p.f</a:t>
                </a:r>
                <a:r>
                  <a:rPr lang="en-US" sz="1600" dirty="0">
                    <a:solidFill>
                      <a:srgbClr val="231F20"/>
                    </a:solidFill>
                    <a:latin typeface="Times New Roman" panose="02020603050405020304" pitchFamily="18" charset="0"/>
                    <a:cs typeface="Times New Roman" panose="02020603050405020304" pitchFamily="18" charset="0"/>
                  </a:rPr>
                  <a:t>. and </a:t>
                </a:r>
                <a:r>
                  <a:rPr lang="en-US" sz="1600" i="1" dirty="0">
                    <a:solidFill>
                      <a:srgbClr val="231F20"/>
                    </a:solidFill>
                    <a:latin typeface="Times New Roman" panose="02020603050405020304" pitchFamily="18" charset="0"/>
                    <a:cs typeface="Times New Roman" panose="02020603050405020304" pitchFamily="18" charset="0"/>
                  </a:rPr>
                  <a:t>vice-versa</a:t>
                </a:r>
                <a:r>
                  <a:rPr lang="en-US" sz="1600" dirty="0">
                    <a:solidFill>
                      <a:srgbClr val="231F20"/>
                    </a:solidFill>
                    <a:latin typeface="Times New Roman" panose="02020603050405020304" pitchFamily="18" charset="0"/>
                    <a:cs typeface="Times New Roman" panose="02020603050405020304" pitchFamily="18" charset="0"/>
                  </a:rPr>
                  <a:t>,</a:t>
                </a:r>
              </a:p>
              <a:p>
                <a:pPr marL="0" indent="0">
                  <a:buNone/>
                </a:pPr>
                <a:endParaRPr lang="en-US" dirty="0"/>
              </a:p>
            </p:txBody>
          </p:sp>
        </mc:Choice>
        <mc:Fallback>
          <p:sp>
            <p:nvSpPr>
              <p:cNvPr id="3" name="Content Placeholder 2">
                <a:extLst>
                  <a:ext uri="{FF2B5EF4-FFF2-40B4-BE49-F238E27FC236}">
                    <a16:creationId xmlns:a16="http://schemas.microsoft.com/office/drawing/2014/main" id="{B4D84184-2FFE-4D0B-A57E-E18AF73FDF0D}"/>
                  </a:ext>
                </a:extLst>
              </p:cNvPr>
              <p:cNvSpPr>
                <a:spLocks noGrp="1" noRot="1" noChangeAspect="1" noMove="1" noResize="1" noEditPoints="1" noAdjustHandles="1" noChangeArrowheads="1" noChangeShapeType="1" noTextEdit="1"/>
              </p:cNvSpPr>
              <p:nvPr>
                <p:ph idx="1"/>
              </p:nvPr>
            </p:nvSpPr>
            <p:spPr>
              <a:xfrm>
                <a:off x="628650" y="891558"/>
                <a:ext cx="7886700" cy="3263504"/>
              </a:xfrm>
              <a:blipFill>
                <a:blip r:embed="rId2"/>
                <a:stretch>
                  <a:fillRect l="-386" t="-1306" r="-100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405EEEE5-3B9D-46F7-9FAF-258062958219}"/>
              </a:ext>
            </a:extLst>
          </p:cNvPr>
          <p:cNvPicPr>
            <a:picLocks noChangeAspect="1"/>
          </p:cNvPicPr>
          <p:nvPr/>
        </p:nvPicPr>
        <p:blipFill>
          <a:blip r:embed="rId3"/>
          <a:stretch>
            <a:fillRect/>
          </a:stretch>
        </p:blipFill>
        <p:spPr>
          <a:xfrm>
            <a:off x="1666376" y="3470275"/>
            <a:ext cx="4791574" cy="2132894"/>
          </a:xfrm>
          <a:prstGeom prst="rect">
            <a:avLst/>
          </a:prstGeom>
        </p:spPr>
      </p:pic>
      <p:sp>
        <p:nvSpPr>
          <p:cNvPr id="4" name="Slide Number Placeholder 3">
            <a:extLst>
              <a:ext uri="{FF2B5EF4-FFF2-40B4-BE49-F238E27FC236}">
                <a16:creationId xmlns:a16="http://schemas.microsoft.com/office/drawing/2014/main" id="{588132F2-B343-4667-9334-508A0B521F7A}"/>
              </a:ext>
            </a:extLst>
          </p:cNvPr>
          <p:cNvSpPr>
            <a:spLocks noGrp="1"/>
          </p:cNvSpPr>
          <p:nvPr>
            <p:ph type="sldNum" sz="quarter" idx="12"/>
          </p:nvPr>
        </p:nvSpPr>
        <p:spPr/>
        <p:txBody>
          <a:bodyPr/>
          <a:lstStyle/>
          <a:p>
            <a:fld id="{12729EF8-E278-4F06-8F71-7AA0348DCC88}" type="slidenum">
              <a:rPr lang="en-US" smtClean="0"/>
              <a:t>12</a:t>
            </a:fld>
            <a:endParaRPr lang="en-US"/>
          </a:p>
        </p:txBody>
      </p:sp>
    </p:spTree>
    <p:extLst>
      <p:ext uri="{BB962C8B-B14F-4D97-AF65-F5344CB8AC3E}">
        <p14:creationId xmlns:p14="http://schemas.microsoft.com/office/powerpoint/2010/main" val="3072178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6CC909-2DC9-4D62-8064-96263FE5CD20}"/>
              </a:ext>
            </a:extLst>
          </p:cNvPr>
          <p:cNvPicPr>
            <a:picLocks noChangeAspect="1"/>
          </p:cNvPicPr>
          <p:nvPr/>
        </p:nvPicPr>
        <p:blipFill>
          <a:blip r:embed="rId2"/>
          <a:stretch>
            <a:fillRect/>
          </a:stretch>
        </p:blipFill>
        <p:spPr>
          <a:xfrm>
            <a:off x="263348" y="236706"/>
            <a:ext cx="8617303" cy="1046031"/>
          </a:xfrm>
          <a:prstGeom prst="rect">
            <a:avLst/>
          </a:prstGeom>
        </p:spPr>
      </p:pic>
      <p:pic>
        <p:nvPicPr>
          <p:cNvPr id="7" name="Picture 6">
            <a:extLst>
              <a:ext uri="{FF2B5EF4-FFF2-40B4-BE49-F238E27FC236}">
                <a16:creationId xmlns:a16="http://schemas.microsoft.com/office/drawing/2014/main" id="{C5A84A08-8EC2-43A3-ABA1-34F3C4C35AFD}"/>
              </a:ext>
            </a:extLst>
          </p:cNvPr>
          <p:cNvPicPr>
            <a:picLocks noChangeAspect="1"/>
          </p:cNvPicPr>
          <p:nvPr/>
        </p:nvPicPr>
        <p:blipFill>
          <a:blip r:embed="rId3"/>
          <a:stretch>
            <a:fillRect/>
          </a:stretch>
        </p:blipFill>
        <p:spPr>
          <a:xfrm>
            <a:off x="263348" y="1282737"/>
            <a:ext cx="5530894" cy="1616022"/>
          </a:xfrm>
          <a:prstGeom prst="rect">
            <a:avLst/>
          </a:prstGeom>
        </p:spPr>
      </p:pic>
      <p:pic>
        <p:nvPicPr>
          <p:cNvPr id="9" name="Picture 8">
            <a:extLst>
              <a:ext uri="{FF2B5EF4-FFF2-40B4-BE49-F238E27FC236}">
                <a16:creationId xmlns:a16="http://schemas.microsoft.com/office/drawing/2014/main" id="{24405A28-73F5-4799-869A-E2E1A89F5E04}"/>
              </a:ext>
            </a:extLst>
          </p:cNvPr>
          <p:cNvPicPr>
            <a:picLocks noChangeAspect="1"/>
          </p:cNvPicPr>
          <p:nvPr/>
        </p:nvPicPr>
        <p:blipFill>
          <a:blip r:embed="rId4"/>
          <a:stretch>
            <a:fillRect/>
          </a:stretch>
        </p:blipFill>
        <p:spPr>
          <a:xfrm>
            <a:off x="425450" y="2898759"/>
            <a:ext cx="7575117" cy="3601543"/>
          </a:xfrm>
          <a:prstGeom prst="rect">
            <a:avLst/>
          </a:prstGeom>
        </p:spPr>
      </p:pic>
      <p:sp>
        <p:nvSpPr>
          <p:cNvPr id="2" name="Slide Number Placeholder 1">
            <a:extLst>
              <a:ext uri="{FF2B5EF4-FFF2-40B4-BE49-F238E27FC236}">
                <a16:creationId xmlns:a16="http://schemas.microsoft.com/office/drawing/2014/main" id="{87BB9E80-2701-4438-99E4-3F72F4818BD6}"/>
              </a:ext>
            </a:extLst>
          </p:cNvPr>
          <p:cNvSpPr>
            <a:spLocks noGrp="1"/>
          </p:cNvSpPr>
          <p:nvPr>
            <p:ph type="sldNum" sz="quarter" idx="12"/>
          </p:nvPr>
        </p:nvSpPr>
        <p:spPr/>
        <p:txBody>
          <a:bodyPr/>
          <a:lstStyle/>
          <a:p>
            <a:fld id="{12729EF8-E278-4F06-8F71-7AA0348DCC88}" type="slidenum">
              <a:rPr lang="en-US" smtClean="0"/>
              <a:t>13</a:t>
            </a:fld>
            <a:endParaRPr lang="en-US"/>
          </a:p>
        </p:txBody>
      </p:sp>
    </p:spTree>
    <p:extLst>
      <p:ext uri="{BB962C8B-B14F-4D97-AF65-F5344CB8AC3E}">
        <p14:creationId xmlns:p14="http://schemas.microsoft.com/office/powerpoint/2010/main" val="3042419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82C68E-F342-4EE6-ABAB-66089900785F}"/>
              </a:ext>
            </a:extLst>
          </p:cNvPr>
          <p:cNvPicPr>
            <a:picLocks noChangeAspect="1"/>
          </p:cNvPicPr>
          <p:nvPr/>
        </p:nvPicPr>
        <p:blipFill>
          <a:blip r:embed="rId2"/>
          <a:stretch>
            <a:fillRect/>
          </a:stretch>
        </p:blipFill>
        <p:spPr>
          <a:xfrm>
            <a:off x="917760" y="335580"/>
            <a:ext cx="6950596" cy="2723709"/>
          </a:xfrm>
          <a:prstGeom prst="rect">
            <a:avLst/>
          </a:prstGeom>
        </p:spPr>
      </p:pic>
      <p:pic>
        <p:nvPicPr>
          <p:cNvPr id="5" name="Picture 4">
            <a:extLst>
              <a:ext uri="{FF2B5EF4-FFF2-40B4-BE49-F238E27FC236}">
                <a16:creationId xmlns:a16="http://schemas.microsoft.com/office/drawing/2014/main" id="{894F9E57-1A4C-40A5-8C01-A11BAEF7C275}"/>
              </a:ext>
            </a:extLst>
          </p:cNvPr>
          <p:cNvPicPr>
            <a:picLocks noChangeAspect="1"/>
          </p:cNvPicPr>
          <p:nvPr/>
        </p:nvPicPr>
        <p:blipFill>
          <a:blip r:embed="rId3"/>
          <a:stretch>
            <a:fillRect/>
          </a:stretch>
        </p:blipFill>
        <p:spPr>
          <a:xfrm>
            <a:off x="980649" y="3244145"/>
            <a:ext cx="7182702" cy="3278275"/>
          </a:xfrm>
          <a:prstGeom prst="rect">
            <a:avLst/>
          </a:prstGeom>
        </p:spPr>
      </p:pic>
      <p:sp>
        <p:nvSpPr>
          <p:cNvPr id="2" name="Slide Number Placeholder 1">
            <a:extLst>
              <a:ext uri="{FF2B5EF4-FFF2-40B4-BE49-F238E27FC236}">
                <a16:creationId xmlns:a16="http://schemas.microsoft.com/office/drawing/2014/main" id="{3BF2DF04-5B7E-4EBF-988B-960BE7EAB1BF}"/>
              </a:ext>
            </a:extLst>
          </p:cNvPr>
          <p:cNvSpPr>
            <a:spLocks noGrp="1"/>
          </p:cNvSpPr>
          <p:nvPr>
            <p:ph type="sldNum" sz="quarter" idx="12"/>
          </p:nvPr>
        </p:nvSpPr>
        <p:spPr/>
        <p:txBody>
          <a:bodyPr/>
          <a:lstStyle/>
          <a:p>
            <a:fld id="{12729EF8-E278-4F06-8F71-7AA0348DCC88}" type="slidenum">
              <a:rPr lang="en-US" smtClean="0"/>
              <a:t>14</a:t>
            </a:fld>
            <a:endParaRPr lang="en-US"/>
          </a:p>
        </p:txBody>
      </p:sp>
    </p:spTree>
    <p:extLst>
      <p:ext uri="{BB962C8B-B14F-4D97-AF65-F5344CB8AC3E}">
        <p14:creationId xmlns:p14="http://schemas.microsoft.com/office/powerpoint/2010/main" val="2919132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FA631E-2B5A-4AEB-B9C6-F978F1313C2B}"/>
              </a:ext>
            </a:extLst>
          </p:cNvPr>
          <p:cNvPicPr>
            <a:picLocks noChangeAspect="1"/>
          </p:cNvPicPr>
          <p:nvPr/>
        </p:nvPicPr>
        <p:blipFill>
          <a:blip r:embed="rId2"/>
          <a:stretch>
            <a:fillRect/>
          </a:stretch>
        </p:blipFill>
        <p:spPr>
          <a:xfrm>
            <a:off x="383276" y="465622"/>
            <a:ext cx="8602679" cy="1566377"/>
          </a:xfrm>
          <a:prstGeom prst="rect">
            <a:avLst/>
          </a:prstGeom>
        </p:spPr>
      </p:pic>
      <p:sp>
        <p:nvSpPr>
          <p:cNvPr id="2" name="Slide Number Placeholder 1">
            <a:extLst>
              <a:ext uri="{FF2B5EF4-FFF2-40B4-BE49-F238E27FC236}">
                <a16:creationId xmlns:a16="http://schemas.microsoft.com/office/drawing/2014/main" id="{3AD427D9-0B6A-45A5-8308-D6BA3B7AD893}"/>
              </a:ext>
            </a:extLst>
          </p:cNvPr>
          <p:cNvSpPr>
            <a:spLocks noGrp="1"/>
          </p:cNvSpPr>
          <p:nvPr>
            <p:ph type="sldNum" sz="quarter" idx="12"/>
          </p:nvPr>
        </p:nvSpPr>
        <p:spPr/>
        <p:txBody>
          <a:bodyPr/>
          <a:lstStyle/>
          <a:p>
            <a:fld id="{12729EF8-E278-4F06-8F71-7AA0348DCC88}" type="slidenum">
              <a:rPr lang="en-US" smtClean="0"/>
              <a:t>15</a:t>
            </a:fld>
            <a:endParaRPr lang="en-US"/>
          </a:p>
        </p:txBody>
      </p:sp>
    </p:spTree>
    <p:extLst>
      <p:ext uri="{BB962C8B-B14F-4D97-AF65-F5344CB8AC3E}">
        <p14:creationId xmlns:p14="http://schemas.microsoft.com/office/powerpoint/2010/main" val="2193804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760D7E-6A4E-49F8-8293-E524CD620CBE}"/>
              </a:ext>
            </a:extLst>
          </p:cNvPr>
          <p:cNvSpPr>
            <a:spLocks noGrp="1"/>
          </p:cNvSpPr>
          <p:nvPr>
            <p:ph type="sldNum" sz="quarter" idx="12"/>
          </p:nvPr>
        </p:nvSpPr>
        <p:spPr/>
        <p:txBody>
          <a:bodyPr/>
          <a:lstStyle/>
          <a:p>
            <a:fld id="{12729EF8-E278-4F06-8F71-7AA0348DCC88}" type="slidenum">
              <a:rPr lang="en-US" smtClean="0"/>
              <a:t>16</a:t>
            </a:fld>
            <a:endParaRPr lang="en-US"/>
          </a:p>
        </p:txBody>
      </p:sp>
    </p:spTree>
    <p:extLst>
      <p:ext uri="{BB962C8B-B14F-4D97-AF65-F5344CB8AC3E}">
        <p14:creationId xmlns:p14="http://schemas.microsoft.com/office/powerpoint/2010/main" val="3949043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97BF-64DB-4519-80BF-312535DE8B75}"/>
              </a:ext>
            </a:extLst>
          </p:cNvPr>
          <p:cNvSpPr>
            <a:spLocks noGrp="1"/>
          </p:cNvSpPr>
          <p:nvPr>
            <p:ph type="title"/>
          </p:nvPr>
        </p:nvSpPr>
        <p:spPr>
          <a:xfrm>
            <a:off x="628650" y="1297517"/>
            <a:ext cx="7886700" cy="677334"/>
          </a:xfrm>
        </p:spPr>
        <p:txBody>
          <a:bodyPr>
            <a:normAutofit/>
          </a:bodyPr>
          <a:lstStyle/>
          <a:p>
            <a:r>
              <a:rPr lang="en-US" sz="2400" dirty="0">
                <a:solidFill>
                  <a:srgbClr val="005AAB"/>
                </a:solidFill>
                <a:latin typeface="Arial" panose="020B0604020202020204" pitchFamily="34" charset="0"/>
              </a:rPr>
              <a:t>Medium Transmission Lines</a:t>
            </a:r>
            <a:endParaRPr lang="en-US" sz="4950"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473A470-5361-4B83-97A2-55A479243E58}"/>
                  </a:ext>
                </a:extLst>
              </p:cNvPr>
              <p:cNvSpPr>
                <a:spLocks noGrp="1"/>
              </p:cNvSpPr>
              <p:nvPr>
                <p:ph idx="1"/>
              </p:nvPr>
            </p:nvSpPr>
            <p:spPr>
              <a:xfrm>
                <a:off x="535517" y="1974850"/>
                <a:ext cx="8083550" cy="3263504"/>
              </a:xfrm>
            </p:spPr>
            <p:txBody>
              <a:bodyPr/>
              <a:lstStyle/>
              <a:p>
                <a:r>
                  <a:rPr lang="en-US" sz="1500" dirty="0">
                    <a:latin typeface="Times New Roman" panose="02020603050405020304" pitchFamily="18" charset="0"/>
                    <a:cs typeface="Times New Roman" panose="02020603050405020304" pitchFamily="18" charset="0"/>
                  </a:rPr>
                  <a:t>In order to get reasonably accuracy the line capacitance must be taken into consideration.</a:t>
                </a:r>
              </a:p>
              <a:p>
                <a:pPr algn="l"/>
                <a:r>
                  <a:rPr lang="en-US" sz="1500" dirty="0">
                    <a:solidFill>
                      <a:srgbClr val="231F20"/>
                    </a:solidFill>
                    <a:latin typeface="Times New Roman" panose="02020603050405020304" pitchFamily="18" charset="0"/>
                  </a:rPr>
                  <a:t>In order to make the calculations simple, the line capacitance is assumed to be lumped or concentrated in the form of capacitors shunted across the line at one or more points.</a:t>
                </a:r>
              </a:p>
              <a:p>
                <a:pPr algn="l"/>
                <a:r>
                  <a:rPr lang="en-US" sz="1500" dirty="0">
                    <a:latin typeface="Times New Roman" panose="02020603050405020304" pitchFamily="18" charset="0"/>
                    <a:cs typeface="Times New Roman" panose="02020603050405020304" pitchFamily="18" charset="0"/>
                  </a:rPr>
                  <a:t>The most commonly used methods (known as localized capacitance methods) for the solution of medium transmissions lines are :</a:t>
                </a:r>
              </a:p>
              <a:p>
                <a:pPr algn="l"/>
                <a:r>
                  <a:rPr lang="en-US" sz="1350" b="1" dirty="0">
                    <a:solidFill>
                      <a:srgbClr val="ED008D"/>
                    </a:solidFill>
                    <a:latin typeface="Times New Roman" panose="02020603050405020304" pitchFamily="18" charset="0"/>
                  </a:rPr>
                  <a:t>(</a:t>
                </a:r>
                <a:r>
                  <a:rPr lang="en-US" sz="1350" b="1" i="1" dirty="0" err="1">
                    <a:solidFill>
                      <a:srgbClr val="ED008D"/>
                    </a:solidFill>
                    <a:latin typeface="Times New Roman" panose="02020603050405020304" pitchFamily="18" charset="0"/>
                  </a:rPr>
                  <a:t>i</a:t>
                </a:r>
                <a:r>
                  <a:rPr lang="en-US" sz="1350" b="1" dirty="0">
                    <a:solidFill>
                      <a:srgbClr val="ED008D"/>
                    </a:solidFill>
                    <a:latin typeface="Times New Roman" panose="02020603050405020304" pitchFamily="18" charset="0"/>
                  </a:rPr>
                  <a:t>) </a:t>
                </a:r>
                <a:r>
                  <a:rPr lang="en-US" sz="1350" dirty="0">
                    <a:solidFill>
                      <a:srgbClr val="231F20"/>
                    </a:solidFill>
                    <a:latin typeface="Times New Roman" panose="02020603050405020304" pitchFamily="18" charset="0"/>
                  </a:rPr>
                  <a:t>End condenser method </a:t>
                </a:r>
                <a:r>
                  <a:rPr lang="en-US" sz="1350" b="1" dirty="0">
                    <a:solidFill>
                      <a:srgbClr val="ED008D"/>
                    </a:solidFill>
                    <a:latin typeface="Times New Roman" panose="02020603050405020304" pitchFamily="18" charset="0"/>
                  </a:rPr>
                  <a:t>(</a:t>
                </a:r>
                <a:r>
                  <a:rPr lang="en-US" sz="1350" b="1" i="1" dirty="0">
                    <a:solidFill>
                      <a:srgbClr val="ED008D"/>
                    </a:solidFill>
                    <a:latin typeface="Times New Roman" panose="02020603050405020304" pitchFamily="18" charset="0"/>
                  </a:rPr>
                  <a:t>ii</a:t>
                </a:r>
                <a:r>
                  <a:rPr lang="en-US" sz="1350" b="1" dirty="0">
                    <a:solidFill>
                      <a:srgbClr val="ED008D"/>
                    </a:solidFill>
                    <a:latin typeface="Times New Roman" panose="02020603050405020304" pitchFamily="18" charset="0"/>
                  </a:rPr>
                  <a:t>) </a:t>
                </a:r>
                <a:r>
                  <a:rPr lang="en-US" sz="1350" dirty="0">
                    <a:solidFill>
                      <a:srgbClr val="231F20"/>
                    </a:solidFill>
                    <a:latin typeface="Times New Roman" panose="02020603050405020304" pitchFamily="18" charset="0"/>
                  </a:rPr>
                  <a:t>Nominal </a:t>
                </a:r>
                <a:r>
                  <a:rPr lang="en-US" sz="1350" i="1" dirty="0">
                    <a:solidFill>
                      <a:srgbClr val="231F20"/>
                    </a:solidFill>
                    <a:latin typeface="Times New Roman" panose="02020603050405020304" pitchFamily="18" charset="0"/>
                  </a:rPr>
                  <a:t>T </a:t>
                </a:r>
                <a:r>
                  <a:rPr lang="en-US" sz="1350" dirty="0">
                    <a:solidFill>
                      <a:srgbClr val="231F20"/>
                    </a:solidFill>
                    <a:latin typeface="Times New Roman" panose="02020603050405020304" pitchFamily="18" charset="0"/>
                  </a:rPr>
                  <a:t>method </a:t>
                </a:r>
                <a:r>
                  <a:rPr lang="en-US" sz="1350" b="1" dirty="0">
                    <a:solidFill>
                      <a:srgbClr val="ED008D"/>
                    </a:solidFill>
                    <a:latin typeface="Times New Roman" panose="02020603050405020304" pitchFamily="18" charset="0"/>
                  </a:rPr>
                  <a:t>(</a:t>
                </a:r>
                <a:r>
                  <a:rPr lang="en-US" sz="1350" b="1" i="1" dirty="0">
                    <a:solidFill>
                      <a:srgbClr val="ED008D"/>
                    </a:solidFill>
                    <a:latin typeface="Times New Roman" panose="02020603050405020304" pitchFamily="18" charset="0"/>
                  </a:rPr>
                  <a:t>iii</a:t>
                </a:r>
                <a:r>
                  <a:rPr lang="en-US" sz="1350" b="1" dirty="0">
                    <a:solidFill>
                      <a:srgbClr val="ED008D"/>
                    </a:solidFill>
                    <a:latin typeface="Times New Roman" panose="02020603050405020304" pitchFamily="18" charset="0"/>
                  </a:rPr>
                  <a:t>) </a:t>
                </a:r>
                <a:r>
                  <a:rPr lang="en-US" sz="1350" dirty="0">
                    <a:solidFill>
                      <a:srgbClr val="231F20"/>
                    </a:solidFill>
                    <a:latin typeface="Times New Roman" panose="02020603050405020304" pitchFamily="18" charset="0"/>
                  </a:rPr>
                  <a:t>Nominal </a:t>
                </a:r>
                <a14:m>
                  <m:oMath xmlns:m="http://schemas.openxmlformats.org/officeDocument/2006/math">
                    <m:r>
                      <a:rPr lang="en-US" sz="1350">
                        <a:solidFill>
                          <a:srgbClr val="231F20"/>
                        </a:solidFill>
                        <a:latin typeface="Cambria Math" panose="02040503050406030204" pitchFamily="18" charset="0"/>
                      </a:rPr>
                      <m:t>𝛱</m:t>
                    </m:r>
                  </m:oMath>
                </a14:m>
                <a:r>
                  <a:rPr lang="en-US" sz="1350" dirty="0">
                    <a:solidFill>
                      <a:srgbClr val="231F20"/>
                    </a:solidFill>
                    <a:latin typeface="Times New Roman" panose="02020603050405020304" pitchFamily="18" charset="0"/>
                  </a:rPr>
                  <a:t>method.</a:t>
                </a:r>
              </a:p>
              <a:p>
                <a:pPr algn="l"/>
                <a:r>
                  <a:rPr lang="en-US" sz="1350" dirty="0">
                    <a:solidFill>
                      <a:srgbClr val="231F20"/>
                    </a:solidFill>
                    <a:latin typeface="Times New Roman" panose="02020603050405020304" pitchFamily="18" charset="0"/>
                  </a:rPr>
                  <a:t>All the above methods are used for obtaining the performance calculations of medium lines.</a:t>
                </a:r>
              </a:p>
              <a:p>
                <a:pPr algn="l"/>
                <a:r>
                  <a:rPr lang="en-US" sz="1350" dirty="0">
                    <a:solidFill>
                      <a:srgbClr val="231F20"/>
                    </a:solidFill>
                    <a:latin typeface="Times New Roman" panose="02020603050405020304" pitchFamily="18" charset="0"/>
                  </a:rPr>
                  <a:t>They can also be used for short lines if their line capacitance is given in a particular problem.</a:t>
                </a:r>
              </a:p>
              <a:p>
                <a:pPr algn="l"/>
                <a:endParaRPr lang="en-US" sz="1500" dirty="0">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6473A470-5361-4B83-97A2-55A479243E58}"/>
                  </a:ext>
                </a:extLst>
              </p:cNvPr>
              <p:cNvSpPr>
                <a:spLocks noGrp="1" noRot="1" noChangeAspect="1" noMove="1" noResize="1" noEditPoints="1" noAdjustHandles="1" noChangeArrowheads="1" noChangeShapeType="1" noTextEdit="1"/>
              </p:cNvSpPr>
              <p:nvPr>
                <p:ph idx="1"/>
              </p:nvPr>
            </p:nvSpPr>
            <p:spPr>
              <a:xfrm>
                <a:off x="535517" y="1974850"/>
                <a:ext cx="8083550" cy="3263504"/>
              </a:xfrm>
              <a:blipFill>
                <a:blip r:embed="rId2"/>
                <a:stretch>
                  <a:fillRect l="-226" t="-112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80269B4-E575-4C34-B6C3-485E0C590CB2}"/>
              </a:ext>
            </a:extLst>
          </p:cNvPr>
          <p:cNvPicPr>
            <a:picLocks noChangeAspect="1"/>
          </p:cNvPicPr>
          <p:nvPr/>
        </p:nvPicPr>
        <p:blipFill>
          <a:blip r:embed="rId3"/>
          <a:stretch>
            <a:fillRect/>
          </a:stretch>
        </p:blipFill>
        <p:spPr>
          <a:xfrm>
            <a:off x="1890713" y="4083449"/>
            <a:ext cx="2314575" cy="1764506"/>
          </a:xfrm>
          <a:prstGeom prst="rect">
            <a:avLst/>
          </a:prstGeom>
        </p:spPr>
      </p:pic>
      <p:sp>
        <p:nvSpPr>
          <p:cNvPr id="4" name="Slide Number Placeholder 3">
            <a:extLst>
              <a:ext uri="{FF2B5EF4-FFF2-40B4-BE49-F238E27FC236}">
                <a16:creationId xmlns:a16="http://schemas.microsoft.com/office/drawing/2014/main" id="{687A70EF-DFF8-4E1D-8690-B3A1BB189F02}"/>
              </a:ext>
            </a:extLst>
          </p:cNvPr>
          <p:cNvSpPr>
            <a:spLocks noGrp="1"/>
          </p:cNvSpPr>
          <p:nvPr>
            <p:ph type="sldNum" sz="quarter" idx="12"/>
          </p:nvPr>
        </p:nvSpPr>
        <p:spPr/>
        <p:txBody>
          <a:bodyPr/>
          <a:lstStyle/>
          <a:p>
            <a:fld id="{12729EF8-E278-4F06-8F71-7AA0348DCC88}" type="slidenum">
              <a:rPr lang="en-US" smtClean="0"/>
              <a:t>17</a:t>
            </a:fld>
            <a:endParaRPr lang="en-US"/>
          </a:p>
        </p:txBody>
      </p:sp>
    </p:spTree>
    <p:extLst>
      <p:ext uri="{BB962C8B-B14F-4D97-AF65-F5344CB8AC3E}">
        <p14:creationId xmlns:p14="http://schemas.microsoft.com/office/powerpoint/2010/main" val="3392887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4A378-5B31-4E1D-8188-2383B980986B}"/>
              </a:ext>
            </a:extLst>
          </p:cNvPr>
          <p:cNvSpPr>
            <a:spLocks noGrp="1"/>
          </p:cNvSpPr>
          <p:nvPr>
            <p:ph type="title"/>
          </p:nvPr>
        </p:nvSpPr>
        <p:spPr>
          <a:xfrm>
            <a:off x="628650" y="1131095"/>
            <a:ext cx="7886700" cy="725223"/>
          </a:xfrm>
        </p:spPr>
        <p:txBody>
          <a:bodyPr/>
          <a:lstStyle/>
          <a:p>
            <a:r>
              <a:rPr lang="en-US" dirty="0">
                <a:latin typeface="Times New Roman" panose="02020603050405020304" pitchFamily="18" charset="0"/>
                <a:cs typeface="Times New Roman" panose="02020603050405020304" pitchFamily="18" charset="0"/>
              </a:rPr>
              <a:t>End Condenser Method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9C945F0-DDC0-4C5C-B140-4BA6847D29F3}"/>
                  </a:ext>
                </a:extLst>
              </p:cNvPr>
              <p:cNvSpPr>
                <a:spLocks noGrp="1"/>
              </p:cNvSpPr>
              <p:nvPr>
                <p:ph idx="1"/>
              </p:nvPr>
            </p:nvSpPr>
            <p:spPr>
              <a:xfrm>
                <a:off x="628650" y="1856318"/>
                <a:ext cx="7886700" cy="3633655"/>
              </a:xfrm>
            </p:spPr>
            <p:txBody>
              <a:bodyPr/>
              <a:lstStyle/>
              <a:p>
                <a:pPr algn="l"/>
                <a:r>
                  <a:rPr lang="en-US" sz="1350" dirty="0">
                    <a:solidFill>
                      <a:srgbClr val="231F20"/>
                    </a:solidFill>
                    <a:latin typeface="Times New Roman" panose="02020603050405020304" pitchFamily="18" charset="0"/>
                  </a:rPr>
                  <a:t>Let </a:t>
                </a:r>
                <a:r>
                  <a:rPr lang="en-US" sz="1350" i="1" dirty="0">
                    <a:solidFill>
                      <a:srgbClr val="231F20"/>
                    </a:solidFill>
                    <a:latin typeface="Times New Roman" panose="02020603050405020304" pitchFamily="18" charset="0"/>
                  </a:rPr>
                  <a:t>I</a:t>
                </a:r>
                <a:r>
                  <a:rPr lang="en-US" sz="825" i="1" dirty="0">
                    <a:solidFill>
                      <a:srgbClr val="231F20"/>
                    </a:solidFill>
                    <a:latin typeface="Times New Roman" panose="02020603050405020304" pitchFamily="18" charset="0"/>
                  </a:rPr>
                  <a:t>R</a:t>
                </a:r>
                <a:r>
                  <a:rPr lang="en-US" sz="1350" i="1" dirty="0">
                    <a:solidFill>
                      <a:srgbClr val="231F20"/>
                    </a:solidFill>
                    <a:latin typeface="Times New Roman" panose="02020603050405020304" pitchFamily="18" charset="0"/>
                  </a:rPr>
                  <a:t> </a:t>
                </a:r>
                <a:r>
                  <a:rPr lang="en-US" sz="1350" dirty="0">
                    <a:solidFill>
                      <a:srgbClr val="231F20"/>
                    </a:solidFill>
                    <a:latin typeface="Times New Roman" panose="02020603050405020304" pitchFamily="18" charset="0"/>
                  </a:rPr>
                  <a:t>= load current per phase</a:t>
                </a:r>
              </a:p>
              <a:p>
                <a:pPr algn="l"/>
                <a:r>
                  <a:rPr lang="en-US" sz="1350" i="1" dirty="0">
                    <a:solidFill>
                      <a:srgbClr val="231F20"/>
                    </a:solidFill>
                    <a:latin typeface="Times New Roman" panose="02020603050405020304" pitchFamily="18" charset="0"/>
                  </a:rPr>
                  <a:t>R </a:t>
                </a:r>
                <a:r>
                  <a:rPr lang="en-US" sz="1350" dirty="0">
                    <a:solidFill>
                      <a:srgbClr val="231F20"/>
                    </a:solidFill>
                    <a:latin typeface="Times New Roman" panose="02020603050405020304" pitchFamily="18" charset="0"/>
                  </a:rPr>
                  <a:t>= resistance per phase</a:t>
                </a:r>
              </a:p>
              <a:p>
                <a:pPr algn="l"/>
                <a:r>
                  <a:rPr lang="en-US" sz="1350" i="1" dirty="0">
                    <a:solidFill>
                      <a:srgbClr val="231F20"/>
                    </a:solidFill>
                    <a:latin typeface="Times New Roman" panose="02020603050405020304" pitchFamily="18" charset="0"/>
                  </a:rPr>
                  <a:t>X</a:t>
                </a:r>
                <a:r>
                  <a:rPr lang="en-US" sz="788" i="1" dirty="0">
                    <a:solidFill>
                      <a:srgbClr val="231F20"/>
                    </a:solidFill>
                    <a:latin typeface="Times New Roman" panose="02020603050405020304" pitchFamily="18" charset="0"/>
                  </a:rPr>
                  <a:t>L</a:t>
                </a:r>
                <a:r>
                  <a:rPr lang="en-US" sz="1350" i="1" dirty="0">
                    <a:solidFill>
                      <a:srgbClr val="231F20"/>
                    </a:solidFill>
                    <a:latin typeface="Times New Roman" panose="02020603050405020304" pitchFamily="18" charset="0"/>
                  </a:rPr>
                  <a:t> </a:t>
                </a:r>
                <a:r>
                  <a:rPr lang="en-US" sz="1350" dirty="0">
                    <a:solidFill>
                      <a:srgbClr val="231F20"/>
                    </a:solidFill>
                    <a:latin typeface="Times New Roman" panose="02020603050405020304" pitchFamily="18" charset="0"/>
                  </a:rPr>
                  <a:t>= inductive reactance per phase</a:t>
                </a:r>
              </a:p>
              <a:p>
                <a:pPr algn="l"/>
                <a:r>
                  <a:rPr lang="en-US" sz="1350" i="1" dirty="0">
                    <a:solidFill>
                      <a:srgbClr val="231F20"/>
                    </a:solidFill>
                    <a:latin typeface="Times New Roman" panose="02020603050405020304" pitchFamily="18" charset="0"/>
                  </a:rPr>
                  <a:t>C </a:t>
                </a:r>
                <a:r>
                  <a:rPr lang="en-US" sz="1350" dirty="0">
                    <a:solidFill>
                      <a:srgbClr val="231F20"/>
                    </a:solidFill>
                    <a:latin typeface="Times New Roman" panose="02020603050405020304" pitchFamily="18" charset="0"/>
                  </a:rPr>
                  <a:t>= capacitance per phase</a:t>
                </a:r>
              </a:p>
              <a:p>
                <a:pPr algn="l"/>
                <a:r>
                  <a:rPr lang="en-US" sz="1350" dirty="0">
                    <a:solidFill>
                      <a:srgbClr val="231F20"/>
                    </a:solidFill>
                    <a:latin typeface="Times New Roman" panose="02020603050405020304" pitchFamily="18" charset="0"/>
                  </a:rPr>
                  <a:t>cos </a:t>
                </a:r>
                <a14:m>
                  <m:oMath xmlns:m="http://schemas.openxmlformats.org/officeDocument/2006/math">
                    <m:r>
                      <a:rPr lang="en-US" sz="1350" i="1">
                        <a:solidFill>
                          <a:srgbClr val="231F20"/>
                        </a:solidFill>
                        <a:latin typeface="Cambria Math" panose="02040503050406030204" pitchFamily="18" charset="0"/>
                      </a:rPr>
                      <m:t>𝜃</m:t>
                    </m:r>
                  </m:oMath>
                </a14:m>
                <a:r>
                  <a:rPr lang="en-US" sz="900" i="1" dirty="0">
                    <a:solidFill>
                      <a:srgbClr val="231F20"/>
                    </a:solidFill>
                    <a:latin typeface="Times New Roman" panose="02020603050405020304" pitchFamily="18" charset="0"/>
                  </a:rPr>
                  <a:t>R</a:t>
                </a:r>
                <a:r>
                  <a:rPr lang="en-US" sz="1350" i="1" dirty="0">
                    <a:solidFill>
                      <a:srgbClr val="231F20"/>
                    </a:solidFill>
                    <a:latin typeface="Times New Roman" panose="02020603050405020304" pitchFamily="18" charset="0"/>
                  </a:rPr>
                  <a:t> </a:t>
                </a:r>
                <a:r>
                  <a:rPr lang="en-US" sz="1350" dirty="0">
                    <a:solidFill>
                      <a:srgbClr val="231F20"/>
                    </a:solidFill>
                    <a:latin typeface="Times New Roman" panose="02020603050405020304" pitchFamily="18" charset="0"/>
                  </a:rPr>
                  <a:t>= receiving end power factor (</a:t>
                </a:r>
                <a:r>
                  <a:rPr lang="en-US" sz="1350" i="1" dirty="0">
                    <a:solidFill>
                      <a:srgbClr val="231F20"/>
                    </a:solidFill>
                    <a:latin typeface="Times New Roman" panose="02020603050405020304" pitchFamily="18" charset="0"/>
                  </a:rPr>
                  <a:t>lagging</a:t>
                </a:r>
                <a:r>
                  <a:rPr lang="en-US" sz="1350" dirty="0">
                    <a:solidFill>
                      <a:srgbClr val="231F20"/>
                    </a:solidFill>
                    <a:latin typeface="Times New Roman" panose="02020603050405020304" pitchFamily="18" charset="0"/>
                  </a:rPr>
                  <a:t>)</a:t>
                </a:r>
              </a:p>
              <a:p>
                <a:pPr algn="l"/>
                <a:r>
                  <a:rPr lang="da-DK" sz="1350" i="1" dirty="0">
                    <a:solidFill>
                      <a:srgbClr val="231F20"/>
                    </a:solidFill>
                    <a:latin typeface="Times New Roman" panose="02020603050405020304" pitchFamily="18" charset="0"/>
                  </a:rPr>
                  <a:t>V</a:t>
                </a:r>
                <a:r>
                  <a:rPr lang="da-DK" sz="1050" i="1" dirty="0">
                    <a:solidFill>
                      <a:srgbClr val="231F20"/>
                    </a:solidFill>
                    <a:latin typeface="Times New Roman" panose="02020603050405020304" pitchFamily="18" charset="0"/>
                  </a:rPr>
                  <a:t>S</a:t>
                </a:r>
                <a:r>
                  <a:rPr lang="da-DK" sz="1350" i="1" dirty="0">
                    <a:solidFill>
                      <a:srgbClr val="231F20"/>
                    </a:solidFill>
                    <a:latin typeface="Times New Roman" panose="02020603050405020304" pitchFamily="18" charset="0"/>
                  </a:rPr>
                  <a:t> </a:t>
                </a:r>
                <a:r>
                  <a:rPr lang="da-DK" sz="1350" dirty="0">
                    <a:solidFill>
                      <a:srgbClr val="231F20"/>
                    </a:solidFill>
                    <a:latin typeface="Times New Roman" panose="02020603050405020304" pitchFamily="18" charset="0"/>
                  </a:rPr>
                  <a:t>= sending end voltage per phase</a:t>
                </a:r>
              </a:p>
              <a:p>
                <a:pPr algn="l"/>
                <a:r>
                  <a:rPr lang="en-US" sz="1350" dirty="0">
                    <a:solidFill>
                      <a:srgbClr val="231F20"/>
                    </a:solidFill>
                    <a:latin typeface="Times New Roman" panose="02020603050405020304" pitchFamily="18" charset="0"/>
                  </a:rPr>
                  <a:t>The </a:t>
                </a:r>
                <a:r>
                  <a:rPr lang="en-US" sz="1350" dirty="0">
                    <a:solidFill>
                      <a:srgbClr val="005AAB"/>
                    </a:solidFill>
                    <a:latin typeface="Times New Roman" panose="02020603050405020304" pitchFamily="18" charset="0"/>
                  </a:rPr>
                  <a:t>*</a:t>
                </a:r>
                <a:r>
                  <a:rPr lang="en-US" sz="1350" dirty="0">
                    <a:solidFill>
                      <a:srgbClr val="231F20"/>
                    </a:solidFill>
                    <a:latin typeface="Times New Roman" panose="02020603050405020304" pitchFamily="18" charset="0"/>
                  </a:rPr>
                  <a:t>phasor diagram for the circuit is shown in Fig 10.9.</a:t>
                </a:r>
              </a:p>
              <a:p>
                <a:pPr algn="l"/>
                <a:r>
                  <a:rPr lang="en-US" sz="1350" dirty="0">
                    <a:solidFill>
                      <a:srgbClr val="231F20"/>
                    </a:solidFill>
                    <a:latin typeface="Times New Roman" panose="02020603050405020304" pitchFamily="18" charset="0"/>
                  </a:rPr>
                  <a:t>Taking the receiving end voltage </a:t>
                </a:r>
                <a:r>
                  <a:rPr lang="en-US" sz="1350" i="1" dirty="0">
                    <a:solidFill>
                      <a:srgbClr val="231F20"/>
                    </a:solidFill>
                    <a:latin typeface="Times New Roman" panose="02020603050405020304" pitchFamily="18" charset="0"/>
                  </a:rPr>
                  <a:t>V</a:t>
                </a:r>
                <a:r>
                  <a:rPr lang="en-US" sz="900" i="1" dirty="0">
                    <a:solidFill>
                      <a:srgbClr val="231F20"/>
                    </a:solidFill>
                    <a:latin typeface="Times New Roman" panose="02020603050405020304" pitchFamily="18" charset="0"/>
                  </a:rPr>
                  <a:t>R</a:t>
                </a:r>
                <a:r>
                  <a:rPr lang="en-US" sz="1350" i="1" dirty="0">
                    <a:solidFill>
                      <a:srgbClr val="231F20"/>
                    </a:solidFill>
                    <a:latin typeface="Times New Roman" panose="02020603050405020304" pitchFamily="18" charset="0"/>
                  </a:rPr>
                  <a:t> </a:t>
                </a:r>
                <a:r>
                  <a:rPr lang="en-US" sz="1350" dirty="0">
                    <a:solidFill>
                      <a:srgbClr val="231F20"/>
                    </a:solidFill>
                    <a:latin typeface="Times New Roman" panose="02020603050405020304" pitchFamily="18" charset="0"/>
                  </a:rPr>
                  <a:t>as the reference phasor,</a:t>
                </a:r>
              </a:p>
              <a:p>
                <a:pPr algn="l"/>
                <a:r>
                  <a:rPr lang="en-US" sz="1350" dirty="0">
                    <a:solidFill>
                      <a:srgbClr val="231F20"/>
                    </a:solidFill>
                    <a:latin typeface="Times New Roman" panose="02020603050405020304" pitchFamily="18" charset="0"/>
                  </a:rPr>
                  <a:t>we have, </a:t>
                </a:r>
                <a:r>
                  <a:rPr lang="en-US" sz="1350" i="1" dirty="0">
                    <a:solidFill>
                      <a:srgbClr val="231F20"/>
                    </a:solidFill>
                    <a:latin typeface="Times New Roman" panose="02020603050405020304" pitchFamily="18" charset="0"/>
                  </a:rPr>
                  <a:t>VR </a:t>
                </a:r>
                <a:r>
                  <a:rPr lang="en-US" sz="1350" dirty="0">
                    <a:solidFill>
                      <a:srgbClr val="231F20"/>
                    </a:solidFill>
                    <a:latin typeface="Times New Roman" panose="02020603050405020304" pitchFamily="18" charset="0"/>
                  </a:rPr>
                  <a:t>= </a:t>
                </a:r>
                <a:r>
                  <a:rPr lang="en-US" sz="1350" i="1" dirty="0">
                    <a:solidFill>
                      <a:srgbClr val="231F20"/>
                    </a:solidFill>
                    <a:latin typeface="Times New Roman" panose="02020603050405020304" pitchFamily="18" charset="0"/>
                  </a:rPr>
                  <a:t>VR </a:t>
                </a:r>
                <a:r>
                  <a:rPr lang="en-US" sz="1350" dirty="0">
                    <a:solidFill>
                      <a:srgbClr val="231F20"/>
                    </a:solidFill>
                    <a:latin typeface="Times New Roman" panose="02020603050405020304" pitchFamily="18" charset="0"/>
                  </a:rPr>
                  <a:t>+ </a:t>
                </a:r>
                <a:r>
                  <a:rPr lang="en-US" sz="1350" i="1" dirty="0">
                    <a:solidFill>
                      <a:srgbClr val="231F20"/>
                    </a:solidFill>
                    <a:latin typeface="Times New Roman" panose="02020603050405020304" pitchFamily="18" charset="0"/>
                  </a:rPr>
                  <a:t>j </a:t>
                </a:r>
                <a:r>
                  <a:rPr lang="en-US" sz="1350" dirty="0">
                    <a:solidFill>
                      <a:srgbClr val="231F20"/>
                    </a:solidFill>
                    <a:latin typeface="Times New Roman" panose="02020603050405020304" pitchFamily="18" charset="0"/>
                  </a:rPr>
                  <a:t>0</a:t>
                </a:r>
              </a:p>
              <a:p>
                <a:pPr marL="0" indent="0">
                  <a:buNone/>
                </a:pPr>
                <a:endParaRPr lang="en-US" sz="1350" dirty="0"/>
              </a:p>
            </p:txBody>
          </p:sp>
        </mc:Choice>
        <mc:Fallback>
          <p:sp>
            <p:nvSpPr>
              <p:cNvPr id="3" name="Content Placeholder 2">
                <a:extLst>
                  <a:ext uri="{FF2B5EF4-FFF2-40B4-BE49-F238E27FC236}">
                    <a16:creationId xmlns:a16="http://schemas.microsoft.com/office/drawing/2014/main" id="{D9C945F0-DDC0-4C5C-B140-4BA6847D29F3}"/>
                  </a:ext>
                </a:extLst>
              </p:cNvPr>
              <p:cNvSpPr>
                <a:spLocks noGrp="1" noRot="1" noChangeAspect="1" noMove="1" noResize="1" noEditPoints="1" noAdjustHandles="1" noChangeArrowheads="1" noChangeShapeType="1" noTextEdit="1"/>
              </p:cNvSpPr>
              <p:nvPr>
                <p:ph idx="1"/>
              </p:nvPr>
            </p:nvSpPr>
            <p:spPr>
              <a:xfrm>
                <a:off x="628650" y="1856318"/>
                <a:ext cx="7886700" cy="3633655"/>
              </a:xfrm>
              <a:blipFill>
                <a:blip r:embed="rId2"/>
                <a:stretch>
                  <a:fillRect l="-77" t="-83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780D9B26-0F3B-493B-9BB0-E3474CC73FB1}"/>
              </a:ext>
            </a:extLst>
          </p:cNvPr>
          <p:cNvPicPr>
            <a:picLocks noChangeAspect="1"/>
          </p:cNvPicPr>
          <p:nvPr/>
        </p:nvPicPr>
        <p:blipFill>
          <a:blip r:embed="rId3"/>
          <a:stretch>
            <a:fillRect/>
          </a:stretch>
        </p:blipFill>
        <p:spPr>
          <a:xfrm>
            <a:off x="5184246" y="1368028"/>
            <a:ext cx="2579687" cy="1966613"/>
          </a:xfrm>
          <a:prstGeom prst="rect">
            <a:avLst/>
          </a:prstGeom>
        </p:spPr>
      </p:pic>
      <p:pic>
        <p:nvPicPr>
          <p:cNvPr id="6" name="Picture 5">
            <a:extLst>
              <a:ext uri="{FF2B5EF4-FFF2-40B4-BE49-F238E27FC236}">
                <a16:creationId xmlns:a16="http://schemas.microsoft.com/office/drawing/2014/main" id="{4214AE11-8C0F-4615-B302-6A9709B843A0}"/>
              </a:ext>
            </a:extLst>
          </p:cNvPr>
          <p:cNvPicPr>
            <a:picLocks noChangeAspect="1"/>
          </p:cNvPicPr>
          <p:nvPr/>
        </p:nvPicPr>
        <p:blipFill>
          <a:blip r:embed="rId4"/>
          <a:stretch>
            <a:fillRect/>
          </a:stretch>
        </p:blipFill>
        <p:spPr>
          <a:xfrm>
            <a:off x="6090178" y="3293899"/>
            <a:ext cx="2579687" cy="2236817"/>
          </a:xfrm>
          <a:prstGeom prst="rect">
            <a:avLst/>
          </a:prstGeom>
        </p:spPr>
      </p:pic>
      <p:pic>
        <p:nvPicPr>
          <p:cNvPr id="8" name="Picture 7">
            <a:extLst>
              <a:ext uri="{FF2B5EF4-FFF2-40B4-BE49-F238E27FC236}">
                <a16:creationId xmlns:a16="http://schemas.microsoft.com/office/drawing/2014/main" id="{F2A5BA61-F159-4D57-9BD1-82AD502D32AB}"/>
              </a:ext>
            </a:extLst>
          </p:cNvPr>
          <p:cNvPicPr>
            <a:picLocks noChangeAspect="1"/>
          </p:cNvPicPr>
          <p:nvPr/>
        </p:nvPicPr>
        <p:blipFill>
          <a:blip r:embed="rId5"/>
          <a:stretch>
            <a:fillRect/>
          </a:stretch>
        </p:blipFill>
        <p:spPr>
          <a:xfrm>
            <a:off x="949723" y="4412307"/>
            <a:ext cx="3078956" cy="557213"/>
          </a:xfrm>
          <a:prstGeom prst="rect">
            <a:avLst/>
          </a:prstGeom>
        </p:spPr>
      </p:pic>
      <p:sp>
        <p:nvSpPr>
          <p:cNvPr id="5" name="Slide Number Placeholder 4">
            <a:extLst>
              <a:ext uri="{FF2B5EF4-FFF2-40B4-BE49-F238E27FC236}">
                <a16:creationId xmlns:a16="http://schemas.microsoft.com/office/drawing/2014/main" id="{E91C4481-B47C-4255-B7E8-1D70AAAB46BB}"/>
              </a:ext>
            </a:extLst>
          </p:cNvPr>
          <p:cNvSpPr>
            <a:spLocks noGrp="1"/>
          </p:cNvSpPr>
          <p:nvPr>
            <p:ph type="sldNum" sz="quarter" idx="12"/>
          </p:nvPr>
        </p:nvSpPr>
        <p:spPr/>
        <p:txBody>
          <a:bodyPr/>
          <a:lstStyle/>
          <a:p>
            <a:fld id="{12729EF8-E278-4F06-8F71-7AA0348DCC88}" type="slidenum">
              <a:rPr lang="en-US" smtClean="0"/>
              <a:t>18</a:t>
            </a:fld>
            <a:endParaRPr lang="en-US"/>
          </a:p>
        </p:txBody>
      </p:sp>
    </p:spTree>
    <p:extLst>
      <p:ext uri="{BB962C8B-B14F-4D97-AF65-F5344CB8AC3E}">
        <p14:creationId xmlns:p14="http://schemas.microsoft.com/office/powerpoint/2010/main" val="1124618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FB980C-3521-41AC-81E2-43260CE37128}"/>
              </a:ext>
            </a:extLst>
          </p:cNvPr>
          <p:cNvPicPr>
            <a:picLocks noChangeAspect="1"/>
          </p:cNvPicPr>
          <p:nvPr/>
        </p:nvPicPr>
        <p:blipFill>
          <a:blip r:embed="rId2"/>
          <a:stretch>
            <a:fillRect/>
          </a:stretch>
        </p:blipFill>
        <p:spPr>
          <a:xfrm>
            <a:off x="327025" y="1507842"/>
            <a:ext cx="4843463" cy="1493044"/>
          </a:xfrm>
          <a:prstGeom prst="rect">
            <a:avLst/>
          </a:prstGeom>
        </p:spPr>
      </p:pic>
      <p:pic>
        <p:nvPicPr>
          <p:cNvPr id="4" name="Picture 3">
            <a:extLst>
              <a:ext uri="{FF2B5EF4-FFF2-40B4-BE49-F238E27FC236}">
                <a16:creationId xmlns:a16="http://schemas.microsoft.com/office/drawing/2014/main" id="{D450FB0E-D25D-4308-9EBE-83D8C2BBF5AB}"/>
              </a:ext>
            </a:extLst>
          </p:cNvPr>
          <p:cNvPicPr>
            <a:picLocks noChangeAspect="1"/>
          </p:cNvPicPr>
          <p:nvPr/>
        </p:nvPicPr>
        <p:blipFill>
          <a:blip r:embed="rId3"/>
          <a:stretch>
            <a:fillRect/>
          </a:stretch>
        </p:blipFill>
        <p:spPr>
          <a:xfrm>
            <a:off x="5741988" y="1803234"/>
            <a:ext cx="2579687" cy="2236817"/>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03E23DD7-521F-40F3-B7E3-170D5925D802}"/>
                  </a:ext>
                </a:extLst>
              </p:cNvPr>
              <p:cNvSpPr txBox="1"/>
              <p:nvPr/>
            </p:nvSpPr>
            <p:spPr>
              <a:xfrm>
                <a:off x="262467" y="1205643"/>
                <a:ext cx="7137400" cy="325345"/>
              </a:xfrm>
              <a:prstGeom prst="rect">
                <a:avLst/>
              </a:prstGeom>
              <a:noFill/>
            </p:spPr>
            <p:txBody>
              <a:bodyPr wrap="square">
                <a:spAutoFit/>
              </a:bodyPr>
              <a:lstStyle/>
              <a:p>
                <a:r>
                  <a:rPr lang="en-US" sz="1350" dirty="0">
                    <a:solidFill>
                      <a:srgbClr val="231F20"/>
                    </a:solidFill>
                    <a:latin typeface="Times New Roman" panose="02020603050405020304" pitchFamily="18" charset="0"/>
                  </a:rPr>
                  <a:t>The sending end current </a:t>
                </a:r>
                <a14:m>
                  <m:oMath xmlns:m="http://schemas.openxmlformats.org/officeDocument/2006/math">
                    <m:acc>
                      <m:accPr>
                        <m:chr m:val="⃗"/>
                        <m:ctrlPr>
                          <a:rPr lang="en-US" sz="1350" b="1" i="1" dirty="0">
                            <a:solidFill>
                              <a:srgbClr val="231F20"/>
                            </a:solidFill>
                            <a:latin typeface="Cambria Math" panose="02040503050406030204" pitchFamily="18" charset="0"/>
                          </a:rPr>
                        </m:ctrlPr>
                      </m:accPr>
                      <m:e>
                        <m:r>
                          <a:rPr lang="en-US" sz="1350" b="1" dirty="0">
                            <a:solidFill>
                              <a:srgbClr val="231F20"/>
                            </a:solidFill>
                            <a:latin typeface="Cambria Math" panose="02040503050406030204" pitchFamily="18" charset="0"/>
                          </a:rPr>
                          <m:t>𝐈</m:t>
                        </m:r>
                      </m:e>
                    </m:acc>
                  </m:oMath>
                </a14:m>
                <a:r>
                  <a:rPr lang="en-US" sz="600" i="1" dirty="0">
                    <a:solidFill>
                      <a:srgbClr val="231F20"/>
                    </a:solidFill>
                    <a:latin typeface="Times New Roman" panose="02020603050405020304" pitchFamily="18" charset="0"/>
                  </a:rPr>
                  <a:t>S  </a:t>
                </a:r>
                <a:r>
                  <a:rPr lang="en-US" sz="1350" dirty="0">
                    <a:solidFill>
                      <a:srgbClr val="231F20"/>
                    </a:solidFill>
                    <a:latin typeface="Times New Roman" panose="02020603050405020304" pitchFamily="18" charset="0"/>
                  </a:rPr>
                  <a:t>is the phasor sum of load current </a:t>
                </a:r>
                <a14:m>
                  <m:oMath xmlns:m="http://schemas.openxmlformats.org/officeDocument/2006/math">
                    <m:acc>
                      <m:accPr>
                        <m:chr m:val="⃗"/>
                        <m:ctrlPr>
                          <a:rPr lang="en-US" sz="1350" b="1" i="1" dirty="0">
                            <a:solidFill>
                              <a:srgbClr val="231F20"/>
                            </a:solidFill>
                            <a:latin typeface="Cambria Math" panose="02040503050406030204" pitchFamily="18" charset="0"/>
                          </a:rPr>
                        </m:ctrlPr>
                      </m:accPr>
                      <m:e>
                        <m:r>
                          <a:rPr lang="en-US" sz="1350" b="1" dirty="0">
                            <a:solidFill>
                              <a:srgbClr val="231F20"/>
                            </a:solidFill>
                            <a:latin typeface="Cambria Math" panose="02040503050406030204" pitchFamily="18" charset="0"/>
                          </a:rPr>
                          <m:t>𝐈</m:t>
                        </m:r>
                      </m:e>
                    </m:acc>
                  </m:oMath>
                </a14:m>
                <a:r>
                  <a:rPr lang="en-US" sz="600" i="1" dirty="0">
                    <a:solidFill>
                      <a:srgbClr val="231F20"/>
                    </a:solidFill>
                    <a:latin typeface="Times New Roman" panose="02020603050405020304" pitchFamily="18" charset="0"/>
                  </a:rPr>
                  <a:t>R </a:t>
                </a:r>
                <a:r>
                  <a:rPr lang="en-US" sz="1350" dirty="0">
                    <a:solidFill>
                      <a:srgbClr val="231F20"/>
                    </a:solidFill>
                    <a:latin typeface="Times New Roman" panose="02020603050405020304" pitchFamily="18" charset="0"/>
                  </a:rPr>
                  <a:t>and capacitive current </a:t>
                </a:r>
                <a14:m>
                  <m:oMath xmlns:m="http://schemas.openxmlformats.org/officeDocument/2006/math">
                    <m:acc>
                      <m:accPr>
                        <m:chr m:val="⃗"/>
                        <m:ctrlPr>
                          <a:rPr lang="en-US" sz="1350" b="1" i="1" dirty="0">
                            <a:solidFill>
                              <a:srgbClr val="231F20"/>
                            </a:solidFill>
                            <a:latin typeface="Cambria Math" panose="02040503050406030204" pitchFamily="18" charset="0"/>
                          </a:rPr>
                        </m:ctrlPr>
                      </m:accPr>
                      <m:e>
                        <m:r>
                          <a:rPr lang="en-US" sz="1350" b="1" dirty="0">
                            <a:solidFill>
                              <a:srgbClr val="231F20"/>
                            </a:solidFill>
                            <a:latin typeface="Cambria Math" panose="02040503050406030204" pitchFamily="18" charset="0"/>
                          </a:rPr>
                          <m:t>𝐈</m:t>
                        </m:r>
                      </m:e>
                    </m:acc>
                  </m:oMath>
                </a14:m>
                <a:r>
                  <a:rPr lang="en-US" sz="600" i="1" dirty="0">
                    <a:solidFill>
                      <a:srgbClr val="231F20"/>
                    </a:solidFill>
                    <a:latin typeface="Times New Roman" panose="02020603050405020304" pitchFamily="18" charset="0"/>
                  </a:rPr>
                  <a:t>C </a:t>
                </a:r>
                <a:r>
                  <a:rPr lang="en-US" sz="1350" i="1" dirty="0">
                    <a:solidFill>
                      <a:srgbClr val="231F20"/>
                    </a:solidFill>
                    <a:latin typeface="Times New Roman" panose="02020603050405020304" pitchFamily="18" charset="0"/>
                  </a:rPr>
                  <a:t>i.e.</a:t>
                </a:r>
                <a:r>
                  <a:rPr lang="en-US" sz="1350" dirty="0">
                    <a:solidFill>
                      <a:srgbClr val="231F20"/>
                    </a:solidFill>
                    <a:latin typeface="Times New Roman" panose="02020603050405020304" pitchFamily="18" charset="0"/>
                  </a:rPr>
                  <a:t>,</a:t>
                </a:r>
                <a:endParaRPr lang="en-US" sz="1350" dirty="0"/>
              </a:p>
            </p:txBody>
          </p:sp>
        </mc:Choice>
        <mc:Fallback>
          <p:sp>
            <p:nvSpPr>
              <p:cNvPr id="6" name="TextBox 5">
                <a:extLst>
                  <a:ext uri="{FF2B5EF4-FFF2-40B4-BE49-F238E27FC236}">
                    <a16:creationId xmlns:a16="http://schemas.microsoft.com/office/drawing/2014/main" id="{03E23DD7-521F-40F3-B7E3-170D5925D802}"/>
                  </a:ext>
                </a:extLst>
              </p:cNvPr>
              <p:cNvSpPr txBox="1">
                <a:spLocks noRot="1" noChangeAspect="1" noMove="1" noResize="1" noEditPoints="1" noAdjustHandles="1" noChangeArrowheads="1" noChangeShapeType="1" noTextEdit="1"/>
              </p:cNvSpPr>
              <p:nvPr/>
            </p:nvSpPr>
            <p:spPr>
              <a:xfrm>
                <a:off x="262467" y="1205643"/>
                <a:ext cx="7137400" cy="325345"/>
              </a:xfrm>
              <a:prstGeom prst="rect">
                <a:avLst/>
              </a:prstGeom>
              <a:blipFill>
                <a:blip r:embed="rId4"/>
                <a:stretch>
                  <a:fillRect l="-171" t="-13208" b="-18868"/>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9BB5BC62-ACF2-4C7C-A6E8-8C3A2357861A}"/>
              </a:ext>
            </a:extLst>
          </p:cNvPr>
          <p:cNvPicPr>
            <a:picLocks noChangeAspect="1"/>
          </p:cNvPicPr>
          <p:nvPr/>
        </p:nvPicPr>
        <p:blipFill>
          <a:blip r:embed="rId5"/>
          <a:stretch>
            <a:fillRect/>
          </a:stretch>
        </p:blipFill>
        <p:spPr>
          <a:xfrm>
            <a:off x="327025" y="3049568"/>
            <a:ext cx="5414963" cy="1285875"/>
          </a:xfrm>
          <a:prstGeom prst="rect">
            <a:avLst/>
          </a:prstGeom>
        </p:spPr>
      </p:pic>
      <p:sp>
        <p:nvSpPr>
          <p:cNvPr id="10" name="TextBox 9">
            <a:extLst>
              <a:ext uri="{FF2B5EF4-FFF2-40B4-BE49-F238E27FC236}">
                <a16:creationId xmlns:a16="http://schemas.microsoft.com/office/drawing/2014/main" id="{9F61C010-5B22-458B-92D1-651BD467A01C}"/>
              </a:ext>
            </a:extLst>
          </p:cNvPr>
          <p:cNvSpPr txBox="1"/>
          <p:nvPr/>
        </p:nvSpPr>
        <p:spPr>
          <a:xfrm>
            <a:off x="598488" y="4335444"/>
            <a:ext cx="8218487" cy="1131079"/>
          </a:xfrm>
          <a:prstGeom prst="rect">
            <a:avLst/>
          </a:prstGeom>
          <a:noFill/>
        </p:spPr>
        <p:txBody>
          <a:bodyPr wrap="square">
            <a:spAutoFit/>
          </a:bodyPr>
          <a:lstStyle/>
          <a:p>
            <a:pPr algn="l"/>
            <a:r>
              <a:rPr lang="en-US" sz="1350" i="1" dirty="0">
                <a:solidFill>
                  <a:srgbClr val="ED008D"/>
                </a:solidFill>
                <a:latin typeface="Times New Roman" panose="02020603050405020304" pitchFamily="18" charset="0"/>
              </a:rPr>
              <a:t>Limitations. </a:t>
            </a:r>
            <a:r>
              <a:rPr lang="en-US" sz="1350" dirty="0">
                <a:solidFill>
                  <a:srgbClr val="231F20"/>
                </a:solidFill>
                <a:latin typeface="Times New Roman" panose="02020603050405020304" pitchFamily="18" charset="0"/>
              </a:rPr>
              <a:t>Although end condenser method for the solution of medium lines is simple to work</a:t>
            </a:r>
          </a:p>
          <a:p>
            <a:pPr algn="l"/>
            <a:r>
              <a:rPr lang="en-US" sz="1350" dirty="0">
                <a:solidFill>
                  <a:srgbClr val="231F20"/>
                </a:solidFill>
                <a:latin typeface="Times New Roman" panose="02020603050405020304" pitchFamily="18" charset="0"/>
              </a:rPr>
              <a:t>out calculations, yet it has the following drawbacks :</a:t>
            </a:r>
          </a:p>
          <a:p>
            <a:pPr algn="l"/>
            <a:r>
              <a:rPr lang="en-US" sz="1350" b="1" dirty="0">
                <a:solidFill>
                  <a:srgbClr val="ED008D"/>
                </a:solidFill>
                <a:latin typeface="Times New Roman" panose="02020603050405020304" pitchFamily="18" charset="0"/>
              </a:rPr>
              <a:t>(</a:t>
            </a:r>
            <a:r>
              <a:rPr lang="en-US" sz="1350" b="1" i="1" dirty="0" err="1">
                <a:solidFill>
                  <a:srgbClr val="ED008D"/>
                </a:solidFill>
                <a:latin typeface="Times New Roman" panose="02020603050405020304" pitchFamily="18" charset="0"/>
              </a:rPr>
              <a:t>i</a:t>
            </a:r>
            <a:r>
              <a:rPr lang="en-US" sz="1350" b="1" dirty="0">
                <a:solidFill>
                  <a:srgbClr val="ED008D"/>
                </a:solidFill>
                <a:latin typeface="Times New Roman" panose="02020603050405020304" pitchFamily="18" charset="0"/>
              </a:rPr>
              <a:t>) </a:t>
            </a:r>
            <a:r>
              <a:rPr lang="en-US" sz="1350" dirty="0">
                <a:solidFill>
                  <a:srgbClr val="231F20"/>
                </a:solidFill>
                <a:latin typeface="Times New Roman" panose="02020603050405020304" pitchFamily="18" charset="0"/>
              </a:rPr>
              <a:t>There is a considerable error (about 10%) in calculations because the distributed capacitance</a:t>
            </a:r>
          </a:p>
          <a:p>
            <a:pPr algn="l"/>
            <a:r>
              <a:rPr lang="en-US" sz="1350" dirty="0">
                <a:solidFill>
                  <a:srgbClr val="231F20"/>
                </a:solidFill>
                <a:latin typeface="Times New Roman" panose="02020603050405020304" pitchFamily="18" charset="0"/>
              </a:rPr>
              <a:t>has been assumed to be lumped or concentrated.</a:t>
            </a:r>
          </a:p>
          <a:p>
            <a:pPr algn="l"/>
            <a:r>
              <a:rPr lang="en-US" sz="1350" b="1" dirty="0">
                <a:solidFill>
                  <a:srgbClr val="ED008D"/>
                </a:solidFill>
                <a:latin typeface="Times New Roman" panose="02020603050405020304" pitchFamily="18" charset="0"/>
              </a:rPr>
              <a:t>(</a:t>
            </a:r>
            <a:r>
              <a:rPr lang="en-US" sz="1350" b="1" i="1" dirty="0">
                <a:solidFill>
                  <a:srgbClr val="ED008D"/>
                </a:solidFill>
                <a:latin typeface="Times New Roman" panose="02020603050405020304" pitchFamily="18" charset="0"/>
              </a:rPr>
              <a:t>ii</a:t>
            </a:r>
            <a:r>
              <a:rPr lang="en-US" sz="1350" b="1" dirty="0">
                <a:solidFill>
                  <a:srgbClr val="ED008D"/>
                </a:solidFill>
                <a:latin typeface="Times New Roman" panose="02020603050405020304" pitchFamily="18" charset="0"/>
              </a:rPr>
              <a:t>) </a:t>
            </a:r>
            <a:r>
              <a:rPr lang="en-US" sz="1350" dirty="0">
                <a:solidFill>
                  <a:srgbClr val="231F20"/>
                </a:solidFill>
                <a:latin typeface="Times New Roman" panose="02020603050405020304" pitchFamily="18" charset="0"/>
              </a:rPr>
              <a:t>This method overestimates the effects of line capacitance.</a:t>
            </a:r>
            <a:endParaRPr lang="en-US" sz="1350" dirty="0"/>
          </a:p>
        </p:txBody>
      </p:sp>
      <p:sp>
        <p:nvSpPr>
          <p:cNvPr id="2" name="Slide Number Placeholder 1">
            <a:extLst>
              <a:ext uri="{FF2B5EF4-FFF2-40B4-BE49-F238E27FC236}">
                <a16:creationId xmlns:a16="http://schemas.microsoft.com/office/drawing/2014/main" id="{1B7003AA-DCEE-47D1-A97C-B1641BD95C19}"/>
              </a:ext>
            </a:extLst>
          </p:cNvPr>
          <p:cNvSpPr>
            <a:spLocks noGrp="1"/>
          </p:cNvSpPr>
          <p:nvPr>
            <p:ph type="sldNum" sz="quarter" idx="12"/>
          </p:nvPr>
        </p:nvSpPr>
        <p:spPr/>
        <p:txBody>
          <a:bodyPr/>
          <a:lstStyle/>
          <a:p>
            <a:fld id="{12729EF8-E278-4F06-8F71-7AA0348DCC88}" type="slidenum">
              <a:rPr lang="en-US" smtClean="0"/>
              <a:t>19</a:t>
            </a:fld>
            <a:endParaRPr lang="en-US"/>
          </a:p>
        </p:txBody>
      </p:sp>
    </p:spTree>
    <p:extLst>
      <p:ext uri="{BB962C8B-B14F-4D97-AF65-F5344CB8AC3E}">
        <p14:creationId xmlns:p14="http://schemas.microsoft.com/office/powerpoint/2010/main" val="2636029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351DA-AEF7-4EDD-BC69-7BE84EF1FBD1}"/>
              </a:ext>
            </a:extLst>
          </p:cNvPr>
          <p:cNvSpPr>
            <a:spLocks noGrp="1"/>
          </p:cNvSpPr>
          <p:nvPr>
            <p:ph type="title"/>
          </p:nvPr>
        </p:nvSpPr>
        <p:spPr>
          <a:xfrm>
            <a:off x="510116" y="501649"/>
            <a:ext cx="7457017" cy="482468"/>
          </a:xfrm>
        </p:spPr>
        <p:txBody>
          <a:bodyPr>
            <a:normAutofit/>
          </a:bodyPr>
          <a:lstStyle/>
          <a:p>
            <a:r>
              <a:rPr lang="en-US" sz="2400" dirty="0">
                <a:latin typeface="Times New Roman" panose="02020603050405020304" pitchFamily="18" charset="0"/>
                <a:cs typeface="Times New Roman" panose="02020603050405020304" pitchFamily="18" charset="0"/>
              </a:rPr>
              <a:t>Performance of transmission line</a:t>
            </a:r>
          </a:p>
        </p:txBody>
      </p:sp>
      <p:sp>
        <p:nvSpPr>
          <p:cNvPr id="3" name="Content Placeholder 2">
            <a:extLst>
              <a:ext uri="{FF2B5EF4-FFF2-40B4-BE49-F238E27FC236}">
                <a16:creationId xmlns:a16="http://schemas.microsoft.com/office/drawing/2014/main" id="{6C9E6F4D-5922-4812-B9E4-8BCEF60E11C2}"/>
              </a:ext>
            </a:extLst>
          </p:cNvPr>
          <p:cNvSpPr>
            <a:spLocks noGrp="1"/>
          </p:cNvSpPr>
          <p:nvPr>
            <p:ph idx="1"/>
          </p:nvPr>
        </p:nvSpPr>
        <p:spPr>
          <a:xfrm>
            <a:off x="510116" y="1119915"/>
            <a:ext cx="7948083" cy="3263504"/>
          </a:xfrm>
        </p:spPr>
        <p:txBody>
          <a:bodyPr>
            <a:normAutofit lnSpcReduction="10000"/>
          </a:bodyPr>
          <a:lstStyle/>
          <a:p>
            <a:r>
              <a:rPr lang="en-US" sz="1600" dirty="0">
                <a:latin typeface="Times New Roman" panose="02020603050405020304" pitchFamily="18" charset="0"/>
                <a:cs typeface="Times New Roman" panose="02020603050405020304" pitchFamily="18" charset="0"/>
              </a:rPr>
              <a:t>The important considerations in the design and operation of a transmission line are-</a:t>
            </a:r>
          </a:p>
          <a:p>
            <a:pPr lvl="1"/>
            <a:r>
              <a:rPr lang="en-US" sz="1600" dirty="0">
                <a:solidFill>
                  <a:srgbClr val="231F20"/>
                </a:solidFill>
                <a:latin typeface="Times New Roman" panose="02020603050405020304" pitchFamily="18" charset="0"/>
                <a:cs typeface="Times New Roman" panose="02020603050405020304" pitchFamily="18" charset="0"/>
              </a:rPr>
              <a:t>the determination of voltage drop</a:t>
            </a:r>
          </a:p>
          <a:p>
            <a:pPr lvl="1"/>
            <a:r>
              <a:rPr lang="en-US" sz="1600" dirty="0">
                <a:solidFill>
                  <a:srgbClr val="231F20"/>
                </a:solidFill>
                <a:latin typeface="Times New Roman" panose="02020603050405020304" pitchFamily="18" charset="0"/>
                <a:cs typeface="Times New Roman" panose="02020603050405020304" pitchFamily="18" charset="0"/>
              </a:rPr>
              <a:t>Line losses</a:t>
            </a:r>
          </a:p>
          <a:p>
            <a:pPr lvl="1"/>
            <a:r>
              <a:rPr lang="en-US" sz="1600" dirty="0">
                <a:solidFill>
                  <a:srgbClr val="231F20"/>
                </a:solidFill>
                <a:latin typeface="Times New Roman" panose="02020603050405020304" pitchFamily="18" charset="0"/>
                <a:cs typeface="Times New Roman" panose="02020603050405020304" pitchFamily="18" charset="0"/>
              </a:rPr>
              <a:t>efficiency of transmission</a:t>
            </a:r>
          </a:p>
          <a:p>
            <a:pPr algn="l"/>
            <a:r>
              <a:rPr lang="en-US" sz="1600" dirty="0">
                <a:solidFill>
                  <a:srgbClr val="231F20"/>
                </a:solidFill>
                <a:latin typeface="Times New Roman" panose="02020603050405020304" pitchFamily="18" charset="0"/>
                <a:cs typeface="Times New Roman" panose="02020603050405020304" pitchFamily="18" charset="0"/>
              </a:rPr>
              <a:t>The performance of transmission line depends on the parameters of the line.</a:t>
            </a:r>
          </a:p>
          <a:p>
            <a:pPr algn="l"/>
            <a:r>
              <a:rPr lang="en-US" sz="1600" dirty="0">
                <a:solidFill>
                  <a:srgbClr val="231F20"/>
                </a:solidFill>
                <a:latin typeface="Times New Roman" panose="02020603050405020304" pitchFamily="18" charset="0"/>
                <a:cs typeface="Times New Roman" panose="02020603050405020304" pitchFamily="18" charset="0"/>
              </a:rPr>
              <a:t>The transmission line has mainly four parameters, resistance, inductance, capacitance and shunt conductance. </a:t>
            </a:r>
          </a:p>
          <a:p>
            <a:pPr algn="l"/>
            <a:r>
              <a:rPr lang="en-US" sz="1600" dirty="0">
                <a:solidFill>
                  <a:srgbClr val="231F20"/>
                </a:solidFill>
                <a:latin typeface="Times New Roman" panose="02020603050405020304" pitchFamily="18" charset="0"/>
                <a:cs typeface="Times New Roman" panose="02020603050405020304" pitchFamily="18" charset="0"/>
              </a:rPr>
              <a:t>These parameters are uniformly distributed along the line. Hence, it is also called the distributed parameter of  the transmission line.</a:t>
            </a:r>
          </a:p>
          <a:p>
            <a:pPr algn="l"/>
            <a:r>
              <a:rPr lang="en-US" sz="1600" dirty="0">
                <a:latin typeface="Times New Roman" panose="02020603050405020304" pitchFamily="18" charset="0"/>
                <a:cs typeface="Times New Roman" panose="02020603050405020304" pitchFamily="18" charset="0"/>
              </a:rPr>
              <a:t>The inductance and resistance form  series impedance </a:t>
            </a:r>
          </a:p>
          <a:p>
            <a:pPr marL="0" indent="0">
              <a:buNone/>
            </a:pPr>
            <a:r>
              <a:rPr lang="en-US" sz="1600" dirty="0">
                <a:latin typeface="Times New Roman" panose="02020603050405020304" pitchFamily="18" charset="0"/>
                <a:cs typeface="Times New Roman" panose="02020603050405020304" pitchFamily="18" charset="0"/>
              </a:rPr>
              <a:t>whereas the capacitance and conductance form the shunt admittance.</a:t>
            </a:r>
          </a:p>
          <a:p>
            <a:pPr marL="0" indent="0">
              <a:buNone/>
            </a:pPr>
            <a:endParaRPr lang="en-US" sz="1350" dirty="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E4F80C39-38A6-4EF0-A21C-49D321246A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598" y="4133645"/>
            <a:ext cx="4438768" cy="213168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B3B240F-32F7-4761-BA1D-0B594664DB19}"/>
              </a:ext>
            </a:extLst>
          </p:cNvPr>
          <p:cNvSpPr>
            <a:spLocks noGrp="1"/>
          </p:cNvSpPr>
          <p:nvPr>
            <p:ph type="sldNum" sz="quarter" idx="12"/>
          </p:nvPr>
        </p:nvSpPr>
        <p:spPr/>
        <p:txBody>
          <a:bodyPr/>
          <a:lstStyle/>
          <a:p>
            <a:fld id="{12729EF8-E278-4F06-8F71-7AA0348DCC88}" type="slidenum">
              <a:rPr lang="en-US" smtClean="0"/>
              <a:t>2</a:t>
            </a:fld>
            <a:endParaRPr lang="en-US"/>
          </a:p>
        </p:txBody>
      </p:sp>
    </p:spTree>
    <p:extLst>
      <p:ext uri="{BB962C8B-B14F-4D97-AF65-F5344CB8AC3E}">
        <p14:creationId xmlns:p14="http://schemas.microsoft.com/office/powerpoint/2010/main" val="3448243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E5176-001F-4C65-96BC-F6CE0653D551}"/>
              </a:ext>
            </a:extLst>
          </p:cNvPr>
          <p:cNvSpPr>
            <a:spLocks noGrp="1"/>
          </p:cNvSpPr>
          <p:nvPr>
            <p:ph type="title"/>
          </p:nvPr>
        </p:nvSpPr>
        <p:spPr/>
        <p:txBody>
          <a:bodyPr/>
          <a:lstStyle/>
          <a:p>
            <a:r>
              <a:rPr lang="en-US" dirty="0"/>
              <a:t>Nominal T Method</a:t>
            </a:r>
          </a:p>
        </p:txBody>
      </p:sp>
      <p:sp>
        <p:nvSpPr>
          <p:cNvPr id="3" name="Content Placeholder 2">
            <a:extLst>
              <a:ext uri="{FF2B5EF4-FFF2-40B4-BE49-F238E27FC236}">
                <a16:creationId xmlns:a16="http://schemas.microsoft.com/office/drawing/2014/main" id="{95CC9E1C-C97F-41D8-AC32-8C01855AFC31}"/>
              </a:ext>
            </a:extLst>
          </p:cNvPr>
          <p:cNvSpPr>
            <a:spLocks noGrp="1"/>
          </p:cNvSpPr>
          <p:nvPr>
            <p:ph idx="1"/>
          </p:nvPr>
        </p:nvSpPr>
        <p:spPr>
          <a:xfrm>
            <a:off x="459317" y="1898848"/>
            <a:ext cx="7886700" cy="3263504"/>
          </a:xfrm>
        </p:spPr>
        <p:txBody>
          <a:bodyPr>
            <a:normAutofit/>
          </a:bodyPr>
          <a:lstStyle/>
          <a:p>
            <a:r>
              <a:rPr lang="en-US" sz="1800" dirty="0">
                <a:latin typeface="Times New Roman" panose="02020603050405020304" pitchFamily="18" charset="0"/>
                <a:cs typeface="Times New Roman" panose="02020603050405020304" pitchFamily="18" charset="0"/>
              </a:rPr>
              <a:t>In this method, line capacitance is assumed to be concentrated at the middle point of the line and half the line resistance and reactance are lumped on its either side.</a:t>
            </a:r>
          </a:p>
          <a:p>
            <a:endParaRPr lang="en-US" sz="1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0FA4FC6-E243-4875-916E-54C9C554DBA3}"/>
              </a:ext>
            </a:extLst>
          </p:cNvPr>
          <p:cNvPicPr>
            <a:picLocks noChangeAspect="1"/>
          </p:cNvPicPr>
          <p:nvPr/>
        </p:nvPicPr>
        <p:blipFill>
          <a:blip r:embed="rId2"/>
          <a:stretch>
            <a:fillRect/>
          </a:stretch>
        </p:blipFill>
        <p:spPr>
          <a:xfrm>
            <a:off x="1988079" y="2478815"/>
            <a:ext cx="4829175" cy="1785938"/>
          </a:xfrm>
          <a:prstGeom prst="rect">
            <a:avLst/>
          </a:prstGeom>
        </p:spPr>
      </p:pic>
      <p:pic>
        <p:nvPicPr>
          <p:cNvPr id="7" name="Picture 6">
            <a:extLst>
              <a:ext uri="{FF2B5EF4-FFF2-40B4-BE49-F238E27FC236}">
                <a16:creationId xmlns:a16="http://schemas.microsoft.com/office/drawing/2014/main" id="{208B17CD-07AD-455B-94F1-0F2B9AD14F4D}"/>
              </a:ext>
            </a:extLst>
          </p:cNvPr>
          <p:cNvPicPr>
            <a:picLocks noChangeAspect="1"/>
          </p:cNvPicPr>
          <p:nvPr/>
        </p:nvPicPr>
        <p:blipFill>
          <a:blip r:embed="rId3"/>
          <a:stretch>
            <a:fillRect/>
          </a:stretch>
        </p:blipFill>
        <p:spPr>
          <a:xfrm>
            <a:off x="628650" y="4459352"/>
            <a:ext cx="8158622" cy="1267554"/>
          </a:xfrm>
          <a:prstGeom prst="rect">
            <a:avLst/>
          </a:prstGeom>
        </p:spPr>
      </p:pic>
      <p:sp>
        <p:nvSpPr>
          <p:cNvPr id="4" name="Slide Number Placeholder 3">
            <a:extLst>
              <a:ext uri="{FF2B5EF4-FFF2-40B4-BE49-F238E27FC236}">
                <a16:creationId xmlns:a16="http://schemas.microsoft.com/office/drawing/2014/main" id="{0E4335FF-5199-4D1F-AA53-4A24FDB53AE4}"/>
              </a:ext>
            </a:extLst>
          </p:cNvPr>
          <p:cNvSpPr>
            <a:spLocks noGrp="1"/>
          </p:cNvSpPr>
          <p:nvPr>
            <p:ph type="sldNum" sz="quarter" idx="12"/>
          </p:nvPr>
        </p:nvSpPr>
        <p:spPr/>
        <p:txBody>
          <a:bodyPr/>
          <a:lstStyle/>
          <a:p>
            <a:fld id="{12729EF8-E278-4F06-8F71-7AA0348DCC88}" type="slidenum">
              <a:rPr lang="en-US" smtClean="0"/>
              <a:t>20</a:t>
            </a:fld>
            <a:endParaRPr lang="en-US"/>
          </a:p>
        </p:txBody>
      </p:sp>
    </p:spTree>
    <p:extLst>
      <p:ext uri="{BB962C8B-B14F-4D97-AF65-F5344CB8AC3E}">
        <p14:creationId xmlns:p14="http://schemas.microsoft.com/office/powerpoint/2010/main" val="3146440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6E8ECB-8977-4D55-AF04-738052097DCA}"/>
              </a:ext>
            </a:extLst>
          </p:cNvPr>
          <p:cNvPicPr>
            <a:picLocks noChangeAspect="1"/>
          </p:cNvPicPr>
          <p:nvPr/>
        </p:nvPicPr>
        <p:blipFill>
          <a:blip r:embed="rId2"/>
          <a:stretch>
            <a:fillRect/>
          </a:stretch>
        </p:blipFill>
        <p:spPr>
          <a:xfrm>
            <a:off x="1671770" y="1090084"/>
            <a:ext cx="4102497" cy="1710781"/>
          </a:xfrm>
          <a:prstGeom prst="rect">
            <a:avLst/>
          </a:prstGeom>
        </p:spPr>
      </p:pic>
      <p:pic>
        <p:nvPicPr>
          <p:cNvPr id="5" name="Picture 4">
            <a:extLst>
              <a:ext uri="{FF2B5EF4-FFF2-40B4-BE49-F238E27FC236}">
                <a16:creationId xmlns:a16="http://schemas.microsoft.com/office/drawing/2014/main" id="{3A2B3F07-0D50-49A5-97D9-EA5FC902263F}"/>
              </a:ext>
            </a:extLst>
          </p:cNvPr>
          <p:cNvPicPr>
            <a:picLocks noChangeAspect="1"/>
          </p:cNvPicPr>
          <p:nvPr/>
        </p:nvPicPr>
        <p:blipFill>
          <a:blip r:embed="rId3"/>
          <a:stretch>
            <a:fillRect/>
          </a:stretch>
        </p:blipFill>
        <p:spPr>
          <a:xfrm>
            <a:off x="832114" y="2850356"/>
            <a:ext cx="6970207" cy="1291961"/>
          </a:xfrm>
          <a:prstGeom prst="rect">
            <a:avLst/>
          </a:prstGeom>
        </p:spPr>
      </p:pic>
      <p:pic>
        <p:nvPicPr>
          <p:cNvPr id="7" name="Picture 6">
            <a:extLst>
              <a:ext uri="{FF2B5EF4-FFF2-40B4-BE49-F238E27FC236}">
                <a16:creationId xmlns:a16="http://schemas.microsoft.com/office/drawing/2014/main" id="{DFC02138-29EB-4E5E-B896-37C57FAF985D}"/>
              </a:ext>
            </a:extLst>
          </p:cNvPr>
          <p:cNvPicPr>
            <a:picLocks noChangeAspect="1"/>
          </p:cNvPicPr>
          <p:nvPr/>
        </p:nvPicPr>
        <p:blipFill>
          <a:blip r:embed="rId4"/>
          <a:stretch>
            <a:fillRect/>
          </a:stretch>
        </p:blipFill>
        <p:spPr>
          <a:xfrm>
            <a:off x="930543" y="3986476"/>
            <a:ext cx="5891809" cy="1950773"/>
          </a:xfrm>
          <a:prstGeom prst="rect">
            <a:avLst/>
          </a:prstGeom>
        </p:spPr>
      </p:pic>
      <p:sp>
        <p:nvSpPr>
          <p:cNvPr id="2" name="Slide Number Placeholder 1">
            <a:extLst>
              <a:ext uri="{FF2B5EF4-FFF2-40B4-BE49-F238E27FC236}">
                <a16:creationId xmlns:a16="http://schemas.microsoft.com/office/drawing/2014/main" id="{68B95BC5-9C34-40A8-9C2F-787852C9BE1D}"/>
              </a:ext>
            </a:extLst>
          </p:cNvPr>
          <p:cNvSpPr>
            <a:spLocks noGrp="1"/>
          </p:cNvSpPr>
          <p:nvPr>
            <p:ph type="sldNum" sz="quarter" idx="12"/>
          </p:nvPr>
        </p:nvSpPr>
        <p:spPr/>
        <p:txBody>
          <a:bodyPr/>
          <a:lstStyle/>
          <a:p>
            <a:fld id="{12729EF8-E278-4F06-8F71-7AA0348DCC88}" type="slidenum">
              <a:rPr lang="en-US" smtClean="0"/>
              <a:t>21</a:t>
            </a:fld>
            <a:endParaRPr lang="en-US"/>
          </a:p>
        </p:txBody>
      </p:sp>
    </p:spTree>
    <p:extLst>
      <p:ext uri="{BB962C8B-B14F-4D97-AF65-F5344CB8AC3E}">
        <p14:creationId xmlns:p14="http://schemas.microsoft.com/office/powerpoint/2010/main" val="1629252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87A0-F324-49CB-BDBA-01FD06A8210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Nominal </a:t>
            </a:r>
            <a:r>
              <a:rPr lang="el-GR" dirty="0">
                <a:latin typeface="Times New Roman" panose="02020603050405020304" pitchFamily="18" charset="0"/>
                <a:cs typeface="Times New Roman" panose="02020603050405020304" pitchFamily="18" charset="0"/>
              </a:rPr>
              <a:t>π </a:t>
            </a:r>
            <a:r>
              <a:rPr lang="en-US" dirty="0">
                <a:latin typeface="Times New Roman" panose="02020603050405020304" pitchFamily="18" charset="0"/>
                <a:cs typeface="Times New Roman" panose="02020603050405020304" pitchFamily="18" charset="0"/>
              </a:rPr>
              <a:t>Method</a:t>
            </a:r>
          </a:p>
        </p:txBody>
      </p:sp>
      <p:sp>
        <p:nvSpPr>
          <p:cNvPr id="3" name="Content Placeholder 2">
            <a:extLst>
              <a:ext uri="{FF2B5EF4-FFF2-40B4-BE49-F238E27FC236}">
                <a16:creationId xmlns:a16="http://schemas.microsoft.com/office/drawing/2014/main" id="{99EDD48D-B141-45EE-8556-FD26E19A9A60}"/>
              </a:ext>
            </a:extLst>
          </p:cNvPr>
          <p:cNvSpPr>
            <a:spLocks noGrp="1"/>
          </p:cNvSpPr>
          <p:nvPr>
            <p:ph idx="1"/>
          </p:nvPr>
        </p:nvSpPr>
        <p:spPr/>
        <p:txBody>
          <a:bodyPr/>
          <a:lstStyle/>
          <a:p>
            <a:pPr algn="l"/>
            <a:r>
              <a:rPr lang="en-US" sz="1350" dirty="0">
                <a:solidFill>
                  <a:srgbClr val="231F20"/>
                </a:solidFill>
                <a:latin typeface="Times New Roman" panose="02020603050405020304" pitchFamily="18" charset="0"/>
              </a:rPr>
              <a:t>In this method, capacitance of each conductor (</a:t>
            </a:r>
            <a:r>
              <a:rPr lang="en-US" sz="1350" i="1" dirty="0">
                <a:solidFill>
                  <a:srgbClr val="231F20"/>
                </a:solidFill>
                <a:latin typeface="Times New Roman" panose="02020603050405020304" pitchFamily="18" charset="0"/>
              </a:rPr>
              <a:t>i.e., </a:t>
            </a:r>
            <a:r>
              <a:rPr lang="en-US" sz="1350" dirty="0">
                <a:solidFill>
                  <a:srgbClr val="231F20"/>
                </a:solidFill>
                <a:latin typeface="Times New Roman" panose="02020603050405020304" pitchFamily="18" charset="0"/>
              </a:rPr>
              <a:t>line to neutral) is divided into two halves; one half being lumped at the sending end and the other half at the receiving end.</a:t>
            </a:r>
          </a:p>
          <a:p>
            <a:pPr algn="l"/>
            <a:r>
              <a:rPr lang="en-US" sz="1350" dirty="0">
                <a:solidFill>
                  <a:srgbClr val="231F20"/>
                </a:solidFill>
                <a:latin typeface="Times New Roman" panose="02020603050405020304" pitchFamily="18" charset="0"/>
              </a:rPr>
              <a:t>It is obvious that capacitance at the sending end has no effect on the line drop. However, its charging current must be added to line current in order to obtain the total sending end current.</a:t>
            </a:r>
          </a:p>
          <a:p>
            <a:pPr algn="l"/>
            <a:endParaRPr lang="en-US" dirty="0"/>
          </a:p>
        </p:txBody>
      </p:sp>
      <p:pic>
        <p:nvPicPr>
          <p:cNvPr id="5" name="Picture 4">
            <a:extLst>
              <a:ext uri="{FF2B5EF4-FFF2-40B4-BE49-F238E27FC236}">
                <a16:creationId xmlns:a16="http://schemas.microsoft.com/office/drawing/2014/main" id="{52EA9305-D1B4-4047-8559-F63C5F431B93}"/>
              </a:ext>
            </a:extLst>
          </p:cNvPr>
          <p:cNvPicPr>
            <a:picLocks noChangeAspect="1"/>
          </p:cNvPicPr>
          <p:nvPr/>
        </p:nvPicPr>
        <p:blipFill>
          <a:blip r:embed="rId2"/>
          <a:stretch>
            <a:fillRect/>
          </a:stretch>
        </p:blipFill>
        <p:spPr>
          <a:xfrm>
            <a:off x="1936486" y="3355446"/>
            <a:ext cx="4652910" cy="2023004"/>
          </a:xfrm>
          <a:prstGeom prst="rect">
            <a:avLst/>
          </a:prstGeom>
        </p:spPr>
      </p:pic>
      <p:sp>
        <p:nvSpPr>
          <p:cNvPr id="4" name="Slide Number Placeholder 3">
            <a:extLst>
              <a:ext uri="{FF2B5EF4-FFF2-40B4-BE49-F238E27FC236}">
                <a16:creationId xmlns:a16="http://schemas.microsoft.com/office/drawing/2014/main" id="{68669C30-6250-4BE2-AF87-D2BE801A2DCE}"/>
              </a:ext>
            </a:extLst>
          </p:cNvPr>
          <p:cNvSpPr>
            <a:spLocks noGrp="1"/>
          </p:cNvSpPr>
          <p:nvPr>
            <p:ph type="sldNum" sz="quarter" idx="12"/>
          </p:nvPr>
        </p:nvSpPr>
        <p:spPr/>
        <p:txBody>
          <a:bodyPr/>
          <a:lstStyle/>
          <a:p>
            <a:fld id="{12729EF8-E278-4F06-8F71-7AA0348DCC88}" type="slidenum">
              <a:rPr lang="en-US" smtClean="0"/>
              <a:t>22</a:t>
            </a:fld>
            <a:endParaRPr lang="en-US"/>
          </a:p>
        </p:txBody>
      </p:sp>
    </p:spTree>
    <p:extLst>
      <p:ext uri="{BB962C8B-B14F-4D97-AF65-F5344CB8AC3E}">
        <p14:creationId xmlns:p14="http://schemas.microsoft.com/office/powerpoint/2010/main" val="622008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C17A35-26E7-4927-BE47-0529073236F9}"/>
              </a:ext>
            </a:extLst>
          </p:cNvPr>
          <p:cNvSpPr txBox="1"/>
          <p:nvPr/>
        </p:nvSpPr>
        <p:spPr>
          <a:xfrm>
            <a:off x="702732" y="1054512"/>
            <a:ext cx="6392335" cy="1546577"/>
          </a:xfrm>
          <a:prstGeom prst="rect">
            <a:avLst/>
          </a:prstGeom>
          <a:noFill/>
        </p:spPr>
        <p:txBody>
          <a:bodyPr wrap="square">
            <a:spAutoFit/>
          </a:bodyPr>
          <a:lstStyle/>
          <a:p>
            <a:pPr algn="l"/>
            <a:r>
              <a:rPr lang="en-US" sz="1350" dirty="0">
                <a:solidFill>
                  <a:srgbClr val="231F20"/>
                </a:solidFill>
                <a:latin typeface="Times New Roman" panose="02020603050405020304" pitchFamily="18" charset="0"/>
              </a:rPr>
              <a:t>Let </a:t>
            </a:r>
            <a:r>
              <a:rPr lang="en-US" sz="1350" i="1" dirty="0">
                <a:solidFill>
                  <a:srgbClr val="231F20"/>
                </a:solidFill>
                <a:latin typeface="Times New Roman" panose="02020603050405020304" pitchFamily="18" charset="0"/>
              </a:rPr>
              <a:t>I</a:t>
            </a:r>
            <a:r>
              <a:rPr lang="en-US" sz="600" i="1" dirty="0">
                <a:solidFill>
                  <a:srgbClr val="231F20"/>
                </a:solidFill>
                <a:latin typeface="Times New Roman" panose="02020603050405020304" pitchFamily="18" charset="0"/>
              </a:rPr>
              <a:t>R </a:t>
            </a:r>
            <a:r>
              <a:rPr lang="en-US" sz="1350" dirty="0">
                <a:solidFill>
                  <a:srgbClr val="231F20"/>
                </a:solidFill>
                <a:latin typeface="Times New Roman" panose="02020603050405020304" pitchFamily="18" charset="0"/>
              </a:rPr>
              <a:t>= load current per phase</a:t>
            </a:r>
          </a:p>
          <a:p>
            <a:pPr algn="l"/>
            <a:r>
              <a:rPr lang="en-US" sz="1350" i="1" dirty="0">
                <a:solidFill>
                  <a:srgbClr val="231F20"/>
                </a:solidFill>
                <a:latin typeface="Times New Roman" panose="02020603050405020304" pitchFamily="18" charset="0"/>
              </a:rPr>
              <a:t>R </a:t>
            </a:r>
            <a:r>
              <a:rPr lang="en-US" sz="1350" dirty="0">
                <a:solidFill>
                  <a:srgbClr val="231F20"/>
                </a:solidFill>
                <a:latin typeface="Times New Roman" panose="02020603050405020304" pitchFamily="18" charset="0"/>
              </a:rPr>
              <a:t>= resistance per phase</a:t>
            </a:r>
          </a:p>
          <a:p>
            <a:pPr algn="l"/>
            <a:r>
              <a:rPr lang="en-US" sz="1350" dirty="0">
                <a:solidFill>
                  <a:srgbClr val="231F20"/>
                </a:solidFill>
                <a:latin typeface="Times New Roman" panose="02020603050405020304" pitchFamily="18" charset="0"/>
              </a:rPr>
              <a:t>I</a:t>
            </a:r>
            <a:r>
              <a:rPr lang="en-US" sz="825" dirty="0">
                <a:solidFill>
                  <a:srgbClr val="231F20"/>
                </a:solidFill>
                <a:latin typeface="Times New Roman" panose="02020603050405020304" pitchFamily="18" charset="0"/>
              </a:rPr>
              <a:t>R</a:t>
            </a:r>
            <a:r>
              <a:rPr lang="en-US" sz="1350" dirty="0">
                <a:solidFill>
                  <a:srgbClr val="231F20"/>
                </a:solidFill>
                <a:latin typeface="Times New Roman" panose="02020603050405020304" pitchFamily="18" charset="0"/>
              </a:rPr>
              <a:t> = load current per phase</a:t>
            </a:r>
          </a:p>
          <a:p>
            <a:pPr algn="l"/>
            <a:r>
              <a:rPr lang="en-US" sz="1350" dirty="0">
                <a:solidFill>
                  <a:srgbClr val="231F20"/>
                </a:solidFill>
                <a:latin typeface="Times New Roman" panose="02020603050405020304" pitchFamily="18" charset="0"/>
              </a:rPr>
              <a:t>X</a:t>
            </a:r>
            <a:r>
              <a:rPr lang="en-US" sz="1050" dirty="0">
                <a:solidFill>
                  <a:srgbClr val="231F20"/>
                </a:solidFill>
                <a:latin typeface="Times New Roman" panose="02020603050405020304" pitchFamily="18" charset="0"/>
              </a:rPr>
              <a:t>L</a:t>
            </a:r>
            <a:r>
              <a:rPr lang="en-US" sz="1350" dirty="0">
                <a:solidFill>
                  <a:srgbClr val="231F20"/>
                </a:solidFill>
                <a:latin typeface="Times New Roman" panose="02020603050405020304" pitchFamily="18" charset="0"/>
              </a:rPr>
              <a:t> = inductive reactance per phase</a:t>
            </a:r>
          </a:p>
          <a:p>
            <a:pPr algn="l"/>
            <a:r>
              <a:rPr lang="en-US" sz="1350" dirty="0">
                <a:solidFill>
                  <a:srgbClr val="231F20"/>
                </a:solidFill>
                <a:latin typeface="Times New Roman" panose="02020603050405020304" pitchFamily="18" charset="0"/>
              </a:rPr>
              <a:t>C = capacitance per phase</a:t>
            </a:r>
          </a:p>
          <a:p>
            <a:pPr algn="l"/>
            <a:r>
              <a:rPr lang="en-US" sz="1350" dirty="0">
                <a:solidFill>
                  <a:srgbClr val="231F20"/>
                </a:solidFill>
                <a:latin typeface="Times New Roman" panose="02020603050405020304" pitchFamily="18" charset="0"/>
              </a:rPr>
              <a:t>cos </a:t>
            </a:r>
            <a:r>
              <a:rPr lang="el-GR" sz="1350" dirty="0">
                <a:solidFill>
                  <a:srgbClr val="231F20"/>
                </a:solidFill>
                <a:latin typeface="Times New Roman" panose="02020603050405020304" pitchFamily="18" charset="0"/>
              </a:rPr>
              <a:t>φ</a:t>
            </a:r>
            <a:r>
              <a:rPr lang="en-US" sz="1350" dirty="0">
                <a:solidFill>
                  <a:srgbClr val="231F20"/>
                </a:solidFill>
                <a:latin typeface="Times New Roman" panose="02020603050405020304" pitchFamily="18" charset="0"/>
              </a:rPr>
              <a:t>R = receiving end power factor (lagging)</a:t>
            </a:r>
          </a:p>
          <a:p>
            <a:pPr algn="l"/>
            <a:r>
              <a:rPr lang="en-US" sz="1350" dirty="0">
                <a:solidFill>
                  <a:srgbClr val="231F20"/>
                </a:solidFill>
                <a:latin typeface="Times New Roman" panose="02020603050405020304" pitchFamily="18" charset="0"/>
              </a:rPr>
              <a:t>V</a:t>
            </a:r>
            <a:r>
              <a:rPr lang="en-US" sz="1050" dirty="0">
                <a:solidFill>
                  <a:srgbClr val="231F20"/>
                </a:solidFill>
                <a:latin typeface="Times New Roman" panose="02020603050405020304" pitchFamily="18" charset="0"/>
              </a:rPr>
              <a:t>S</a:t>
            </a:r>
            <a:r>
              <a:rPr lang="en-US" sz="1350" dirty="0">
                <a:solidFill>
                  <a:srgbClr val="231F20"/>
                </a:solidFill>
                <a:latin typeface="Times New Roman" panose="02020603050405020304" pitchFamily="18" charset="0"/>
              </a:rPr>
              <a:t> = sending end voltage per phase per phase</a:t>
            </a:r>
          </a:p>
        </p:txBody>
      </p:sp>
      <p:pic>
        <p:nvPicPr>
          <p:cNvPr id="5" name="Picture 4">
            <a:extLst>
              <a:ext uri="{FF2B5EF4-FFF2-40B4-BE49-F238E27FC236}">
                <a16:creationId xmlns:a16="http://schemas.microsoft.com/office/drawing/2014/main" id="{A7380B3E-A090-4EEF-8DDD-37849F9DA16F}"/>
              </a:ext>
            </a:extLst>
          </p:cNvPr>
          <p:cNvPicPr>
            <a:picLocks noChangeAspect="1"/>
          </p:cNvPicPr>
          <p:nvPr/>
        </p:nvPicPr>
        <p:blipFill>
          <a:blip r:embed="rId2"/>
          <a:stretch>
            <a:fillRect/>
          </a:stretch>
        </p:blipFill>
        <p:spPr>
          <a:xfrm>
            <a:off x="4509691" y="1054512"/>
            <a:ext cx="4493419" cy="2278856"/>
          </a:xfrm>
          <a:prstGeom prst="rect">
            <a:avLst/>
          </a:prstGeom>
        </p:spPr>
      </p:pic>
      <p:sp>
        <p:nvSpPr>
          <p:cNvPr id="7" name="TextBox 6">
            <a:extLst>
              <a:ext uri="{FF2B5EF4-FFF2-40B4-BE49-F238E27FC236}">
                <a16:creationId xmlns:a16="http://schemas.microsoft.com/office/drawing/2014/main" id="{4316B83B-928C-4F13-B68A-73A241756AC2}"/>
              </a:ext>
            </a:extLst>
          </p:cNvPr>
          <p:cNvSpPr txBox="1"/>
          <p:nvPr/>
        </p:nvSpPr>
        <p:spPr>
          <a:xfrm>
            <a:off x="245534" y="2578005"/>
            <a:ext cx="4800600" cy="300082"/>
          </a:xfrm>
          <a:prstGeom prst="rect">
            <a:avLst/>
          </a:prstGeom>
          <a:noFill/>
        </p:spPr>
        <p:txBody>
          <a:bodyPr wrap="square">
            <a:spAutoFit/>
          </a:bodyPr>
          <a:lstStyle/>
          <a:p>
            <a:pPr algn="l"/>
            <a:r>
              <a:rPr lang="en-US" sz="1350" dirty="0">
                <a:solidFill>
                  <a:srgbClr val="231F20"/>
                </a:solidFill>
                <a:latin typeface="Times New Roman" panose="02020603050405020304" pitchFamily="18" charset="0"/>
              </a:rPr>
              <a:t>Taking the receiving end voltage as the reference phasor, we have,</a:t>
            </a:r>
            <a:endParaRPr lang="en-US" sz="1350" dirty="0"/>
          </a:p>
        </p:txBody>
      </p:sp>
      <p:pic>
        <p:nvPicPr>
          <p:cNvPr id="9" name="Picture 8">
            <a:extLst>
              <a:ext uri="{FF2B5EF4-FFF2-40B4-BE49-F238E27FC236}">
                <a16:creationId xmlns:a16="http://schemas.microsoft.com/office/drawing/2014/main" id="{30EB44B3-02CB-4F56-88E9-02192B8BC604}"/>
              </a:ext>
            </a:extLst>
          </p:cNvPr>
          <p:cNvPicPr>
            <a:picLocks noChangeAspect="1"/>
          </p:cNvPicPr>
          <p:nvPr/>
        </p:nvPicPr>
        <p:blipFill>
          <a:blip r:embed="rId3"/>
          <a:stretch>
            <a:fillRect/>
          </a:stretch>
        </p:blipFill>
        <p:spPr>
          <a:xfrm>
            <a:off x="609600" y="3047485"/>
            <a:ext cx="5384801" cy="1050131"/>
          </a:xfrm>
          <a:prstGeom prst="rect">
            <a:avLst/>
          </a:prstGeom>
        </p:spPr>
      </p:pic>
      <p:pic>
        <p:nvPicPr>
          <p:cNvPr id="11" name="Picture 10">
            <a:extLst>
              <a:ext uri="{FF2B5EF4-FFF2-40B4-BE49-F238E27FC236}">
                <a16:creationId xmlns:a16="http://schemas.microsoft.com/office/drawing/2014/main" id="{80BAA055-F83E-455B-B9AF-72F970BDCDA6}"/>
              </a:ext>
            </a:extLst>
          </p:cNvPr>
          <p:cNvPicPr>
            <a:picLocks noChangeAspect="1"/>
          </p:cNvPicPr>
          <p:nvPr/>
        </p:nvPicPr>
        <p:blipFill>
          <a:blip r:embed="rId4"/>
          <a:stretch>
            <a:fillRect/>
          </a:stretch>
        </p:blipFill>
        <p:spPr>
          <a:xfrm>
            <a:off x="579965" y="4207187"/>
            <a:ext cx="4559302" cy="1421606"/>
          </a:xfrm>
          <a:prstGeom prst="rect">
            <a:avLst/>
          </a:prstGeom>
        </p:spPr>
      </p:pic>
      <p:sp>
        <p:nvSpPr>
          <p:cNvPr id="2" name="Slide Number Placeholder 1">
            <a:extLst>
              <a:ext uri="{FF2B5EF4-FFF2-40B4-BE49-F238E27FC236}">
                <a16:creationId xmlns:a16="http://schemas.microsoft.com/office/drawing/2014/main" id="{18E2B0A3-6AD8-406A-AB58-F04806B7CD58}"/>
              </a:ext>
            </a:extLst>
          </p:cNvPr>
          <p:cNvSpPr>
            <a:spLocks noGrp="1"/>
          </p:cNvSpPr>
          <p:nvPr>
            <p:ph type="sldNum" sz="quarter" idx="12"/>
          </p:nvPr>
        </p:nvSpPr>
        <p:spPr/>
        <p:txBody>
          <a:bodyPr/>
          <a:lstStyle/>
          <a:p>
            <a:fld id="{12729EF8-E278-4F06-8F71-7AA0348DCC88}" type="slidenum">
              <a:rPr lang="en-US" smtClean="0"/>
              <a:t>23</a:t>
            </a:fld>
            <a:endParaRPr lang="en-US"/>
          </a:p>
        </p:txBody>
      </p:sp>
    </p:spTree>
    <p:extLst>
      <p:ext uri="{BB962C8B-B14F-4D97-AF65-F5344CB8AC3E}">
        <p14:creationId xmlns:p14="http://schemas.microsoft.com/office/powerpoint/2010/main" val="1774205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CD51B1-2BFD-4F49-BF7D-9E0871B1FBCC}"/>
              </a:ext>
            </a:extLst>
          </p:cNvPr>
          <p:cNvPicPr>
            <a:picLocks noChangeAspect="1"/>
          </p:cNvPicPr>
          <p:nvPr/>
        </p:nvPicPr>
        <p:blipFill>
          <a:blip r:embed="rId2"/>
          <a:stretch>
            <a:fillRect/>
          </a:stretch>
        </p:blipFill>
        <p:spPr>
          <a:xfrm>
            <a:off x="732499" y="1246452"/>
            <a:ext cx="8005041" cy="1117864"/>
          </a:xfrm>
          <a:prstGeom prst="rect">
            <a:avLst/>
          </a:prstGeom>
        </p:spPr>
      </p:pic>
      <p:sp>
        <p:nvSpPr>
          <p:cNvPr id="2" name="Slide Number Placeholder 1">
            <a:extLst>
              <a:ext uri="{FF2B5EF4-FFF2-40B4-BE49-F238E27FC236}">
                <a16:creationId xmlns:a16="http://schemas.microsoft.com/office/drawing/2014/main" id="{A617DAAE-4BEE-4B48-93FA-48F7963EDB73}"/>
              </a:ext>
            </a:extLst>
          </p:cNvPr>
          <p:cNvSpPr>
            <a:spLocks noGrp="1"/>
          </p:cNvSpPr>
          <p:nvPr>
            <p:ph type="sldNum" sz="quarter" idx="12"/>
          </p:nvPr>
        </p:nvSpPr>
        <p:spPr/>
        <p:txBody>
          <a:bodyPr/>
          <a:lstStyle/>
          <a:p>
            <a:fld id="{12729EF8-E278-4F06-8F71-7AA0348DCC88}" type="slidenum">
              <a:rPr lang="en-US" smtClean="0"/>
              <a:t>24</a:t>
            </a:fld>
            <a:endParaRPr lang="en-US"/>
          </a:p>
        </p:txBody>
      </p:sp>
    </p:spTree>
    <p:extLst>
      <p:ext uri="{BB962C8B-B14F-4D97-AF65-F5344CB8AC3E}">
        <p14:creationId xmlns:p14="http://schemas.microsoft.com/office/powerpoint/2010/main" val="334797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1018-9609-4508-8518-EA98E748A106}"/>
              </a:ext>
            </a:extLst>
          </p:cNvPr>
          <p:cNvSpPr>
            <a:spLocks noGrp="1"/>
          </p:cNvSpPr>
          <p:nvPr>
            <p:ph type="title"/>
          </p:nvPr>
        </p:nvSpPr>
        <p:spPr/>
        <p:txBody>
          <a:bodyPr/>
          <a:lstStyle/>
          <a:p>
            <a:r>
              <a:rPr lang="en-US" dirty="0"/>
              <a:t>Long Transmission Lines</a:t>
            </a:r>
          </a:p>
        </p:txBody>
      </p:sp>
      <p:sp>
        <p:nvSpPr>
          <p:cNvPr id="3" name="Content Placeholder 2">
            <a:extLst>
              <a:ext uri="{FF2B5EF4-FFF2-40B4-BE49-F238E27FC236}">
                <a16:creationId xmlns:a16="http://schemas.microsoft.com/office/drawing/2014/main" id="{45DDA43F-D9F4-4A20-BF97-103D918DB44F}"/>
              </a:ext>
            </a:extLst>
          </p:cNvPr>
          <p:cNvSpPr>
            <a:spLocks noGrp="1"/>
          </p:cNvSpPr>
          <p:nvPr>
            <p:ph idx="1"/>
          </p:nvPr>
        </p:nvSpPr>
        <p:spPr>
          <a:xfrm>
            <a:off x="501650" y="2071927"/>
            <a:ext cx="7886700" cy="3263504"/>
          </a:xfrm>
        </p:spPr>
        <p:txBody>
          <a:bodyPr/>
          <a:lstStyle/>
          <a:p>
            <a:pPr algn="l"/>
            <a:r>
              <a:rPr lang="en-US" sz="1350" dirty="0">
                <a:solidFill>
                  <a:srgbClr val="231F20"/>
                </a:solidFill>
                <a:latin typeface="Times New Roman" panose="02020603050405020304" pitchFamily="18" charset="0"/>
              </a:rPr>
              <a:t>He transmission line are uniformly distributed over the entire length of the line.</a:t>
            </a:r>
          </a:p>
          <a:p>
            <a:pPr algn="l"/>
            <a:r>
              <a:rPr lang="en-US" sz="1350" dirty="0">
                <a:solidFill>
                  <a:srgbClr val="231F20"/>
                </a:solidFill>
                <a:latin typeface="Times New Roman" panose="02020603050405020304" pitchFamily="18" charset="0"/>
              </a:rPr>
              <a:t>In order to obtain fair degree of Accuracy in the performance calculations of long lines, the line constants are considered as uniformly distributed throughout the length of the line.</a:t>
            </a:r>
          </a:p>
          <a:p>
            <a:pPr algn="l"/>
            <a:endParaRPr lang="en-US" sz="1350" dirty="0">
              <a:solidFill>
                <a:srgbClr val="231F20"/>
              </a:solidFill>
              <a:latin typeface="Times New Roman" panose="02020603050405020304" pitchFamily="18" charset="0"/>
            </a:endParaRPr>
          </a:p>
          <a:p>
            <a:pPr algn="l"/>
            <a:endParaRPr lang="en-US" dirty="0"/>
          </a:p>
        </p:txBody>
      </p:sp>
      <p:pic>
        <p:nvPicPr>
          <p:cNvPr id="5" name="Picture 4">
            <a:extLst>
              <a:ext uri="{FF2B5EF4-FFF2-40B4-BE49-F238E27FC236}">
                <a16:creationId xmlns:a16="http://schemas.microsoft.com/office/drawing/2014/main" id="{B4A31FF5-AB08-43F3-AEEB-853A4BA00D6B}"/>
              </a:ext>
            </a:extLst>
          </p:cNvPr>
          <p:cNvPicPr>
            <a:picLocks noChangeAspect="1"/>
          </p:cNvPicPr>
          <p:nvPr/>
        </p:nvPicPr>
        <p:blipFill>
          <a:blip r:embed="rId2"/>
          <a:stretch>
            <a:fillRect/>
          </a:stretch>
        </p:blipFill>
        <p:spPr>
          <a:xfrm>
            <a:off x="1038357" y="2945342"/>
            <a:ext cx="4950619" cy="1543050"/>
          </a:xfrm>
          <a:prstGeom prst="rect">
            <a:avLst/>
          </a:prstGeom>
        </p:spPr>
      </p:pic>
      <p:sp>
        <p:nvSpPr>
          <p:cNvPr id="7" name="TextBox 6">
            <a:extLst>
              <a:ext uri="{FF2B5EF4-FFF2-40B4-BE49-F238E27FC236}">
                <a16:creationId xmlns:a16="http://schemas.microsoft.com/office/drawing/2014/main" id="{59D5D7A5-2995-47CE-8521-384883B239B9}"/>
              </a:ext>
            </a:extLst>
          </p:cNvPr>
          <p:cNvSpPr txBox="1"/>
          <p:nvPr/>
        </p:nvSpPr>
        <p:spPr>
          <a:xfrm>
            <a:off x="567266" y="4642933"/>
            <a:ext cx="8263468" cy="715581"/>
          </a:xfrm>
          <a:prstGeom prst="rect">
            <a:avLst/>
          </a:prstGeom>
          <a:noFill/>
        </p:spPr>
        <p:txBody>
          <a:bodyPr wrap="square">
            <a:spAutoFit/>
          </a:bodyPr>
          <a:lstStyle/>
          <a:p>
            <a:pPr marL="214313" indent="-214313">
              <a:buFont typeface="Arial" panose="020B0604020202020204" pitchFamily="34" charset="0"/>
              <a:buChar char="•"/>
            </a:pPr>
            <a:r>
              <a:rPr lang="en-US" sz="1350" dirty="0">
                <a:solidFill>
                  <a:srgbClr val="231F20"/>
                </a:solidFill>
                <a:latin typeface="Times New Roman" panose="02020603050405020304" pitchFamily="18" charset="0"/>
              </a:rPr>
              <a:t>The whole line length is divided into </a:t>
            </a:r>
            <a:r>
              <a:rPr lang="en-US" sz="1350" i="1" dirty="0">
                <a:solidFill>
                  <a:srgbClr val="231F20"/>
                </a:solidFill>
                <a:latin typeface="Times New Roman" panose="02020603050405020304" pitchFamily="18" charset="0"/>
              </a:rPr>
              <a:t>n </a:t>
            </a:r>
            <a:r>
              <a:rPr lang="en-US" sz="1350" dirty="0">
                <a:solidFill>
                  <a:srgbClr val="231F20"/>
                </a:solidFill>
                <a:latin typeface="Times New Roman" panose="02020603050405020304" pitchFamily="18" charset="0"/>
              </a:rPr>
              <a:t>sections, each section having line constants 1/</a:t>
            </a:r>
            <a:r>
              <a:rPr lang="en-US" sz="1350" i="1" dirty="0">
                <a:solidFill>
                  <a:srgbClr val="231F20"/>
                </a:solidFill>
                <a:latin typeface="Times New Roman" panose="02020603050405020304" pitchFamily="18" charset="0"/>
              </a:rPr>
              <a:t>n </a:t>
            </a:r>
            <a:r>
              <a:rPr lang="en-US" sz="1350" i="1" dirty="0" err="1">
                <a:solidFill>
                  <a:srgbClr val="231F20"/>
                </a:solidFill>
                <a:latin typeface="Times New Roman" panose="02020603050405020304" pitchFamily="18" charset="0"/>
              </a:rPr>
              <a:t>th</a:t>
            </a:r>
            <a:r>
              <a:rPr lang="en-US" sz="1350" i="1" dirty="0">
                <a:solidFill>
                  <a:srgbClr val="231F20"/>
                </a:solidFill>
                <a:latin typeface="Times New Roman" panose="02020603050405020304" pitchFamily="18" charset="0"/>
              </a:rPr>
              <a:t> </a:t>
            </a:r>
            <a:r>
              <a:rPr lang="en-US" sz="1350" dirty="0">
                <a:solidFill>
                  <a:srgbClr val="231F20"/>
                </a:solidFill>
                <a:latin typeface="Times New Roman" panose="02020603050405020304" pitchFamily="18" charset="0"/>
              </a:rPr>
              <a:t>of The whole line length is divided into </a:t>
            </a:r>
            <a:r>
              <a:rPr lang="en-US" sz="1350" i="1" dirty="0">
                <a:solidFill>
                  <a:srgbClr val="231F20"/>
                </a:solidFill>
                <a:latin typeface="Times New Roman" panose="02020603050405020304" pitchFamily="18" charset="0"/>
              </a:rPr>
              <a:t>n </a:t>
            </a:r>
            <a:r>
              <a:rPr lang="en-US" sz="1350" dirty="0">
                <a:solidFill>
                  <a:srgbClr val="231F20"/>
                </a:solidFill>
                <a:latin typeface="Times New Roman" panose="02020603050405020304" pitchFamily="18" charset="0"/>
              </a:rPr>
              <a:t>sections, each section having line constants 1/</a:t>
            </a:r>
            <a:r>
              <a:rPr lang="en-US" sz="1350" i="1" dirty="0">
                <a:solidFill>
                  <a:srgbClr val="231F20"/>
                </a:solidFill>
                <a:latin typeface="Times New Roman" panose="02020603050405020304" pitchFamily="18" charset="0"/>
              </a:rPr>
              <a:t>n </a:t>
            </a:r>
            <a:r>
              <a:rPr lang="en-US" sz="1350" i="1" dirty="0" err="1">
                <a:solidFill>
                  <a:srgbClr val="231F20"/>
                </a:solidFill>
                <a:latin typeface="Times New Roman" panose="02020603050405020304" pitchFamily="18" charset="0"/>
              </a:rPr>
              <a:t>th</a:t>
            </a:r>
            <a:r>
              <a:rPr lang="en-US" sz="1350" i="1" dirty="0">
                <a:solidFill>
                  <a:srgbClr val="231F20"/>
                </a:solidFill>
                <a:latin typeface="Times New Roman" panose="02020603050405020304" pitchFamily="18" charset="0"/>
              </a:rPr>
              <a:t> </a:t>
            </a:r>
            <a:r>
              <a:rPr lang="en-US" sz="1350" dirty="0">
                <a:solidFill>
                  <a:srgbClr val="231F20"/>
                </a:solidFill>
                <a:latin typeface="Times New Roman" panose="02020603050405020304" pitchFamily="18" charset="0"/>
              </a:rPr>
              <a:t>of those for the whole line. those for the whole line.</a:t>
            </a:r>
            <a:endParaRPr lang="en-US" sz="1350" dirty="0"/>
          </a:p>
        </p:txBody>
      </p:sp>
      <p:sp>
        <p:nvSpPr>
          <p:cNvPr id="4" name="Slide Number Placeholder 3">
            <a:extLst>
              <a:ext uri="{FF2B5EF4-FFF2-40B4-BE49-F238E27FC236}">
                <a16:creationId xmlns:a16="http://schemas.microsoft.com/office/drawing/2014/main" id="{BC369F7D-C66F-4C2C-B2FA-02A7C312A9DC}"/>
              </a:ext>
            </a:extLst>
          </p:cNvPr>
          <p:cNvSpPr>
            <a:spLocks noGrp="1"/>
          </p:cNvSpPr>
          <p:nvPr>
            <p:ph type="sldNum" sz="quarter" idx="12"/>
          </p:nvPr>
        </p:nvSpPr>
        <p:spPr/>
        <p:txBody>
          <a:bodyPr/>
          <a:lstStyle/>
          <a:p>
            <a:fld id="{12729EF8-E278-4F06-8F71-7AA0348DCC88}" type="slidenum">
              <a:rPr lang="en-US" smtClean="0"/>
              <a:t>25</a:t>
            </a:fld>
            <a:endParaRPr lang="en-US"/>
          </a:p>
        </p:txBody>
      </p:sp>
    </p:spTree>
    <p:extLst>
      <p:ext uri="{BB962C8B-B14F-4D97-AF65-F5344CB8AC3E}">
        <p14:creationId xmlns:p14="http://schemas.microsoft.com/office/powerpoint/2010/main" val="3635634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15FEAF0C-565D-4D40-AB99-96C21A879A19}"/>
                  </a:ext>
                </a:extLst>
              </p:cNvPr>
              <p:cNvSpPr txBox="1"/>
              <p:nvPr/>
            </p:nvSpPr>
            <p:spPr>
              <a:xfrm>
                <a:off x="389466" y="1292589"/>
                <a:ext cx="8373534" cy="1364220"/>
              </a:xfrm>
              <a:prstGeom prst="rect">
                <a:avLst/>
              </a:prstGeom>
              <a:noFill/>
            </p:spPr>
            <p:txBody>
              <a:bodyPr wrap="square">
                <a:spAutoFit/>
              </a:bodyPr>
              <a:lstStyle/>
              <a:p>
                <a:pPr algn="l"/>
                <a:r>
                  <a:rPr lang="en-US" sz="1350" b="1" dirty="0">
                    <a:solidFill>
                      <a:srgbClr val="ED008D"/>
                    </a:solidFill>
                    <a:latin typeface="Times New Roman" panose="02020603050405020304" pitchFamily="18" charset="0"/>
                  </a:rPr>
                  <a:t>(</a:t>
                </a:r>
                <a:r>
                  <a:rPr lang="en-US" sz="1350" b="1" i="1" dirty="0" err="1">
                    <a:solidFill>
                      <a:srgbClr val="ED008D"/>
                    </a:solidFill>
                    <a:latin typeface="Times New Roman" panose="02020603050405020304" pitchFamily="18" charset="0"/>
                  </a:rPr>
                  <a:t>i</a:t>
                </a:r>
                <a:r>
                  <a:rPr lang="en-US" sz="1350" b="1" dirty="0">
                    <a:solidFill>
                      <a:srgbClr val="ED008D"/>
                    </a:solidFill>
                    <a:latin typeface="Times New Roman" panose="02020603050405020304" pitchFamily="18" charset="0"/>
                  </a:rPr>
                  <a:t>) </a:t>
                </a:r>
                <a:r>
                  <a:rPr lang="en-US" sz="1350" dirty="0">
                    <a:solidFill>
                      <a:srgbClr val="231F20"/>
                    </a:solidFill>
                    <a:latin typeface="Times New Roman" panose="02020603050405020304" pitchFamily="18" charset="0"/>
                  </a:rPr>
                  <a:t>The line constants are uniformly distributed over the entire length of line as is actually the case.</a:t>
                </a:r>
              </a:p>
              <a:p>
                <a:pPr algn="l"/>
                <a:r>
                  <a:rPr lang="en-US" sz="1350" b="1" dirty="0">
                    <a:solidFill>
                      <a:srgbClr val="ED008D"/>
                    </a:solidFill>
                    <a:latin typeface="Times New Roman" panose="02020603050405020304" pitchFamily="18" charset="0"/>
                  </a:rPr>
                  <a:t>(</a:t>
                </a:r>
                <a:r>
                  <a:rPr lang="en-US" sz="1350" b="1" i="1" dirty="0">
                    <a:solidFill>
                      <a:srgbClr val="ED008D"/>
                    </a:solidFill>
                    <a:latin typeface="Times New Roman" panose="02020603050405020304" pitchFamily="18" charset="0"/>
                  </a:rPr>
                  <a:t>ii</a:t>
                </a:r>
                <a:r>
                  <a:rPr lang="en-US" sz="1350" b="1" dirty="0">
                    <a:solidFill>
                      <a:srgbClr val="ED008D"/>
                    </a:solidFill>
                    <a:latin typeface="Times New Roman" panose="02020603050405020304" pitchFamily="18" charset="0"/>
                  </a:rPr>
                  <a:t>) </a:t>
                </a:r>
                <a:r>
                  <a:rPr lang="en-US" sz="1350" dirty="0">
                    <a:solidFill>
                      <a:srgbClr val="231F20"/>
                    </a:solidFill>
                    <a:latin typeface="Times New Roman" panose="02020603050405020304" pitchFamily="18" charset="0"/>
                  </a:rPr>
                  <a:t>The resistance and inductive reactance are the series elements.</a:t>
                </a:r>
              </a:p>
              <a:p>
                <a:pPr algn="l"/>
                <a:r>
                  <a:rPr lang="en-US" sz="1350" b="1" dirty="0">
                    <a:solidFill>
                      <a:srgbClr val="ED008D"/>
                    </a:solidFill>
                    <a:latin typeface="Times New Roman" panose="02020603050405020304" pitchFamily="18" charset="0"/>
                  </a:rPr>
                  <a:t>(</a:t>
                </a:r>
                <a:r>
                  <a:rPr lang="en-US" sz="1350" b="1" i="1" dirty="0">
                    <a:solidFill>
                      <a:srgbClr val="ED008D"/>
                    </a:solidFill>
                    <a:latin typeface="Times New Roman" panose="02020603050405020304" pitchFamily="18" charset="0"/>
                  </a:rPr>
                  <a:t>iii</a:t>
                </a:r>
                <a:r>
                  <a:rPr lang="en-US" sz="1350" b="1" dirty="0">
                    <a:solidFill>
                      <a:srgbClr val="ED008D"/>
                    </a:solidFill>
                    <a:latin typeface="Times New Roman" panose="02020603050405020304" pitchFamily="18" charset="0"/>
                  </a:rPr>
                  <a:t>) </a:t>
                </a:r>
                <a:r>
                  <a:rPr lang="en-US" sz="1350" dirty="0">
                    <a:solidFill>
                      <a:srgbClr val="231F20"/>
                    </a:solidFill>
                    <a:latin typeface="Times New Roman" panose="02020603050405020304" pitchFamily="18" charset="0"/>
                  </a:rPr>
                  <a:t>The leakage susceptance (</a:t>
                </a:r>
                <a:r>
                  <a:rPr lang="en-US" sz="1350" i="1" dirty="0">
                    <a:solidFill>
                      <a:srgbClr val="231F20"/>
                    </a:solidFill>
                    <a:latin typeface="Times New Roman" panose="02020603050405020304" pitchFamily="18" charset="0"/>
                  </a:rPr>
                  <a:t>B</a:t>
                </a:r>
                <a:r>
                  <a:rPr lang="en-US" sz="1350" dirty="0">
                    <a:solidFill>
                      <a:srgbClr val="231F20"/>
                    </a:solidFill>
                    <a:latin typeface="Times New Roman" panose="02020603050405020304" pitchFamily="18" charset="0"/>
                  </a:rPr>
                  <a:t>) and leakage conductance (</a:t>
                </a:r>
                <a:r>
                  <a:rPr lang="en-US" sz="1350" i="1" dirty="0">
                    <a:solidFill>
                      <a:srgbClr val="231F20"/>
                    </a:solidFill>
                    <a:latin typeface="Times New Roman" panose="02020603050405020304" pitchFamily="18" charset="0"/>
                  </a:rPr>
                  <a:t>G</a:t>
                </a:r>
                <a:r>
                  <a:rPr lang="en-US" sz="1350" dirty="0">
                    <a:solidFill>
                      <a:srgbClr val="231F20"/>
                    </a:solidFill>
                    <a:latin typeface="Times New Roman" panose="02020603050405020304" pitchFamily="18" charset="0"/>
                  </a:rPr>
                  <a:t>) are shunt elements. The leakage</a:t>
                </a:r>
              </a:p>
              <a:p>
                <a:pPr algn="l"/>
                <a:r>
                  <a:rPr lang="en-US" sz="1350" dirty="0">
                    <a:solidFill>
                      <a:srgbClr val="231F20"/>
                    </a:solidFill>
                    <a:latin typeface="Times New Roman" panose="02020603050405020304" pitchFamily="18" charset="0"/>
                  </a:rPr>
                  <a:t>susceptance is due to the fact that capacitance exists between line and neutral. The leakage</a:t>
                </a:r>
              </a:p>
              <a:p>
                <a:pPr algn="l"/>
                <a:r>
                  <a:rPr lang="en-US" sz="1350" dirty="0">
                    <a:solidFill>
                      <a:srgbClr val="231F20"/>
                    </a:solidFill>
                    <a:latin typeface="Times New Roman" panose="02020603050405020304" pitchFamily="18" charset="0"/>
                  </a:rPr>
                  <a:t>conductance takes into account the energy losses occurring through leakage over the insulators</a:t>
                </a:r>
              </a:p>
              <a:p>
                <a:pPr algn="l"/>
                <a:r>
                  <a:rPr lang="en-US" sz="1350" dirty="0">
                    <a:solidFill>
                      <a:srgbClr val="231F20"/>
                    </a:solidFill>
                    <a:latin typeface="Times New Roman" panose="02020603050405020304" pitchFamily="18" charset="0"/>
                  </a:rPr>
                  <a:t>or due to corona effect between conductors. Admittance = </a:t>
                </a:r>
                <a14:m>
                  <m:oMath xmlns:m="http://schemas.openxmlformats.org/officeDocument/2006/math">
                    <m:rad>
                      <m:radPr>
                        <m:degHide m:val="on"/>
                        <m:ctrlPr>
                          <a:rPr lang="en-US" sz="1350" i="1" dirty="0">
                            <a:solidFill>
                              <a:srgbClr val="231F20"/>
                            </a:solidFill>
                            <a:latin typeface="Cambria Math" panose="02040503050406030204" pitchFamily="18" charset="0"/>
                          </a:rPr>
                        </m:ctrlPr>
                      </m:radPr>
                      <m:deg/>
                      <m:e>
                        <m:sSup>
                          <m:sSupPr>
                            <m:ctrlPr>
                              <a:rPr lang="en-US" sz="1350" i="1" dirty="0">
                                <a:solidFill>
                                  <a:srgbClr val="231F20"/>
                                </a:solidFill>
                                <a:latin typeface="Cambria Math" panose="02040503050406030204" pitchFamily="18" charset="0"/>
                              </a:rPr>
                            </m:ctrlPr>
                          </m:sSupPr>
                          <m:e>
                            <m:r>
                              <a:rPr lang="en-US" sz="1350" i="1" dirty="0">
                                <a:solidFill>
                                  <a:srgbClr val="231F20"/>
                                </a:solidFill>
                                <a:latin typeface="Cambria Math" panose="02040503050406030204" pitchFamily="18" charset="0"/>
                              </a:rPr>
                              <m:t>𝐺</m:t>
                            </m:r>
                          </m:e>
                          <m:sup>
                            <m:r>
                              <a:rPr lang="en-US" sz="1350" i="1" dirty="0">
                                <a:solidFill>
                                  <a:srgbClr val="231F20"/>
                                </a:solidFill>
                                <a:latin typeface="Cambria Math" panose="02040503050406030204" pitchFamily="18" charset="0"/>
                              </a:rPr>
                              <m:t>2</m:t>
                            </m:r>
                          </m:sup>
                        </m:sSup>
                        <m:r>
                          <a:rPr lang="en-US" sz="1350" i="1" dirty="0">
                            <a:solidFill>
                              <a:srgbClr val="231F20"/>
                            </a:solidFill>
                            <a:latin typeface="Cambria Math" panose="02040503050406030204" pitchFamily="18" charset="0"/>
                          </a:rPr>
                          <m:t>+</m:t>
                        </m:r>
                        <m:sSup>
                          <m:sSupPr>
                            <m:ctrlPr>
                              <a:rPr lang="en-US" sz="1350" i="1" dirty="0">
                                <a:solidFill>
                                  <a:srgbClr val="231F20"/>
                                </a:solidFill>
                                <a:latin typeface="Cambria Math" panose="02040503050406030204" pitchFamily="18" charset="0"/>
                              </a:rPr>
                            </m:ctrlPr>
                          </m:sSupPr>
                          <m:e>
                            <m:r>
                              <a:rPr lang="en-US" sz="1350" i="1" dirty="0">
                                <a:solidFill>
                                  <a:srgbClr val="231F20"/>
                                </a:solidFill>
                                <a:latin typeface="Cambria Math" panose="02040503050406030204" pitchFamily="18" charset="0"/>
                              </a:rPr>
                              <m:t>𝐵</m:t>
                            </m:r>
                          </m:e>
                          <m:sup>
                            <m:r>
                              <a:rPr lang="en-US" sz="1350" i="1" dirty="0">
                                <a:solidFill>
                                  <a:srgbClr val="231F20"/>
                                </a:solidFill>
                                <a:latin typeface="Cambria Math" panose="02040503050406030204" pitchFamily="18" charset="0"/>
                              </a:rPr>
                              <m:t>2</m:t>
                            </m:r>
                          </m:sup>
                        </m:sSup>
                      </m:e>
                    </m:rad>
                  </m:oMath>
                </a14:m>
                <a:endParaRPr lang="en-US" sz="1350" dirty="0"/>
              </a:p>
            </p:txBody>
          </p:sp>
        </mc:Choice>
        <mc:Fallback>
          <p:sp>
            <p:nvSpPr>
              <p:cNvPr id="3" name="TextBox 2">
                <a:extLst>
                  <a:ext uri="{FF2B5EF4-FFF2-40B4-BE49-F238E27FC236}">
                    <a16:creationId xmlns:a16="http://schemas.microsoft.com/office/drawing/2014/main" id="{15FEAF0C-565D-4D40-AB99-96C21A879A19}"/>
                  </a:ext>
                </a:extLst>
              </p:cNvPr>
              <p:cNvSpPr txBox="1">
                <a:spLocks noRot="1" noChangeAspect="1" noMove="1" noResize="1" noEditPoints="1" noAdjustHandles="1" noChangeArrowheads="1" noChangeShapeType="1" noTextEdit="1"/>
              </p:cNvSpPr>
              <p:nvPr/>
            </p:nvSpPr>
            <p:spPr>
              <a:xfrm>
                <a:off x="389466" y="1292589"/>
                <a:ext cx="8373534" cy="1364220"/>
              </a:xfrm>
              <a:prstGeom prst="rect">
                <a:avLst/>
              </a:prstGeom>
              <a:blipFill>
                <a:blip r:embed="rId2"/>
                <a:stretch>
                  <a:fillRect l="-218" t="-446" b="-3125"/>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7D5796CC-422B-4818-972B-8698DA49D7FE}"/>
              </a:ext>
            </a:extLst>
          </p:cNvPr>
          <p:cNvSpPr txBox="1"/>
          <p:nvPr/>
        </p:nvSpPr>
        <p:spPr>
          <a:xfrm>
            <a:off x="389466" y="2741652"/>
            <a:ext cx="8128001" cy="507831"/>
          </a:xfrm>
          <a:prstGeom prst="rect">
            <a:avLst/>
          </a:prstGeom>
          <a:noFill/>
        </p:spPr>
        <p:txBody>
          <a:bodyPr wrap="square">
            <a:spAutoFit/>
          </a:bodyPr>
          <a:lstStyle/>
          <a:p>
            <a:pPr algn="l"/>
            <a:r>
              <a:rPr lang="en-US" sz="1350" b="1" dirty="0">
                <a:solidFill>
                  <a:srgbClr val="ED008D"/>
                </a:solidFill>
                <a:latin typeface="Times New Roman" panose="02020603050405020304" pitchFamily="18" charset="0"/>
              </a:rPr>
              <a:t>(</a:t>
            </a:r>
            <a:r>
              <a:rPr lang="en-US" sz="1350" b="1" i="1" dirty="0">
                <a:solidFill>
                  <a:srgbClr val="ED008D"/>
                </a:solidFill>
                <a:latin typeface="Times New Roman" panose="02020603050405020304" pitchFamily="18" charset="0"/>
              </a:rPr>
              <a:t>iv</a:t>
            </a:r>
            <a:r>
              <a:rPr lang="en-US" sz="1350" b="1" dirty="0">
                <a:solidFill>
                  <a:srgbClr val="ED008D"/>
                </a:solidFill>
                <a:latin typeface="Times New Roman" panose="02020603050405020304" pitchFamily="18" charset="0"/>
              </a:rPr>
              <a:t>) </a:t>
            </a:r>
            <a:r>
              <a:rPr lang="en-US" sz="1350" dirty="0">
                <a:solidFill>
                  <a:srgbClr val="231F20"/>
                </a:solidFill>
                <a:latin typeface="Times New Roman" panose="02020603050405020304" pitchFamily="18" charset="0"/>
              </a:rPr>
              <a:t>The leakage current through shunt admittance is maximum at the sending end of the line and decreases continuously as the receiving end of the circuit is approached at which point its value is zero.</a:t>
            </a:r>
            <a:endParaRPr lang="en-US" sz="1350" dirty="0"/>
          </a:p>
        </p:txBody>
      </p:sp>
      <p:sp>
        <p:nvSpPr>
          <p:cNvPr id="2" name="Slide Number Placeholder 1">
            <a:extLst>
              <a:ext uri="{FF2B5EF4-FFF2-40B4-BE49-F238E27FC236}">
                <a16:creationId xmlns:a16="http://schemas.microsoft.com/office/drawing/2014/main" id="{FEA99757-548E-4B1C-940F-DA4E8CBA95E0}"/>
              </a:ext>
            </a:extLst>
          </p:cNvPr>
          <p:cNvSpPr>
            <a:spLocks noGrp="1"/>
          </p:cNvSpPr>
          <p:nvPr>
            <p:ph type="sldNum" sz="quarter" idx="12"/>
          </p:nvPr>
        </p:nvSpPr>
        <p:spPr/>
        <p:txBody>
          <a:bodyPr/>
          <a:lstStyle/>
          <a:p>
            <a:fld id="{12729EF8-E278-4F06-8F71-7AA0348DCC88}" type="slidenum">
              <a:rPr lang="en-US" smtClean="0"/>
              <a:t>26</a:t>
            </a:fld>
            <a:endParaRPr lang="en-US"/>
          </a:p>
        </p:txBody>
      </p:sp>
    </p:spTree>
    <p:extLst>
      <p:ext uri="{BB962C8B-B14F-4D97-AF65-F5344CB8AC3E}">
        <p14:creationId xmlns:p14="http://schemas.microsoft.com/office/powerpoint/2010/main" val="4033554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4FA747-6E04-4016-901B-A633A0C39FA1}"/>
              </a:ext>
            </a:extLst>
          </p:cNvPr>
          <p:cNvSpPr txBox="1"/>
          <p:nvPr/>
        </p:nvSpPr>
        <p:spPr>
          <a:xfrm>
            <a:off x="397934" y="557126"/>
            <a:ext cx="8283222" cy="1323439"/>
          </a:xfrm>
          <a:prstGeom prst="rect">
            <a:avLst/>
          </a:prstGeom>
          <a:noFill/>
        </p:spPr>
        <p:txBody>
          <a:bodyPr wrap="square">
            <a:spAutoFit/>
          </a:bodyPr>
          <a:lstStyle/>
          <a:p>
            <a:pPr marL="214313" indent="-214313" algn="just">
              <a:buFont typeface="Wingdings" panose="05000000000000000000" pitchFamily="2" charset="2"/>
              <a:buChar char="Ø"/>
            </a:pPr>
            <a:r>
              <a:rPr lang="en-US" sz="1600" b="1" dirty="0">
                <a:solidFill>
                  <a:srgbClr val="222222"/>
                </a:solidFill>
                <a:latin typeface="Times New Roman" panose="02020603050405020304" pitchFamily="18" charset="0"/>
                <a:cs typeface="Times New Roman" panose="02020603050405020304" pitchFamily="18" charset="0"/>
              </a:rPr>
              <a:t>Line inductance</a:t>
            </a:r>
            <a:r>
              <a:rPr lang="en-US" sz="1600" dirty="0">
                <a:solidFill>
                  <a:srgbClr val="222222"/>
                </a:solidFill>
                <a:latin typeface="Times New Roman" panose="02020603050405020304" pitchFamily="18" charset="0"/>
                <a:cs typeface="Times New Roman" panose="02020603050405020304" pitchFamily="18" charset="0"/>
              </a:rPr>
              <a:t> – The current flow in the transmission line induces the magnetic flux. When the current in the transmission line changes, the magnetic flux also varies due to which emf induces in the circuit. The magnitude of inducing emf depends on the rate of change of flux. Emf produces in the transmission line resist the flow of current in the conductor, and this parameter is known as the inductance of the line.</a:t>
            </a:r>
            <a:endParaRPr lang="en-US" sz="1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76CDBCF-0254-4CE9-908E-263A41A56BD8}"/>
              </a:ext>
            </a:extLst>
          </p:cNvPr>
          <p:cNvSpPr txBox="1"/>
          <p:nvPr/>
        </p:nvSpPr>
        <p:spPr>
          <a:xfrm>
            <a:off x="446156" y="1886144"/>
            <a:ext cx="8181622" cy="1077218"/>
          </a:xfrm>
          <a:prstGeom prst="rect">
            <a:avLst/>
          </a:prstGeom>
          <a:noFill/>
        </p:spPr>
        <p:txBody>
          <a:bodyPr wrap="square">
            <a:spAutoFit/>
          </a:bodyPr>
          <a:lstStyle/>
          <a:p>
            <a:pPr marL="214313" indent="-214313" algn="just">
              <a:buFont typeface="Wingdings" panose="05000000000000000000" pitchFamily="2" charset="2"/>
              <a:buChar char="Ø"/>
            </a:pPr>
            <a:r>
              <a:rPr lang="en-US" sz="1600" b="1" dirty="0">
                <a:solidFill>
                  <a:srgbClr val="222222"/>
                </a:solidFill>
                <a:latin typeface="Times New Roman" panose="02020603050405020304" pitchFamily="18" charset="0"/>
                <a:cs typeface="Times New Roman" panose="02020603050405020304" pitchFamily="18" charset="0"/>
              </a:rPr>
              <a:t>Line capacitance</a:t>
            </a:r>
            <a:r>
              <a:rPr lang="en-US" sz="1600" dirty="0">
                <a:solidFill>
                  <a:srgbClr val="222222"/>
                </a:solidFill>
                <a:latin typeface="Times New Roman" panose="02020603050405020304" pitchFamily="18" charset="0"/>
                <a:cs typeface="Times New Roman" panose="02020603050405020304" pitchFamily="18" charset="0"/>
              </a:rPr>
              <a:t> – In the transmission lines, air acts as a dielectric medium. This dielectric medium constitutes the capacitor between the conductors, which store the electrical energy, or increase the capacitance of the line. The capacitance of the conductor is defined as the present of charge per unit of potential difference.</a:t>
            </a:r>
            <a:endParaRPr lang="en-US" sz="1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48C98E4-C2DB-4F8A-A562-61DE6B251681}"/>
              </a:ext>
            </a:extLst>
          </p:cNvPr>
          <p:cNvSpPr txBox="1"/>
          <p:nvPr/>
        </p:nvSpPr>
        <p:spPr>
          <a:xfrm>
            <a:off x="492018" y="3099967"/>
            <a:ext cx="8015816" cy="830997"/>
          </a:xfrm>
          <a:prstGeom prst="rect">
            <a:avLst/>
          </a:prstGeom>
          <a:noFill/>
        </p:spPr>
        <p:txBody>
          <a:bodyPr wrap="square">
            <a:spAutoFit/>
          </a:bodyPr>
          <a:lstStyle/>
          <a:p>
            <a:pPr marL="214313" indent="-214313">
              <a:buFont typeface="Wingdings" panose="05000000000000000000" pitchFamily="2" charset="2"/>
              <a:buChar char="Ø"/>
            </a:pPr>
            <a:r>
              <a:rPr lang="en-US" sz="1600" dirty="0">
                <a:solidFill>
                  <a:srgbClr val="222222"/>
                </a:solidFill>
                <a:latin typeface="Times New Roman" panose="02020603050405020304" pitchFamily="18" charset="0"/>
                <a:cs typeface="Times New Roman" panose="02020603050405020304" pitchFamily="18" charset="0"/>
              </a:rPr>
              <a:t>Capacitance is negligible in short transmission lines whereas in long transmission; it is the most important parameter. It affects the efficiency, voltage regulation, power factor and stability of the system.</a:t>
            </a:r>
            <a:endParaRPr lang="en-US" sz="16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0C859CD-E3DB-476C-8C02-AEE16617C54B}"/>
              </a:ext>
            </a:extLst>
          </p:cNvPr>
          <p:cNvSpPr txBox="1"/>
          <p:nvPr/>
        </p:nvSpPr>
        <p:spPr>
          <a:xfrm>
            <a:off x="446156" y="3928705"/>
            <a:ext cx="8107540" cy="1077218"/>
          </a:xfrm>
          <a:prstGeom prst="rect">
            <a:avLst/>
          </a:prstGeom>
          <a:noFill/>
        </p:spPr>
        <p:txBody>
          <a:bodyPr wrap="square">
            <a:spAutoFit/>
          </a:bodyPr>
          <a:lstStyle/>
          <a:p>
            <a:pPr marL="214313" indent="-214313" algn="just">
              <a:buFont typeface="Wingdings" panose="05000000000000000000" pitchFamily="2" charset="2"/>
              <a:buChar char="Ø"/>
            </a:pPr>
            <a:r>
              <a:rPr lang="en-US" sz="1600" b="1" dirty="0">
                <a:solidFill>
                  <a:srgbClr val="222222"/>
                </a:solidFill>
                <a:latin typeface="Times New Roman" panose="02020603050405020304" pitchFamily="18" charset="0"/>
                <a:cs typeface="Times New Roman" panose="02020603050405020304" pitchFamily="18" charset="0"/>
              </a:rPr>
              <a:t>Shunt conductance –</a:t>
            </a:r>
            <a:r>
              <a:rPr lang="en-US" sz="1600" dirty="0">
                <a:solidFill>
                  <a:srgbClr val="222222"/>
                </a:solidFill>
                <a:latin typeface="Times New Roman" panose="02020603050405020304" pitchFamily="18" charset="0"/>
                <a:cs typeface="Times New Roman" panose="02020603050405020304" pitchFamily="18" charset="0"/>
              </a:rPr>
              <a:t> Air act as a dielectric medium between the conductors. When the alternating voltage applies in a conductor, some current flow in the dielectric medium because of dielectric imperfections. Such current is called leakage current. Leakage current depends on the atmospheric condition and pollution like moisture and surface deposits.</a:t>
            </a:r>
            <a:endParaRPr lang="en-US" sz="1600" dirty="0">
              <a:latin typeface="Times New Roman" panose="02020603050405020304" pitchFamily="18" charset="0"/>
              <a:cs typeface="Times New Roman" panose="02020603050405020304" pitchFamily="18" charset="0"/>
            </a:endParaRPr>
          </a:p>
        </p:txBody>
      </p:sp>
      <p:pic>
        <p:nvPicPr>
          <p:cNvPr id="10" name="Picture 2">
            <a:extLst>
              <a:ext uri="{FF2B5EF4-FFF2-40B4-BE49-F238E27FC236}">
                <a16:creationId xmlns:a16="http://schemas.microsoft.com/office/drawing/2014/main" id="{FBF67B65-70D1-4507-AEC8-5956EDFA1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452" y="5005923"/>
            <a:ext cx="2992260" cy="143701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44880BF-92B8-4B8D-847B-6FEB060A4764}"/>
              </a:ext>
            </a:extLst>
          </p:cNvPr>
          <p:cNvSpPr>
            <a:spLocks noGrp="1"/>
          </p:cNvSpPr>
          <p:nvPr>
            <p:ph type="sldNum" sz="quarter" idx="12"/>
          </p:nvPr>
        </p:nvSpPr>
        <p:spPr/>
        <p:txBody>
          <a:bodyPr/>
          <a:lstStyle/>
          <a:p>
            <a:fld id="{12729EF8-E278-4F06-8F71-7AA0348DCC88}" type="slidenum">
              <a:rPr lang="en-US" smtClean="0"/>
              <a:t>3</a:t>
            </a:fld>
            <a:endParaRPr lang="en-US"/>
          </a:p>
        </p:txBody>
      </p:sp>
    </p:spTree>
    <p:extLst>
      <p:ext uri="{BB962C8B-B14F-4D97-AF65-F5344CB8AC3E}">
        <p14:creationId xmlns:p14="http://schemas.microsoft.com/office/powerpoint/2010/main" val="3668535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E548-793B-4438-A4FF-261C0EDCFBF5}"/>
              </a:ext>
            </a:extLst>
          </p:cNvPr>
          <p:cNvSpPr>
            <a:spLocks noGrp="1"/>
          </p:cNvSpPr>
          <p:nvPr>
            <p:ph type="title"/>
          </p:nvPr>
        </p:nvSpPr>
        <p:spPr>
          <a:xfrm>
            <a:off x="470606" y="647038"/>
            <a:ext cx="7886700" cy="581290"/>
          </a:xfrm>
        </p:spPr>
        <p:txBody>
          <a:bodyPr>
            <a:normAutofit/>
          </a:bodyPr>
          <a:lstStyle/>
          <a:p>
            <a:r>
              <a:rPr lang="en-US" sz="2400" dirty="0">
                <a:solidFill>
                  <a:srgbClr val="005AAB"/>
                </a:solidFill>
                <a:latin typeface="Times New Roman" panose="02020603050405020304" pitchFamily="18" charset="0"/>
                <a:cs typeface="Times New Roman" panose="02020603050405020304" pitchFamily="18" charset="0"/>
              </a:rPr>
              <a:t>Classification of Overhead Transmission Lines</a:t>
            </a:r>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673AFAD-2169-4077-B533-F247304DF33E}"/>
              </a:ext>
            </a:extLst>
          </p:cNvPr>
          <p:cNvSpPr>
            <a:spLocks noGrp="1"/>
          </p:cNvSpPr>
          <p:nvPr>
            <p:ph idx="1"/>
          </p:nvPr>
        </p:nvSpPr>
        <p:spPr>
          <a:xfrm>
            <a:off x="301272" y="1390650"/>
            <a:ext cx="8537927" cy="4434417"/>
          </a:xfrm>
        </p:spPr>
        <p:txBody>
          <a:bodyPr/>
          <a:lstStyle/>
          <a:p>
            <a:r>
              <a:rPr lang="en-US" sz="1600" b="1" dirty="0">
                <a:solidFill>
                  <a:srgbClr val="ED008D"/>
                </a:solidFill>
                <a:latin typeface="Times New Roman" panose="02020603050405020304" pitchFamily="18" charset="0"/>
              </a:rPr>
              <a:t>(</a:t>
            </a:r>
            <a:r>
              <a:rPr lang="en-US" sz="1600" b="1" i="1" dirty="0" err="1">
                <a:solidFill>
                  <a:srgbClr val="ED008D"/>
                </a:solidFill>
                <a:latin typeface="Times New Roman" panose="02020603050405020304" pitchFamily="18" charset="0"/>
              </a:rPr>
              <a:t>i</a:t>
            </a:r>
            <a:r>
              <a:rPr lang="en-US" sz="1600" b="1" dirty="0">
                <a:solidFill>
                  <a:srgbClr val="ED008D"/>
                </a:solidFill>
                <a:latin typeface="Times New Roman" panose="02020603050405020304" pitchFamily="18" charset="0"/>
              </a:rPr>
              <a:t>) </a:t>
            </a:r>
            <a:r>
              <a:rPr lang="en-US" sz="1600" i="1" dirty="0">
                <a:solidFill>
                  <a:srgbClr val="ED008D"/>
                </a:solidFill>
                <a:latin typeface="Times New Roman" panose="02020603050405020304" pitchFamily="18" charset="0"/>
              </a:rPr>
              <a:t>Short transmission lines.</a:t>
            </a:r>
          </a:p>
          <a:p>
            <a:pPr algn="l"/>
            <a:r>
              <a:rPr lang="en-US" sz="1600" dirty="0">
                <a:solidFill>
                  <a:srgbClr val="231F20"/>
                </a:solidFill>
                <a:latin typeface="Times New Roman" panose="02020603050405020304" pitchFamily="18" charset="0"/>
              </a:rPr>
              <a:t>Overhead transmission line is up .o about 50 km and the line voltage is comparatively low (&lt; 20 kV).</a:t>
            </a:r>
          </a:p>
          <a:p>
            <a:pPr algn="l"/>
            <a:r>
              <a:rPr lang="en-US" sz="1600" dirty="0">
                <a:solidFill>
                  <a:srgbClr val="231F20"/>
                </a:solidFill>
                <a:latin typeface="Times New Roman" panose="02020603050405020304" pitchFamily="18" charset="0"/>
              </a:rPr>
              <a:t>Due to smaller length and lower voltage, the capacitance effects are small and hence can be neglected.</a:t>
            </a:r>
          </a:p>
          <a:p>
            <a:pPr algn="l"/>
            <a:r>
              <a:rPr lang="en-US" sz="1600" dirty="0">
                <a:solidFill>
                  <a:srgbClr val="231F20"/>
                </a:solidFill>
                <a:latin typeface="Times New Roman" panose="02020603050405020304" pitchFamily="18" charset="0"/>
              </a:rPr>
              <a:t>Therefore, while studying the performance of a short transmission line, only </a:t>
            </a:r>
            <a:r>
              <a:rPr lang="en-US" sz="1600" dirty="0">
                <a:solidFill>
                  <a:srgbClr val="FF0000"/>
                </a:solidFill>
                <a:latin typeface="Times New Roman" panose="02020603050405020304" pitchFamily="18" charset="0"/>
              </a:rPr>
              <a:t>resistance</a:t>
            </a:r>
            <a:r>
              <a:rPr lang="en-US" sz="1600" dirty="0">
                <a:solidFill>
                  <a:srgbClr val="231F20"/>
                </a:solidFill>
                <a:latin typeface="Times New Roman" panose="02020603050405020304" pitchFamily="18" charset="0"/>
              </a:rPr>
              <a:t> and </a:t>
            </a:r>
            <a:r>
              <a:rPr lang="en-US" sz="1600" dirty="0">
                <a:solidFill>
                  <a:srgbClr val="FF0000"/>
                </a:solidFill>
                <a:latin typeface="Times New Roman" panose="02020603050405020304" pitchFamily="18" charset="0"/>
              </a:rPr>
              <a:t>inductance</a:t>
            </a:r>
            <a:r>
              <a:rPr lang="en-US" sz="1600" dirty="0">
                <a:solidFill>
                  <a:srgbClr val="231F20"/>
                </a:solidFill>
                <a:latin typeface="Times New Roman" panose="02020603050405020304" pitchFamily="18" charset="0"/>
              </a:rPr>
              <a:t> of the line are taken into account.</a:t>
            </a:r>
          </a:p>
          <a:p>
            <a:pPr algn="l"/>
            <a:r>
              <a:rPr lang="en-US" sz="1600" b="1" dirty="0">
                <a:solidFill>
                  <a:srgbClr val="ED008D"/>
                </a:solidFill>
                <a:latin typeface="Times New Roman" panose="02020603050405020304" pitchFamily="18" charset="0"/>
              </a:rPr>
              <a:t>(</a:t>
            </a:r>
            <a:r>
              <a:rPr lang="en-US" sz="1600" b="1" i="1" dirty="0">
                <a:solidFill>
                  <a:srgbClr val="ED008D"/>
                </a:solidFill>
                <a:latin typeface="Times New Roman" panose="02020603050405020304" pitchFamily="18" charset="0"/>
              </a:rPr>
              <a:t>ii</a:t>
            </a:r>
            <a:r>
              <a:rPr lang="en-US" sz="1600" b="1" dirty="0">
                <a:solidFill>
                  <a:srgbClr val="ED008D"/>
                </a:solidFill>
                <a:latin typeface="Times New Roman" panose="02020603050405020304" pitchFamily="18" charset="0"/>
              </a:rPr>
              <a:t>) </a:t>
            </a:r>
            <a:r>
              <a:rPr lang="en-US" sz="1600" i="1" dirty="0">
                <a:solidFill>
                  <a:srgbClr val="ED008D"/>
                </a:solidFill>
                <a:latin typeface="Times New Roman" panose="02020603050405020304" pitchFamily="18" charset="0"/>
              </a:rPr>
              <a:t>Medium transmission lines.</a:t>
            </a:r>
          </a:p>
          <a:p>
            <a:pPr algn="l"/>
            <a:r>
              <a:rPr lang="en-US" sz="1600" dirty="0">
                <a:latin typeface="Times New Roman" panose="02020603050405020304" pitchFamily="18" charset="0"/>
              </a:rPr>
              <a:t>Length of transmission line above 50km to 150km.</a:t>
            </a:r>
          </a:p>
          <a:p>
            <a:pPr algn="l"/>
            <a:r>
              <a:rPr lang="en-US" sz="1600" dirty="0">
                <a:solidFill>
                  <a:srgbClr val="231F20"/>
                </a:solidFill>
                <a:latin typeface="Times New Roman" panose="02020603050405020304" pitchFamily="18" charset="0"/>
              </a:rPr>
              <a:t>The line voltage is moderately high (&gt;20 kV &lt; 100 kV).</a:t>
            </a:r>
          </a:p>
          <a:p>
            <a:pPr algn="l"/>
            <a:r>
              <a:rPr lang="en-US" sz="1600" dirty="0">
                <a:solidFill>
                  <a:srgbClr val="231F20"/>
                </a:solidFill>
                <a:latin typeface="Times New Roman" panose="02020603050405020304" pitchFamily="18" charset="0"/>
              </a:rPr>
              <a:t>Due to sufficient length and voltage of the line, the capacitance effects are taken into account.</a:t>
            </a:r>
          </a:p>
          <a:p>
            <a:pPr algn="l"/>
            <a:r>
              <a:rPr lang="en-US" sz="1600" b="1" dirty="0">
                <a:solidFill>
                  <a:srgbClr val="ED008D"/>
                </a:solidFill>
                <a:latin typeface="Times New Roman" panose="02020603050405020304" pitchFamily="18" charset="0"/>
              </a:rPr>
              <a:t>(</a:t>
            </a:r>
            <a:r>
              <a:rPr lang="en-US" sz="1600" b="1" i="1" dirty="0">
                <a:solidFill>
                  <a:srgbClr val="ED008D"/>
                </a:solidFill>
                <a:latin typeface="Times New Roman" panose="02020603050405020304" pitchFamily="18" charset="0"/>
              </a:rPr>
              <a:t>iii</a:t>
            </a:r>
            <a:r>
              <a:rPr lang="en-US" sz="1600" b="1" dirty="0">
                <a:solidFill>
                  <a:srgbClr val="ED008D"/>
                </a:solidFill>
                <a:latin typeface="Times New Roman" panose="02020603050405020304" pitchFamily="18" charset="0"/>
              </a:rPr>
              <a:t>) </a:t>
            </a:r>
            <a:r>
              <a:rPr lang="en-US" sz="1600" i="1" dirty="0">
                <a:solidFill>
                  <a:srgbClr val="ED008D"/>
                </a:solidFill>
                <a:latin typeface="Times New Roman" panose="02020603050405020304" pitchFamily="18" charset="0"/>
              </a:rPr>
              <a:t>Long transmission lines.</a:t>
            </a:r>
          </a:p>
          <a:p>
            <a:pPr algn="l"/>
            <a:r>
              <a:rPr lang="en-US" sz="1600" dirty="0">
                <a:solidFill>
                  <a:srgbClr val="231F20"/>
                </a:solidFill>
                <a:latin typeface="Times New Roman" panose="02020603050405020304" pitchFamily="18" charset="0"/>
              </a:rPr>
              <a:t>When the length of an overhead transmission line is more than 150 km and line voltage is very high (&gt; 100 kV).</a:t>
            </a:r>
          </a:p>
          <a:p>
            <a:pPr algn="l"/>
            <a:endParaRPr lang="en-US" dirty="0"/>
          </a:p>
        </p:txBody>
      </p:sp>
      <p:sp>
        <p:nvSpPr>
          <p:cNvPr id="4" name="Slide Number Placeholder 3">
            <a:extLst>
              <a:ext uri="{FF2B5EF4-FFF2-40B4-BE49-F238E27FC236}">
                <a16:creationId xmlns:a16="http://schemas.microsoft.com/office/drawing/2014/main" id="{3A8EE262-59D6-4212-9BD3-AE4A624045B7}"/>
              </a:ext>
            </a:extLst>
          </p:cNvPr>
          <p:cNvSpPr>
            <a:spLocks noGrp="1"/>
          </p:cNvSpPr>
          <p:nvPr>
            <p:ph type="sldNum" sz="quarter" idx="12"/>
          </p:nvPr>
        </p:nvSpPr>
        <p:spPr/>
        <p:txBody>
          <a:bodyPr/>
          <a:lstStyle/>
          <a:p>
            <a:fld id="{12729EF8-E278-4F06-8F71-7AA0348DCC88}" type="slidenum">
              <a:rPr lang="en-US" smtClean="0"/>
              <a:t>4</a:t>
            </a:fld>
            <a:endParaRPr lang="en-US"/>
          </a:p>
        </p:txBody>
      </p:sp>
    </p:spTree>
    <p:extLst>
      <p:ext uri="{BB962C8B-B14F-4D97-AF65-F5344CB8AC3E}">
        <p14:creationId xmlns:p14="http://schemas.microsoft.com/office/powerpoint/2010/main" val="4000076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D934B-3CFA-473D-BEEA-5A3737F4D3CE}"/>
              </a:ext>
            </a:extLst>
          </p:cNvPr>
          <p:cNvSpPr>
            <a:spLocks noGrp="1"/>
          </p:cNvSpPr>
          <p:nvPr>
            <p:ph type="title"/>
          </p:nvPr>
        </p:nvSpPr>
        <p:spPr>
          <a:xfrm>
            <a:off x="523083" y="450982"/>
            <a:ext cx="7886700" cy="513557"/>
          </a:xfrm>
        </p:spPr>
        <p:txBody>
          <a:bodyPr>
            <a:normAutofit/>
          </a:bodyPr>
          <a:lstStyle/>
          <a:p>
            <a:r>
              <a:rPr lang="en-US" sz="2400" dirty="0">
                <a:latin typeface="Times New Roman" panose="02020603050405020304" pitchFamily="18" charset="0"/>
                <a:cs typeface="Times New Roman" panose="02020603050405020304" pitchFamily="18" charset="0"/>
              </a:rPr>
              <a:t>Important Terms</a:t>
            </a:r>
          </a:p>
        </p:txBody>
      </p:sp>
      <p:sp>
        <p:nvSpPr>
          <p:cNvPr id="3" name="Content Placeholder 2">
            <a:extLst>
              <a:ext uri="{FF2B5EF4-FFF2-40B4-BE49-F238E27FC236}">
                <a16:creationId xmlns:a16="http://schemas.microsoft.com/office/drawing/2014/main" id="{D722F047-289B-40C5-82A3-6180E17E236C}"/>
              </a:ext>
            </a:extLst>
          </p:cNvPr>
          <p:cNvSpPr>
            <a:spLocks noGrp="1"/>
          </p:cNvSpPr>
          <p:nvPr>
            <p:ph idx="1"/>
          </p:nvPr>
        </p:nvSpPr>
        <p:spPr>
          <a:xfrm>
            <a:off x="346428" y="1243894"/>
            <a:ext cx="8346016" cy="4547305"/>
          </a:xfrm>
        </p:spPr>
        <p:txBody>
          <a:bodyPr>
            <a:normAutofit/>
          </a:bodyPr>
          <a:lstStyle/>
          <a:p>
            <a:pPr algn="l"/>
            <a:r>
              <a:rPr lang="en-US" sz="1600" dirty="0">
                <a:solidFill>
                  <a:srgbClr val="231F20"/>
                </a:solidFill>
                <a:latin typeface="Times New Roman" panose="02020603050405020304" pitchFamily="18" charset="0"/>
                <a:cs typeface="Times New Roman" panose="02020603050405020304" pitchFamily="18" charset="0"/>
              </a:rPr>
              <a:t>While studying the performance of a transmission line, it is desirable to determine its </a:t>
            </a:r>
            <a:r>
              <a:rPr lang="en-US" sz="1600" b="1" dirty="0">
                <a:solidFill>
                  <a:srgbClr val="231F20"/>
                </a:solidFill>
                <a:latin typeface="Times New Roman" panose="02020603050405020304" pitchFamily="18" charset="0"/>
                <a:cs typeface="Times New Roman" panose="02020603050405020304" pitchFamily="18" charset="0"/>
              </a:rPr>
              <a:t>voltage regulation </a:t>
            </a:r>
            <a:r>
              <a:rPr lang="en-US" sz="1600" dirty="0">
                <a:solidFill>
                  <a:srgbClr val="231F20"/>
                </a:solidFill>
                <a:latin typeface="Times New Roman" panose="02020603050405020304" pitchFamily="18" charset="0"/>
                <a:cs typeface="Times New Roman" panose="02020603050405020304" pitchFamily="18" charset="0"/>
              </a:rPr>
              <a:t>and </a:t>
            </a:r>
            <a:r>
              <a:rPr lang="en-US" sz="1600" b="1" dirty="0">
                <a:solidFill>
                  <a:srgbClr val="231F20"/>
                </a:solidFill>
                <a:latin typeface="Times New Roman" panose="02020603050405020304" pitchFamily="18" charset="0"/>
                <a:cs typeface="Times New Roman" panose="02020603050405020304" pitchFamily="18" charset="0"/>
              </a:rPr>
              <a:t>transmission efficiency.</a:t>
            </a:r>
          </a:p>
          <a:p>
            <a:pPr algn="l"/>
            <a:r>
              <a:rPr lang="en-US" sz="1600" b="1" dirty="0">
                <a:solidFill>
                  <a:srgbClr val="ED008D"/>
                </a:solidFill>
                <a:latin typeface="Times New Roman" panose="02020603050405020304" pitchFamily="18" charset="0"/>
                <a:cs typeface="Times New Roman" panose="02020603050405020304" pitchFamily="18" charset="0"/>
              </a:rPr>
              <a:t>(</a:t>
            </a:r>
            <a:r>
              <a:rPr lang="en-US" sz="1600" b="1" i="1" dirty="0" err="1">
                <a:solidFill>
                  <a:srgbClr val="ED008D"/>
                </a:solidFill>
                <a:latin typeface="Times New Roman" panose="02020603050405020304" pitchFamily="18" charset="0"/>
                <a:cs typeface="Times New Roman" panose="02020603050405020304" pitchFamily="18" charset="0"/>
              </a:rPr>
              <a:t>i</a:t>
            </a:r>
            <a:r>
              <a:rPr lang="en-US" sz="1600" b="1" dirty="0">
                <a:solidFill>
                  <a:srgbClr val="ED008D"/>
                </a:solidFill>
                <a:latin typeface="Times New Roman" panose="02020603050405020304" pitchFamily="18" charset="0"/>
                <a:cs typeface="Times New Roman" panose="02020603050405020304" pitchFamily="18" charset="0"/>
              </a:rPr>
              <a:t>) Voltage regulation. </a:t>
            </a:r>
          </a:p>
          <a:p>
            <a:pPr algn="l"/>
            <a:r>
              <a:rPr lang="en-US" sz="1600" dirty="0">
                <a:solidFill>
                  <a:srgbClr val="231F20"/>
                </a:solidFill>
                <a:latin typeface="Times New Roman" panose="02020603050405020304" pitchFamily="18" charset="0"/>
                <a:cs typeface="Times New Roman" panose="02020603050405020304" pitchFamily="18" charset="0"/>
              </a:rPr>
              <a:t>When a transmission line is carrying current, there is a voltage drop in the line due to resistance and inductance of the line.</a:t>
            </a:r>
            <a:endParaRPr lang="en-US" sz="1600" b="1" dirty="0">
              <a:solidFill>
                <a:srgbClr val="231F20"/>
              </a:solidFill>
              <a:latin typeface="Times New Roman" panose="02020603050405020304" pitchFamily="18" charset="0"/>
              <a:cs typeface="Times New Roman" panose="02020603050405020304" pitchFamily="18" charset="0"/>
            </a:endParaRPr>
          </a:p>
          <a:p>
            <a:pPr algn="l"/>
            <a:r>
              <a:rPr lang="en-US" sz="1600" dirty="0">
                <a:solidFill>
                  <a:srgbClr val="231F20"/>
                </a:solidFill>
                <a:latin typeface="Times New Roman" panose="02020603050405020304" pitchFamily="18" charset="0"/>
                <a:cs typeface="Times New Roman" panose="02020603050405020304" pitchFamily="18" charset="0"/>
              </a:rPr>
              <a:t>The result is that receiving end voltage (</a:t>
            </a:r>
            <a:r>
              <a:rPr lang="en-US" sz="1600" i="1" dirty="0">
                <a:solidFill>
                  <a:srgbClr val="231F20"/>
                </a:solidFill>
                <a:latin typeface="Times New Roman" panose="02020603050405020304" pitchFamily="18" charset="0"/>
                <a:cs typeface="Times New Roman" panose="02020603050405020304" pitchFamily="18" charset="0"/>
              </a:rPr>
              <a:t>VR</a:t>
            </a:r>
            <a:r>
              <a:rPr lang="en-US" sz="1600" dirty="0">
                <a:solidFill>
                  <a:srgbClr val="231F20"/>
                </a:solidFill>
                <a:latin typeface="Times New Roman" panose="02020603050405020304" pitchFamily="18" charset="0"/>
                <a:cs typeface="Times New Roman" panose="02020603050405020304" pitchFamily="18" charset="0"/>
              </a:rPr>
              <a:t>) of the line is generally less than the sending end voltage (</a:t>
            </a:r>
            <a:r>
              <a:rPr lang="en-US" sz="1600" i="1" dirty="0">
                <a:solidFill>
                  <a:srgbClr val="231F20"/>
                </a:solidFill>
                <a:latin typeface="Times New Roman" panose="02020603050405020304" pitchFamily="18" charset="0"/>
                <a:cs typeface="Times New Roman" panose="02020603050405020304" pitchFamily="18" charset="0"/>
              </a:rPr>
              <a:t>Vs</a:t>
            </a:r>
            <a:r>
              <a:rPr lang="en-US" sz="1600" dirty="0">
                <a:solidFill>
                  <a:srgbClr val="231F20"/>
                </a:solidFill>
                <a:latin typeface="Times New Roman" panose="02020603050405020304" pitchFamily="18" charset="0"/>
                <a:cs typeface="Times New Roman" panose="02020603050405020304" pitchFamily="18" charset="0"/>
              </a:rPr>
              <a:t>).</a:t>
            </a:r>
          </a:p>
          <a:p>
            <a:pPr algn="l"/>
            <a:r>
              <a:rPr lang="en-US" sz="1600" dirty="0">
                <a:solidFill>
                  <a:srgbClr val="231F20"/>
                </a:solidFill>
                <a:latin typeface="Times New Roman" panose="02020603050405020304" pitchFamily="18" charset="0"/>
                <a:cs typeface="Times New Roman" panose="02020603050405020304" pitchFamily="18" charset="0"/>
              </a:rPr>
              <a:t>This voltage drop (</a:t>
            </a:r>
            <a:r>
              <a:rPr lang="en-US" sz="1600" i="1" dirty="0">
                <a:solidFill>
                  <a:srgbClr val="231F20"/>
                </a:solidFill>
                <a:latin typeface="Times New Roman" panose="02020603050405020304" pitchFamily="18" charset="0"/>
                <a:cs typeface="Times New Roman" panose="02020603050405020304" pitchFamily="18" charset="0"/>
              </a:rPr>
              <a:t>VS </a:t>
            </a:r>
            <a:r>
              <a:rPr lang="en-US" sz="1600" dirty="0">
                <a:solidFill>
                  <a:srgbClr val="231F20"/>
                </a:solidFill>
                <a:latin typeface="Times New Roman" panose="02020603050405020304" pitchFamily="18" charset="0"/>
                <a:cs typeface="Times New Roman" panose="02020603050405020304" pitchFamily="18" charset="0"/>
              </a:rPr>
              <a:t>-</a:t>
            </a:r>
            <a:r>
              <a:rPr lang="en-US" sz="1600" i="1" dirty="0">
                <a:solidFill>
                  <a:srgbClr val="231F20"/>
                </a:solidFill>
                <a:latin typeface="Times New Roman" panose="02020603050405020304" pitchFamily="18" charset="0"/>
                <a:cs typeface="Times New Roman" panose="02020603050405020304" pitchFamily="18" charset="0"/>
              </a:rPr>
              <a:t>VR</a:t>
            </a:r>
            <a:r>
              <a:rPr lang="en-US" sz="1600" dirty="0">
                <a:solidFill>
                  <a:srgbClr val="231F20"/>
                </a:solidFill>
                <a:latin typeface="Times New Roman" panose="02020603050405020304" pitchFamily="18" charset="0"/>
                <a:cs typeface="Times New Roman" panose="02020603050405020304" pitchFamily="18" charset="0"/>
              </a:rPr>
              <a:t>) in the line is expressed as a percentage of receiving end voltage </a:t>
            </a:r>
            <a:r>
              <a:rPr lang="en-US" sz="1600" i="1" dirty="0">
                <a:solidFill>
                  <a:srgbClr val="231F20"/>
                </a:solidFill>
                <a:latin typeface="Times New Roman" panose="02020603050405020304" pitchFamily="18" charset="0"/>
                <a:cs typeface="Times New Roman" panose="02020603050405020304" pitchFamily="18" charset="0"/>
              </a:rPr>
              <a:t>VR </a:t>
            </a:r>
            <a:r>
              <a:rPr lang="en-US" sz="1600" dirty="0">
                <a:solidFill>
                  <a:srgbClr val="231F20"/>
                </a:solidFill>
                <a:latin typeface="Times New Roman" panose="02020603050405020304" pitchFamily="18" charset="0"/>
                <a:cs typeface="Times New Roman" panose="02020603050405020304" pitchFamily="18" charset="0"/>
              </a:rPr>
              <a:t>and is called voltage regulation.</a:t>
            </a:r>
          </a:p>
          <a:p>
            <a:pPr algn="l"/>
            <a:endParaRPr lang="en-US" sz="1600" dirty="0">
              <a:solidFill>
                <a:srgbClr val="231F20"/>
              </a:solidFill>
              <a:latin typeface="Times New Roman" panose="02020603050405020304" pitchFamily="18" charset="0"/>
              <a:cs typeface="Times New Roman" panose="02020603050405020304" pitchFamily="18" charset="0"/>
            </a:endParaRPr>
          </a:p>
          <a:p>
            <a:pPr algn="l"/>
            <a:endParaRPr lang="en-US" sz="1600" dirty="0">
              <a:solidFill>
                <a:srgbClr val="231F20"/>
              </a:solidFill>
              <a:latin typeface="Times New Roman" panose="02020603050405020304" pitchFamily="18" charset="0"/>
              <a:cs typeface="Times New Roman" panose="02020603050405020304" pitchFamily="18" charset="0"/>
            </a:endParaRPr>
          </a:p>
          <a:p>
            <a:pPr algn="l"/>
            <a:endParaRPr lang="en-US" sz="1600" dirty="0">
              <a:solidFill>
                <a:srgbClr val="231F20"/>
              </a:solidFill>
              <a:latin typeface="Times New Roman" panose="02020603050405020304" pitchFamily="18" charset="0"/>
              <a:cs typeface="Times New Roman" panose="02020603050405020304" pitchFamily="18" charset="0"/>
            </a:endParaRPr>
          </a:p>
          <a:p>
            <a:pPr algn="l"/>
            <a:r>
              <a:rPr lang="en-US" sz="1600" dirty="0">
                <a:solidFill>
                  <a:srgbClr val="231F20"/>
                </a:solidFill>
                <a:latin typeface="Times New Roman" panose="02020603050405020304" pitchFamily="18" charset="0"/>
                <a:cs typeface="Times New Roman" panose="02020603050405020304" pitchFamily="18" charset="0"/>
              </a:rPr>
              <a:t>the voltage regulation of a transmission line should be low.</a:t>
            </a:r>
            <a:r>
              <a:rPr lang="en-US" sz="1600" i="1" dirty="0">
                <a:solidFill>
                  <a:srgbClr val="231F20"/>
                </a:solidFill>
                <a:latin typeface="Times New Roman" panose="02020603050405020304" pitchFamily="18" charset="0"/>
                <a:cs typeface="Times New Roman" panose="02020603050405020304" pitchFamily="18" charset="0"/>
              </a:rPr>
              <a:t> i.e</a:t>
            </a:r>
            <a:r>
              <a:rPr lang="en-US" sz="1600" dirty="0">
                <a:solidFill>
                  <a:srgbClr val="231F20"/>
                </a:solidFill>
                <a:latin typeface="Times New Roman" panose="02020603050405020304" pitchFamily="18" charset="0"/>
                <a:cs typeface="Times New Roman" panose="02020603050405020304" pitchFamily="18" charset="0"/>
              </a:rPr>
              <a:t>., the increase in load current should make very little difference in the receiving end voltage</a:t>
            </a:r>
            <a:r>
              <a:rPr lang="en-US" sz="1600" dirty="0">
                <a:solidFill>
                  <a:srgbClr val="231F20"/>
                </a:solidFill>
                <a:latin typeface="Times New Roman" panose="02020603050405020304" pitchFamily="18" charset="0"/>
              </a:rPr>
              <a:t>.</a:t>
            </a:r>
            <a:endParaRPr lang="en-US" sz="3600" b="1" dirty="0"/>
          </a:p>
        </p:txBody>
      </p:sp>
      <p:pic>
        <p:nvPicPr>
          <p:cNvPr id="5" name="Picture 4">
            <a:extLst>
              <a:ext uri="{FF2B5EF4-FFF2-40B4-BE49-F238E27FC236}">
                <a16:creationId xmlns:a16="http://schemas.microsoft.com/office/drawing/2014/main" id="{81CFD0ED-166A-4319-9344-7211F4B74B9A}"/>
              </a:ext>
            </a:extLst>
          </p:cNvPr>
          <p:cNvPicPr>
            <a:picLocks noChangeAspect="1"/>
          </p:cNvPicPr>
          <p:nvPr/>
        </p:nvPicPr>
        <p:blipFill rotWithShape="1">
          <a:blip r:embed="rId2"/>
          <a:srcRect b="7751"/>
          <a:stretch/>
        </p:blipFill>
        <p:spPr>
          <a:xfrm>
            <a:off x="1681366" y="3897511"/>
            <a:ext cx="6186842" cy="877689"/>
          </a:xfrm>
          <a:prstGeom prst="rect">
            <a:avLst/>
          </a:prstGeom>
        </p:spPr>
      </p:pic>
      <p:sp>
        <p:nvSpPr>
          <p:cNvPr id="4" name="Slide Number Placeholder 3">
            <a:extLst>
              <a:ext uri="{FF2B5EF4-FFF2-40B4-BE49-F238E27FC236}">
                <a16:creationId xmlns:a16="http://schemas.microsoft.com/office/drawing/2014/main" id="{401694D2-63F2-4E43-BE33-B5257BA2D4CA}"/>
              </a:ext>
            </a:extLst>
          </p:cNvPr>
          <p:cNvSpPr>
            <a:spLocks noGrp="1"/>
          </p:cNvSpPr>
          <p:nvPr>
            <p:ph type="sldNum" sz="quarter" idx="12"/>
          </p:nvPr>
        </p:nvSpPr>
        <p:spPr/>
        <p:txBody>
          <a:bodyPr/>
          <a:lstStyle/>
          <a:p>
            <a:fld id="{12729EF8-E278-4F06-8F71-7AA0348DCC88}" type="slidenum">
              <a:rPr lang="en-US" smtClean="0"/>
              <a:t>5</a:t>
            </a:fld>
            <a:endParaRPr lang="en-US"/>
          </a:p>
        </p:txBody>
      </p:sp>
    </p:spTree>
    <p:extLst>
      <p:ext uri="{BB962C8B-B14F-4D97-AF65-F5344CB8AC3E}">
        <p14:creationId xmlns:p14="http://schemas.microsoft.com/office/powerpoint/2010/main" val="140662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FC45C-3DC1-412D-8D00-7602BDBE6BBF}"/>
              </a:ext>
            </a:extLst>
          </p:cNvPr>
          <p:cNvSpPr>
            <a:spLocks noGrp="1"/>
          </p:cNvSpPr>
          <p:nvPr>
            <p:ph type="title"/>
          </p:nvPr>
        </p:nvSpPr>
        <p:spPr>
          <a:xfrm>
            <a:off x="628650" y="365126"/>
            <a:ext cx="7886700" cy="994435"/>
          </a:xfrm>
        </p:spPr>
        <p:txBody>
          <a:bodyPr>
            <a:normAutofit/>
          </a:bodyPr>
          <a:lstStyle/>
          <a:p>
            <a:r>
              <a:rPr lang="en-US" sz="2400" dirty="0">
                <a:latin typeface="Times New Roman" panose="02020603050405020304" pitchFamily="18" charset="0"/>
                <a:cs typeface="Times New Roman" panose="02020603050405020304" pitchFamily="18" charset="0"/>
              </a:rPr>
              <a:t>(ii) Transmission efficiency.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A23E7E0-302D-42B7-9B26-206E20E76165}"/>
                  </a:ext>
                </a:extLst>
              </p:cNvPr>
              <p:cNvSpPr>
                <a:spLocks noGrp="1"/>
              </p:cNvSpPr>
              <p:nvPr>
                <p:ph idx="1"/>
              </p:nvPr>
            </p:nvSpPr>
            <p:spPr>
              <a:xfrm>
                <a:off x="628650" y="1359561"/>
                <a:ext cx="7886700" cy="4138878"/>
              </a:xfrm>
            </p:spPr>
            <p:txBody>
              <a:bodyPr/>
              <a:lstStyle/>
              <a:p>
                <a:pPr algn="l"/>
                <a:r>
                  <a:rPr lang="en-US" sz="1600" dirty="0">
                    <a:solidFill>
                      <a:srgbClr val="231F20"/>
                    </a:solidFill>
                    <a:latin typeface="Times New Roman" panose="02020603050405020304" pitchFamily="18" charset="0"/>
                    <a:cs typeface="Times New Roman" panose="02020603050405020304" pitchFamily="18" charset="0"/>
                  </a:rPr>
                  <a:t>The ratio of receiving end power to the sending end power of a transmission line is known as the</a:t>
                </a:r>
              </a:p>
              <a:p>
                <a:pPr algn="l"/>
                <a:r>
                  <a:rPr lang="en-US" sz="1600" b="1" dirty="0">
                    <a:solidFill>
                      <a:srgbClr val="ED008D"/>
                    </a:solidFill>
                    <a:latin typeface="Times New Roman" panose="02020603050405020304" pitchFamily="18" charset="0"/>
                    <a:cs typeface="Times New Roman" panose="02020603050405020304" pitchFamily="18" charset="0"/>
                  </a:rPr>
                  <a:t>transmission efficiency </a:t>
                </a:r>
                <a:r>
                  <a:rPr lang="en-US" sz="1600" dirty="0">
                    <a:solidFill>
                      <a:srgbClr val="231F20"/>
                    </a:solidFill>
                    <a:latin typeface="Times New Roman" panose="02020603050405020304" pitchFamily="18" charset="0"/>
                    <a:cs typeface="Times New Roman" panose="02020603050405020304" pitchFamily="18" charset="0"/>
                  </a:rPr>
                  <a:t>of the line i.e.</a:t>
                </a:r>
              </a:p>
              <a:p>
                <a:pPr algn="l"/>
                <a:endParaRPr lang="en-US" sz="1600" i="1" dirty="0">
                  <a:solidFill>
                    <a:srgbClr val="231F20"/>
                  </a:solidFill>
                  <a:latin typeface="Times New Roman" panose="02020603050405020304" pitchFamily="18" charset="0"/>
                  <a:cs typeface="Times New Roman" panose="02020603050405020304" pitchFamily="18" charset="0"/>
                </a:endParaRPr>
              </a:p>
              <a:p>
                <a:pPr algn="l"/>
                <a:endParaRPr lang="en-US" sz="1600" i="1" dirty="0">
                  <a:solidFill>
                    <a:srgbClr val="231F20"/>
                  </a:solidFill>
                  <a:latin typeface="Times New Roman" panose="02020603050405020304" pitchFamily="18" charset="0"/>
                  <a:cs typeface="Times New Roman" panose="02020603050405020304" pitchFamily="18" charset="0"/>
                </a:endParaRPr>
              </a:p>
              <a:p>
                <a:pPr algn="l"/>
                <a:endParaRPr lang="en-US" sz="1600" i="1" dirty="0">
                  <a:solidFill>
                    <a:srgbClr val="231F20"/>
                  </a:solidFill>
                  <a:latin typeface="Times New Roman" panose="02020603050405020304" pitchFamily="18" charset="0"/>
                  <a:cs typeface="Times New Roman" panose="02020603050405020304" pitchFamily="18" charset="0"/>
                </a:endParaRPr>
              </a:p>
              <a:p>
                <a:pPr algn="l"/>
                <a:endParaRPr lang="en-US" sz="1600" i="1" dirty="0">
                  <a:solidFill>
                    <a:srgbClr val="231F20"/>
                  </a:solidFill>
                  <a:latin typeface="Times New Roman" panose="02020603050405020304" pitchFamily="18" charset="0"/>
                  <a:cs typeface="Times New Roman" panose="02020603050405020304" pitchFamily="18" charset="0"/>
                </a:endParaRPr>
              </a:p>
              <a:p>
                <a:endParaRPr lang="en-US" sz="1600" dirty="0">
                  <a:solidFill>
                    <a:srgbClr val="231F20"/>
                  </a:solidFill>
                  <a:latin typeface="Times New Roman" panose="02020603050405020304" pitchFamily="18" charset="0"/>
                  <a:cs typeface="Times New Roman" panose="02020603050405020304" pitchFamily="18" charset="0"/>
                </a:endParaRPr>
              </a:p>
              <a:p>
                <a:r>
                  <a:rPr lang="en-US" sz="1600" dirty="0">
                    <a:solidFill>
                      <a:srgbClr val="231F20"/>
                    </a:solidFill>
                    <a:latin typeface="Times New Roman" panose="02020603050405020304" pitchFamily="18" charset="0"/>
                    <a:cs typeface="Times New Roman" panose="02020603050405020304" pitchFamily="18" charset="0"/>
                  </a:rPr>
                  <a:t>where </a:t>
                </a:r>
                <a:r>
                  <a:rPr lang="en-US" sz="1600" i="1" dirty="0">
                    <a:solidFill>
                      <a:srgbClr val="231F20"/>
                    </a:solidFill>
                    <a:latin typeface="Times New Roman" panose="02020603050405020304" pitchFamily="18" charset="0"/>
                    <a:cs typeface="Times New Roman" panose="02020603050405020304" pitchFamily="18" charset="0"/>
                  </a:rPr>
                  <a:t>VR</a:t>
                </a:r>
                <a:r>
                  <a:rPr lang="en-US" sz="1600" dirty="0">
                    <a:solidFill>
                      <a:srgbClr val="231F20"/>
                    </a:solidFill>
                    <a:latin typeface="Times New Roman" panose="02020603050405020304" pitchFamily="18" charset="0"/>
                    <a:cs typeface="Times New Roman" panose="02020603050405020304" pitchFamily="18" charset="0"/>
                  </a:rPr>
                  <a:t>, </a:t>
                </a:r>
                <a:r>
                  <a:rPr lang="en-US" sz="1600" i="1" dirty="0">
                    <a:solidFill>
                      <a:srgbClr val="231F20"/>
                    </a:solidFill>
                    <a:latin typeface="Times New Roman" panose="02020603050405020304" pitchFamily="18" charset="0"/>
                    <a:cs typeface="Times New Roman" panose="02020603050405020304" pitchFamily="18" charset="0"/>
                  </a:rPr>
                  <a:t>IR </a:t>
                </a:r>
                <a:r>
                  <a:rPr lang="en-US" sz="1600" dirty="0">
                    <a:solidFill>
                      <a:srgbClr val="231F20"/>
                    </a:solidFill>
                    <a:latin typeface="Times New Roman" panose="02020603050405020304" pitchFamily="18" charset="0"/>
                    <a:cs typeface="Times New Roman" panose="02020603050405020304" pitchFamily="18" charset="0"/>
                  </a:rPr>
                  <a:t>and cos </a:t>
                </a:r>
                <a14:m>
                  <m:oMath xmlns:m="http://schemas.openxmlformats.org/officeDocument/2006/math">
                    <m:r>
                      <a:rPr lang="en-US" sz="1600" i="1">
                        <a:solidFill>
                          <a:srgbClr val="231F20"/>
                        </a:solidFill>
                        <a:latin typeface="Cambria Math" panose="02040503050406030204" pitchFamily="18" charset="0"/>
                      </a:rPr>
                      <m:t>𝜃</m:t>
                    </m:r>
                  </m:oMath>
                </a14:m>
                <a:r>
                  <a:rPr lang="en-US" sz="1600" i="1" dirty="0">
                    <a:solidFill>
                      <a:srgbClr val="231F20"/>
                    </a:solidFill>
                    <a:latin typeface="Times New Roman" panose="02020603050405020304" pitchFamily="18" charset="0"/>
                    <a:cs typeface="Times New Roman" panose="02020603050405020304" pitchFamily="18" charset="0"/>
                  </a:rPr>
                  <a:t>R </a:t>
                </a:r>
                <a:r>
                  <a:rPr lang="en-US" sz="1600" dirty="0">
                    <a:solidFill>
                      <a:srgbClr val="231F20"/>
                    </a:solidFill>
                    <a:latin typeface="Times New Roman" panose="02020603050405020304" pitchFamily="18" charset="0"/>
                    <a:cs typeface="Times New Roman" panose="02020603050405020304" pitchFamily="18" charset="0"/>
                  </a:rPr>
                  <a:t>are the receiving end voltage, current and power factor while </a:t>
                </a:r>
                <a:r>
                  <a:rPr lang="en-US" sz="1600" i="1" dirty="0">
                    <a:solidFill>
                      <a:srgbClr val="231F20"/>
                    </a:solidFill>
                    <a:latin typeface="Times New Roman" panose="02020603050405020304" pitchFamily="18" charset="0"/>
                    <a:cs typeface="Times New Roman" panose="02020603050405020304" pitchFamily="18" charset="0"/>
                  </a:rPr>
                  <a:t>VS</a:t>
                </a:r>
                <a:r>
                  <a:rPr lang="en-US" sz="1600" dirty="0">
                    <a:solidFill>
                      <a:srgbClr val="231F20"/>
                    </a:solidFill>
                    <a:latin typeface="Times New Roman" panose="02020603050405020304" pitchFamily="18" charset="0"/>
                    <a:cs typeface="Times New Roman" panose="02020603050405020304" pitchFamily="18" charset="0"/>
                  </a:rPr>
                  <a:t>, </a:t>
                </a:r>
                <a:r>
                  <a:rPr lang="en-US" sz="1600" i="1" dirty="0">
                    <a:solidFill>
                      <a:srgbClr val="231F20"/>
                    </a:solidFill>
                    <a:latin typeface="Times New Roman" panose="02020603050405020304" pitchFamily="18" charset="0"/>
                    <a:cs typeface="Times New Roman" panose="02020603050405020304" pitchFamily="18" charset="0"/>
                  </a:rPr>
                  <a:t>IS </a:t>
                </a:r>
                <a:r>
                  <a:rPr lang="en-US" sz="1600" dirty="0">
                    <a:solidFill>
                      <a:srgbClr val="231F20"/>
                    </a:solidFill>
                    <a:latin typeface="Times New Roman" panose="02020603050405020304" pitchFamily="18" charset="0"/>
                    <a:cs typeface="Times New Roman" panose="02020603050405020304" pitchFamily="18" charset="0"/>
                  </a:rPr>
                  <a:t>and cos</a:t>
                </a:r>
                <a14:m>
                  <m:oMath xmlns:m="http://schemas.openxmlformats.org/officeDocument/2006/math">
                    <m:r>
                      <a:rPr lang="en-US" sz="1600" i="1">
                        <a:solidFill>
                          <a:srgbClr val="231F20"/>
                        </a:solidFill>
                        <a:latin typeface="Cambria Math" panose="02040503050406030204" pitchFamily="18" charset="0"/>
                      </a:rPr>
                      <m:t>𝜃</m:t>
                    </m:r>
                  </m:oMath>
                </a14:m>
                <a:r>
                  <a:rPr lang="en-US" sz="1600" i="1" dirty="0">
                    <a:solidFill>
                      <a:srgbClr val="231F20"/>
                    </a:solidFill>
                    <a:latin typeface="Times New Roman" panose="02020603050405020304" pitchFamily="18" charset="0"/>
                    <a:cs typeface="Times New Roman" panose="02020603050405020304" pitchFamily="18" charset="0"/>
                  </a:rPr>
                  <a:t>S </a:t>
                </a:r>
                <a:r>
                  <a:rPr lang="en-US" sz="1600" dirty="0">
                    <a:solidFill>
                      <a:srgbClr val="231F20"/>
                    </a:solidFill>
                    <a:latin typeface="Times New Roman" panose="02020603050405020304" pitchFamily="18" charset="0"/>
                    <a:cs typeface="Times New Roman" panose="02020603050405020304" pitchFamily="18" charset="0"/>
                  </a:rPr>
                  <a:t>are the corresponding values at the sending end.</a:t>
                </a:r>
                <a:endParaRPr lang="en-US" sz="1600" i="1" dirty="0">
                  <a:solidFill>
                    <a:srgbClr val="231F20"/>
                  </a:solidFill>
                  <a:latin typeface="Times New Roman" panose="02020603050405020304" pitchFamily="18" charset="0"/>
                  <a:cs typeface="Times New Roman" panose="02020603050405020304" pitchFamily="18" charset="0"/>
                </a:endParaRPr>
              </a:p>
              <a:p>
                <a:pPr algn="l"/>
                <a:endParaRPr lang="en-US" dirty="0"/>
              </a:p>
            </p:txBody>
          </p:sp>
        </mc:Choice>
        <mc:Fallback>
          <p:sp>
            <p:nvSpPr>
              <p:cNvPr id="3" name="Content Placeholder 2">
                <a:extLst>
                  <a:ext uri="{FF2B5EF4-FFF2-40B4-BE49-F238E27FC236}">
                    <a16:creationId xmlns:a16="http://schemas.microsoft.com/office/drawing/2014/main" id="{3A23E7E0-302D-42B7-9B26-206E20E76165}"/>
                  </a:ext>
                </a:extLst>
              </p:cNvPr>
              <p:cNvSpPr>
                <a:spLocks noGrp="1" noRot="1" noChangeAspect="1" noMove="1" noResize="1" noEditPoints="1" noAdjustHandles="1" noChangeArrowheads="1" noChangeShapeType="1" noTextEdit="1"/>
              </p:cNvSpPr>
              <p:nvPr>
                <p:ph idx="1"/>
              </p:nvPr>
            </p:nvSpPr>
            <p:spPr>
              <a:xfrm>
                <a:off x="628650" y="1359561"/>
                <a:ext cx="7886700" cy="4138878"/>
              </a:xfrm>
              <a:blipFill>
                <a:blip r:embed="rId2"/>
                <a:stretch>
                  <a:fillRect l="-309" t="-1031" r="-15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E1B000CE-9F1D-4646-B6DA-2E5C4ED19D1E}"/>
              </a:ext>
            </a:extLst>
          </p:cNvPr>
          <p:cNvPicPr>
            <a:picLocks noChangeAspect="1"/>
          </p:cNvPicPr>
          <p:nvPr/>
        </p:nvPicPr>
        <p:blipFill>
          <a:blip r:embed="rId3"/>
          <a:stretch>
            <a:fillRect/>
          </a:stretch>
        </p:blipFill>
        <p:spPr>
          <a:xfrm>
            <a:off x="921940" y="2418907"/>
            <a:ext cx="6943047" cy="1419315"/>
          </a:xfrm>
          <a:prstGeom prst="rect">
            <a:avLst/>
          </a:prstGeom>
        </p:spPr>
      </p:pic>
      <p:sp>
        <p:nvSpPr>
          <p:cNvPr id="4" name="Slide Number Placeholder 3">
            <a:extLst>
              <a:ext uri="{FF2B5EF4-FFF2-40B4-BE49-F238E27FC236}">
                <a16:creationId xmlns:a16="http://schemas.microsoft.com/office/drawing/2014/main" id="{A0C5324C-063A-4A1B-8718-8EEB33E51F72}"/>
              </a:ext>
            </a:extLst>
          </p:cNvPr>
          <p:cNvSpPr>
            <a:spLocks noGrp="1"/>
          </p:cNvSpPr>
          <p:nvPr>
            <p:ph type="sldNum" sz="quarter" idx="12"/>
          </p:nvPr>
        </p:nvSpPr>
        <p:spPr/>
        <p:txBody>
          <a:bodyPr/>
          <a:lstStyle/>
          <a:p>
            <a:fld id="{12729EF8-E278-4F06-8F71-7AA0348DCC88}" type="slidenum">
              <a:rPr lang="en-US" smtClean="0"/>
              <a:t>6</a:t>
            </a:fld>
            <a:endParaRPr lang="en-US"/>
          </a:p>
        </p:txBody>
      </p:sp>
    </p:spTree>
    <p:extLst>
      <p:ext uri="{BB962C8B-B14F-4D97-AF65-F5344CB8AC3E}">
        <p14:creationId xmlns:p14="http://schemas.microsoft.com/office/powerpoint/2010/main" val="1455027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D0346-2A4D-4F1E-815B-5E76440DD06A}"/>
              </a:ext>
            </a:extLst>
          </p:cNvPr>
          <p:cNvSpPr>
            <a:spLocks noGrp="1"/>
          </p:cNvSpPr>
          <p:nvPr>
            <p:ph type="title"/>
          </p:nvPr>
        </p:nvSpPr>
        <p:spPr>
          <a:xfrm>
            <a:off x="628650" y="365127"/>
            <a:ext cx="7886700" cy="752474"/>
          </a:xfrm>
        </p:spPr>
        <p:txBody>
          <a:bodyPr>
            <a:normAutofit/>
          </a:bodyPr>
          <a:lstStyle/>
          <a:p>
            <a:r>
              <a:rPr lang="en-US" sz="2400" dirty="0">
                <a:latin typeface="Times New Roman" panose="02020603050405020304" pitchFamily="18" charset="0"/>
                <a:cs typeface="Times New Roman" panose="02020603050405020304" pitchFamily="18" charset="0"/>
              </a:rPr>
              <a:t>Performance of Single Phase Short Transmission Lines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A9FDD65-8CCC-408E-A891-E059339ACE4A}"/>
                  </a:ext>
                </a:extLst>
              </p:cNvPr>
              <p:cNvSpPr>
                <a:spLocks noGrp="1"/>
              </p:cNvSpPr>
              <p:nvPr>
                <p:ph idx="1"/>
              </p:nvPr>
            </p:nvSpPr>
            <p:spPr>
              <a:xfrm>
                <a:off x="470605" y="1253331"/>
                <a:ext cx="8233128" cy="5103020"/>
              </a:xfrm>
            </p:spPr>
            <p:txBody>
              <a:bodyPr>
                <a:normAutofit/>
              </a:bodyPr>
              <a:lstStyle/>
              <a:p>
                <a:pPr algn="l"/>
                <a:r>
                  <a:rPr lang="en-US" sz="1600" dirty="0">
                    <a:solidFill>
                      <a:srgbClr val="231F20"/>
                    </a:solidFill>
                    <a:latin typeface="Times New Roman" panose="02020603050405020304" pitchFamily="18" charset="0"/>
                    <a:cs typeface="Times New Roman" panose="02020603050405020304" pitchFamily="18" charset="0"/>
                  </a:rPr>
                  <a:t>Only resistance and inductance of the line are taken into account.</a:t>
                </a:r>
              </a:p>
              <a:p>
                <a:pPr algn="l"/>
                <a:r>
                  <a:rPr lang="en-US" sz="1600" dirty="0">
                    <a:solidFill>
                      <a:srgbClr val="231F20"/>
                    </a:solidFill>
                    <a:latin typeface="Times New Roman" panose="02020603050405020304" pitchFamily="18" charset="0"/>
                    <a:cs typeface="Times New Roman" panose="02020603050405020304" pitchFamily="18" charset="0"/>
                  </a:rPr>
                  <a:t>Capacitance are neglected for short transmission line.</a:t>
                </a:r>
              </a:p>
              <a:p>
                <a:pPr marL="342900" lvl="1" indent="0">
                  <a:buNone/>
                </a:pPr>
                <a:r>
                  <a:rPr lang="en-US" sz="1600" i="1" dirty="0">
                    <a:solidFill>
                      <a:srgbClr val="231F20"/>
                    </a:solidFill>
                    <a:latin typeface="Times New Roman" panose="02020603050405020304" pitchFamily="18" charset="0"/>
                    <a:cs typeface="Times New Roman" panose="02020603050405020304" pitchFamily="18" charset="0"/>
                  </a:rPr>
                  <a:t>I </a:t>
                </a:r>
                <a:r>
                  <a:rPr lang="en-US" sz="1600" dirty="0">
                    <a:solidFill>
                      <a:srgbClr val="231F20"/>
                    </a:solidFill>
                    <a:latin typeface="Times New Roman" panose="02020603050405020304" pitchFamily="18" charset="0"/>
                    <a:cs typeface="Times New Roman" panose="02020603050405020304" pitchFamily="18" charset="0"/>
                  </a:rPr>
                  <a:t>= load current</a:t>
                </a:r>
              </a:p>
              <a:p>
                <a:pPr marL="342900" lvl="1" indent="0">
                  <a:buNone/>
                </a:pPr>
                <a:r>
                  <a:rPr lang="en-US" sz="1600" i="1" dirty="0">
                    <a:solidFill>
                      <a:srgbClr val="231F20"/>
                    </a:solidFill>
                    <a:latin typeface="Times New Roman" panose="02020603050405020304" pitchFamily="18" charset="0"/>
                    <a:cs typeface="Times New Roman" panose="02020603050405020304" pitchFamily="18" charset="0"/>
                  </a:rPr>
                  <a:t>R </a:t>
                </a:r>
                <a:r>
                  <a:rPr lang="en-US" sz="1600" dirty="0">
                    <a:solidFill>
                      <a:srgbClr val="231F20"/>
                    </a:solidFill>
                    <a:latin typeface="Times New Roman" panose="02020603050405020304" pitchFamily="18" charset="0"/>
                    <a:cs typeface="Times New Roman" panose="02020603050405020304" pitchFamily="18" charset="0"/>
                  </a:rPr>
                  <a:t>= loop resistance </a:t>
                </a:r>
                <a:r>
                  <a:rPr lang="en-US" sz="1600" i="1" dirty="0">
                    <a:solidFill>
                      <a:srgbClr val="231F20"/>
                    </a:solidFill>
                    <a:latin typeface="Times New Roman" panose="02020603050405020304" pitchFamily="18" charset="0"/>
                    <a:cs typeface="Times New Roman" panose="02020603050405020304" pitchFamily="18" charset="0"/>
                  </a:rPr>
                  <a:t>i.e</a:t>
                </a:r>
                <a:r>
                  <a:rPr lang="en-US" sz="1600" dirty="0">
                    <a:solidFill>
                      <a:srgbClr val="231F20"/>
                    </a:solidFill>
                    <a:latin typeface="Times New Roman" panose="02020603050405020304" pitchFamily="18" charset="0"/>
                    <a:cs typeface="Times New Roman" panose="02020603050405020304" pitchFamily="18" charset="0"/>
                  </a:rPr>
                  <a:t>., resistance of both conductors</a:t>
                </a:r>
              </a:p>
              <a:p>
                <a:pPr marL="342900" lvl="1" indent="0">
                  <a:buNone/>
                </a:pPr>
                <a:r>
                  <a:rPr lang="en-US" sz="1600" i="1" dirty="0">
                    <a:solidFill>
                      <a:srgbClr val="231F20"/>
                    </a:solidFill>
                    <a:latin typeface="Times New Roman" panose="02020603050405020304" pitchFamily="18" charset="0"/>
                    <a:cs typeface="Times New Roman" panose="02020603050405020304" pitchFamily="18" charset="0"/>
                  </a:rPr>
                  <a:t>XL </a:t>
                </a:r>
                <a:r>
                  <a:rPr lang="en-US" sz="1600" dirty="0">
                    <a:solidFill>
                      <a:srgbClr val="231F20"/>
                    </a:solidFill>
                    <a:latin typeface="Times New Roman" panose="02020603050405020304" pitchFamily="18" charset="0"/>
                    <a:cs typeface="Times New Roman" panose="02020603050405020304" pitchFamily="18" charset="0"/>
                  </a:rPr>
                  <a:t>= loop reactance</a:t>
                </a:r>
              </a:p>
              <a:p>
                <a:pPr marL="342900" lvl="1" indent="0">
                  <a:buNone/>
                </a:pPr>
                <a:r>
                  <a:rPr lang="en-US" sz="1600" i="1" dirty="0">
                    <a:solidFill>
                      <a:srgbClr val="231F20"/>
                    </a:solidFill>
                    <a:latin typeface="Times New Roman" panose="02020603050405020304" pitchFamily="18" charset="0"/>
                    <a:cs typeface="Times New Roman" panose="02020603050405020304" pitchFamily="18" charset="0"/>
                  </a:rPr>
                  <a:t>VR </a:t>
                </a:r>
                <a:r>
                  <a:rPr lang="en-US" sz="1600" dirty="0">
                    <a:solidFill>
                      <a:srgbClr val="231F20"/>
                    </a:solidFill>
                    <a:latin typeface="Times New Roman" panose="02020603050405020304" pitchFamily="18" charset="0"/>
                    <a:cs typeface="Times New Roman" panose="02020603050405020304" pitchFamily="18" charset="0"/>
                  </a:rPr>
                  <a:t>= receiving end voltage</a:t>
                </a:r>
              </a:p>
              <a:p>
                <a:pPr marL="342900" lvl="1" indent="0">
                  <a:buNone/>
                </a:pPr>
                <a:r>
                  <a:rPr lang="en-US" sz="1600" dirty="0">
                    <a:solidFill>
                      <a:srgbClr val="231F20"/>
                    </a:solidFill>
                    <a:latin typeface="Times New Roman" panose="02020603050405020304" pitchFamily="18" charset="0"/>
                    <a:cs typeface="Times New Roman" panose="02020603050405020304" pitchFamily="18" charset="0"/>
                  </a:rPr>
                  <a:t>cos</a:t>
                </a:r>
                <a14:m>
                  <m:oMath xmlns:m="http://schemas.openxmlformats.org/officeDocument/2006/math">
                    <m:r>
                      <a:rPr lang="en-US" sz="1600" i="1">
                        <a:solidFill>
                          <a:srgbClr val="231F20"/>
                        </a:solidFill>
                        <a:latin typeface="Cambria Math" panose="02040503050406030204" pitchFamily="18" charset="0"/>
                      </a:rPr>
                      <m:t>𝜃</m:t>
                    </m:r>
                  </m:oMath>
                </a14:m>
                <a:r>
                  <a:rPr lang="en-US" sz="1600" i="1" dirty="0">
                    <a:solidFill>
                      <a:srgbClr val="231F20"/>
                    </a:solidFill>
                    <a:latin typeface="Times New Roman" panose="02020603050405020304" pitchFamily="18" charset="0"/>
                    <a:cs typeface="Times New Roman" panose="02020603050405020304" pitchFamily="18" charset="0"/>
                  </a:rPr>
                  <a:t>R </a:t>
                </a:r>
                <a:r>
                  <a:rPr lang="en-US" sz="1600" dirty="0">
                    <a:solidFill>
                      <a:srgbClr val="231F20"/>
                    </a:solidFill>
                    <a:latin typeface="Times New Roman" panose="02020603050405020304" pitchFamily="18" charset="0"/>
                    <a:cs typeface="Times New Roman" panose="02020603050405020304" pitchFamily="18" charset="0"/>
                  </a:rPr>
                  <a:t>= receiving end power factor (lagging)</a:t>
                </a:r>
              </a:p>
              <a:p>
                <a:pPr marL="342900" lvl="1" indent="0">
                  <a:buNone/>
                </a:pPr>
                <a:r>
                  <a:rPr lang="en-US" sz="1600" i="1" dirty="0">
                    <a:solidFill>
                      <a:srgbClr val="231F20"/>
                    </a:solidFill>
                    <a:latin typeface="Times New Roman" panose="02020603050405020304" pitchFamily="18" charset="0"/>
                    <a:cs typeface="Times New Roman" panose="02020603050405020304" pitchFamily="18" charset="0"/>
                  </a:rPr>
                  <a:t>VS </a:t>
                </a:r>
                <a:r>
                  <a:rPr lang="en-US" sz="1600" dirty="0">
                    <a:solidFill>
                      <a:srgbClr val="231F20"/>
                    </a:solidFill>
                    <a:latin typeface="Times New Roman" panose="02020603050405020304" pitchFamily="18" charset="0"/>
                    <a:cs typeface="Times New Roman" panose="02020603050405020304" pitchFamily="18" charset="0"/>
                  </a:rPr>
                  <a:t>= sending end voltage</a:t>
                </a:r>
              </a:p>
              <a:p>
                <a:pPr marL="342900" lvl="1" indent="0">
                  <a:buNone/>
                </a:pPr>
                <a:r>
                  <a:rPr lang="en-US" sz="1600" dirty="0">
                    <a:solidFill>
                      <a:srgbClr val="231F20"/>
                    </a:solidFill>
                    <a:latin typeface="Times New Roman" panose="02020603050405020304" pitchFamily="18" charset="0"/>
                    <a:cs typeface="Times New Roman" panose="02020603050405020304" pitchFamily="18" charset="0"/>
                  </a:rPr>
                  <a:t>cos</a:t>
                </a:r>
                <a14:m>
                  <m:oMath xmlns:m="http://schemas.openxmlformats.org/officeDocument/2006/math">
                    <m:r>
                      <a:rPr lang="en-US" sz="1600" i="1">
                        <a:solidFill>
                          <a:srgbClr val="231F20"/>
                        </a:solidFill>
                        <a:latin typeface="Cambria Math" panose="02040503050406030204" pitchFamily="18" charset="0"/>
                      </a:rPr>
                      <m:t>𝜃</m:t>
                    </m:r>
                  </m:oMath>
                </a14:m>
                <a:r>
                  <a:rPr lang="en-US" sz="1600" dirty="0">
                    <a:solidFill>
                      <a:srgbClr val="231F20"/>
                    </a:solidFill>
                    <a:latin typeface="Times New Roman" panose="02020603050405020304" pitchFamily="18" charset="0"/>
                    <a:cs typeface="Times New Roman" panose="02020603050405020304" pitchFamily="18" charset="0"/>
                  </a:rPr>
                  <a:t>S = sending end power factor</a:t>
                </a:r>
              </a:p>
              <a:p>
                <a:pPr algn="l"/>
                <a:r>
                  <a:rPr lang="en-US" sz="1600" b="1" dirty="0">
                    <a:solidFill>
                      <a:srgbClr val="005AAB"/>
                    </a:solidFill>
                    <a:latin typeface="Times New Roman" panose="02020603050405020304" pitchFamily="18" charset="0"/>
                    <a:cs typeface="Times New Roman" panose="02020603050405020304" pitchFamily="18" charset="0"/>
                  </a:rPr>
                  <a:t>Phasor diagram. </a:t>
                </a:r>
                <a:r>
                  <a:rPr lang="en-US" sz="1600" dirty="0">
                    <a:solidFill>
                      <a:srgbClr val="005AAB"/>
                    </a:solidFill>
                    <a:latin typeface="Times New Roman" panose="02020603050405020304" pitchFamily="18" charset="0"/>
                    <a:cs typeface="Times New Roman" panose="02020603050405020304" pitchFamily="18" charset="0"/>
                  </a:rPr>
                  <a:t>Current </a:t>
                </a:r>
                <a:r>
                  <a:rPr lang="en-US" sz="1600" i="1" dirty="0">
                    <a:solidFill>
                      <a:srgbClr val="005AAB"/>
                    </a:solidFill>
                    <a:latin typeface="Times New Roman" panose="02020603050405020304" pitchFamily="18" charset="0"/>
                    <a:cs typeface="Times New Roman" panose="02020603050405020304" pitchFamily="18" charset="0"/>
                  </a:rPr>
                  <a:t>I </a:t>
                </a:r>
                <a:r>
                  <a:rPr lang="en-US" sz="1600" dirty="0">
                    <a:solidFill>
                      <a:srgbClr val="005AAB"/>
                    </a:solidFill>
                    <a:latin typeface="Times New Roman" panose="02020603050405020304" pitchFamily="18" charset="0"/>
                    <a:cs typeface="Times New Roman" panose="02020603050405020304" pitchFamily="18" charset="0"/>
                  </a:rPr>
                  <a:t>is taken as the reference phasor. </a:t>
                </a:r>
                <a:r>
                  <a:rPr lang="en-US" sz="1600" i="1" dirty="0">
                    <a:solidFill>
                      <a:srgbClr val="005AAB"/>
                    </a:solidFill>
                    <a:latin typeface="Times New Roman" panose="02020603050405020304" pitchFamily="18" charset="0"/>
                    <a:cs typeface="Times New Roman" panose="02020603050405020304" pitchFamily="18" charset="0"/>
                  </a:rPr>
                  <a:t>OA </a:t>
                </a:r>
                <a:r>
                  <a:rPr lang="en-US" sz="1600" dirty="0">
                    <a:solidFill>
                      <a:srgbClr val="005AAB"/>
                    </a:solidFill>
                    <a:latin typeface="Times New Roman" panose="02020603050405020304" pitchFamily="18" charset="0"/>
                    <a:cs typeface="Times New Roman" panose="02020603050405020304" pitchFamily="18" charset="0"/>
                  </a:rPr>
                  <a:t>represents the receiving end voltage </a:t>
                </a:r>
                <a:r>
                  <a:rPr lang="en-US" sz="1600" i="1" dirty="0">
                    <a:solidFill>
                      <a:srgbClr val="005AAB"/>
                    </a:solidFill>
                    <a:latin typeface="Times New Roman" panose="02020603050405020304" pitchFamily="18" charset="0"/>
                    <a:cs typeface="Times New Roman" panose="02020603050405020304" pitchFamily="18" charset="0"/>
                  </a:rPr>
                  <a:t>VR</a:t>
                </a:r>
              </a:p>
              <a:p>
                <a:pPr marL="0" indent="0">
                  <a:buNone/>
                </a:pPr>
                <a:r>
                  <a:rPr lang="en-US" sz="1600" dirty="0">
                    <a:solidFill>
                      <a:srgbClr val="005AAB"/>
                    </a:solidFill>
                    <a:latin typeface="Times New Roman" panose="02020603050405020304" pitchFamily="18" charset="0"/>
                    <a:cs typeface="Times New Roman" panose="02020603050405020304" pitchFamily="18" charset="0"/>
                  </a:rPr>
                  <a:t>leading </a:t>
                </a:r>
                <a:r>
                  <a:rPr lang="en-US" sz="1600" i="1" dirty="0">
                    <a:solidFill>
                      <a:srgbClr val="005AAB"/>
                    </a:solidFill>
                    <a:latin typeface="Times New Roman" panose="02020603050405020304" pitchFamily="18" charset="0"/>
                    <a:cs typeface="Times New Roman" panose="02020603050405020304" pitchFamily="18" charset="0"/>
                  </a:rPr>
                  <a:t>I </a:t>
                </a:r>
                <a:r>
                  <a:rPr lang="en-US" sz="1600" dirty="0">
                    <a:solidFill>
                      <a:srgbClr val="005AAB"/>
                    </a:solidFill>
                    <a:latin typeface="Times New Roman" panose="02020603050405020304" pitchFamily="18" charset="0"/>
                    <a:cs typeface="Times New Roman" panose="02020603050405020304" pitchFamily="18" charset="0"/>
                  </a:rPr>
                  <a:t>by </a:t>
                </a:r>
                <a14:m>
                  <m:oMath xmlns:m="http://schemas.openxmlformats.org/officeDocument/2006/math">
                    <m:r>
                      <a:rPr lang="en-US" sz="1600" i="1" dirty="0">
                        <a:solidFill>
                          <a:srgbClr val="005AAB"/>
                        </a:solidFill>
                        <a:latin typeface="Cambria Math" panose="02040503050406030204" pitchFamily="18" charset="0"/>
                      </a:rPr>
                      <m:t>𝜃</m:t>
                    </m:r>
                  </m:oMath>
                </a14:m>
                <a:r>
                  <a:rPr lang="en-US" sz="1600" i="1" dirty="0">
                    <a:solidFill>
                      <a:srgbClr val="005AAB"/>
                    </a:solidFill>
                    <a:latin typeface="Times New Roman" panose="02020603050405020304" pitchFamily="18" charset="0"/>
                    <a:cs typeface="Times New Roman" panose="02020603050405020304" pitchFamily="18" charset="0"/>
                  </a:rPr>
                  <a:t>R</a:t>
                </a:r>
                <a:r>
                  <a:rPr lang="en-US" sz="1600" dirty="0">
                    <a:solidFill>
                      <a:srgbClr val="005AAB"/>
                    </a:solidFill>
                    <a:latin typeface="Times New Roman" panose="02020603050405020304" pitchFamily="18" charset="0"/>
                    <a:cs typeface="Times New Roman" panose="02020603050405020304" pitchFamily="18" charset="0"/>
                  </a:rPr>
                  <a:t> .</a:t>
                </a:r>
                <a:r>
                  <a:rPr lang="en-US" sz="1600" i="1" dirty="0">
                    <a:solidFill>
                      <a:srgbClr val="005AAB"/>
                    </a:solidFill>
                    <a:latin typeface="Times New Roman" panose="02020603050405020304" pitchFamily="18" charset="0"/>
                    <a:cs typeface="Times New Roman" panose="02020603050405020304" pitchFamily="18" charset="0"/>
                  </a:rPr>
                  <a:t>AB </a:t>
                </a:r>
                <a:r>
                  <a:rPr lang="en-US" sz="1600" dirty="0">
                    <a:solidFill>
                      <a:srgbClr val="005AAB"/>
                    </a:solidFill>
                    <a:latin typeface="Times New Roman" panose="02020603050405020304" pitchFamily="18" charset="0"/>
                    <a:cs typeface="Times New Roman" panose="02020603050405020304" pitchFamily="18" charset="0"/>
                  </a:rPr>
                  <a:t>represents the drop </a:t>
                </a:r>
                <a:r>
                  <a:rPr lang="en-US" sz="1600" i="1" dirty="0">
                    <a:solidFill>
                      <a:srgbClr val="005AAB"/>
                    </a:solidFill>
                    <a:latin typeface="Times New Roman" panose="02020603050405020304" pitchFamily="18" charset="0"/>
                    <a:cs typeface="Times New Roman" panose="02020603050405020304" pitchFamily="18" charset="0"/>
                  </a:rPr>
                  <a:t>IR </a:t>
                </a:r>
                <a:r>
                  <a:rPr lang="en-US" sz="1600" dirty="0">
                    <a:solidFill>
                      <a:srgbClr val="005AAB"/>
                    </a:solidFill>
                    <a:latin typeface="Times New Roman" panose="02020603050405020304" pitchFamily="18" charset="0"/>
                    <a:cs typeface="Times New Roman" panose="02020603050405020304" pitchFamily="18" charset="0"/>
                  </a:rPr>
                  <a:t>in phase with </a:t>
                </a:r>
                <a:r>
                  <a:rPr lang="en-US" sz="1600" i="1" dirty="0">
                    <a:solidFill>
                      <a:srgbClr val="005AAB"/>
                    </a:solidFill>
                    <a:latin typeface="Times New Roman" panose="02020603050405020304" pitchFamily="18" charset="0"/>
                    <a:cs typeface="Times New Roman" panose="02020603050405020304" pitchFamily="18" charset="0"/>
                  </a:rPr>
                  <a:t>I</a:t>
                </a:r>
                <a:r>
                  <a:rPr lang="en-US" sz="1600" dirty="0">
                    <a:solidFill>
                      <a:srgbClr val="005AAB"/>
                    </a:solidFill>
                    <a:latin typeface="Times New Roman" panose="02020603050405020304" pitchFamily="18" charset="0"/>
                    <a:cs typeface="Times New Roman" panose="02020603050405020304" pitchFamily="18" charset="0"/>
                  </a:rPr>
                  <a:t>. </a:t>
                </a:r>
                <a:r>
                  <a:rPr lang="en-US" sz="1600" i="1" dirty="0">
                    <a:solidFill>
                      <a:srgbClr val="005AAB"/>
                    </a:solidFill>
                    <a:latin typeface="Times New Roman" panose="02020603050405020304" pitchFamily="18" charset="0"/>
                    <a:cs typeface="Times New Roman" panose="02020603050405020304" pitchFamily="18" charset="0"/>
                  </a:rPr>
                  <a:t>BC </a:t>
                </a:r>
                <a:r>
                  <a:rPr lang="en-US" sz="1600" dirty="0">
                    <a:solidFill>
                      <a:srgbClr val="005AAB"/>
                    </a:solidFill>
                    <a:latin typeface="Times New Roman" panose="02020603050405020304" pitchFamily="18" charset="0"/>
                    <a:cs typeface="Times New Roman" panose="02020603050405020304" pitchFamily="18" charset="0"/>
                  </a:rPr>
                  <a:t>represents the inductive drop </a:t>
                </a:r>
                <a:r>
                  <a:rPr lang="en-US" sz="1600" i="1" dirty="0">
                    <a:solidFill>
                      <a:srgbClr val="005AAB"/>
                    </a:solidFill>
                    <a:latin typeface="Times New Roman" panose="02020603050405020304" pitchFamily="18" charset="0"/>
                    <a:cs typeface="Times New Roman" panose="02020603050405020304" pitchFamily="18" charset="0"/>
                  </a:rPr>
                  <a:t>IXL </a:t>
                </a:r>
                <a:r>
                  <a:rPr lang="en-US" sz="1600" dirty="0">
                    <a:solidFill>
                      <a:srgbClr val="005AAB"/>
                    </a:solidFill>
                    <a:latin typeface="Times New Roman" panose="02020603050405020304" pitchFamily="18" charset="0"/>
                    <a:cs typeface="Times New Roman" panose="02020603050405020304" pitchFamily="18" charset="0"/>
                  </a:rPr>
                  <a:t>and leads</a:t>
                </a:r>
              </a:p>
              <a:p>
                <a:pPr marL="0" indent="0">
                  <a:buNone/>
                </a:pPr>
                <a:r>
                  <a:rPr lang="en-US" sz="1600" i="1" dirty="0">
                    <a:solidFill>
                      <a:srgbClr val="005AAB"/>
                    </a:solidFill>
                    <a:latin typeface="Times New Roman" panose="02020603050405020304" pitchFamily="18" charset="0"/>
                    <a:cs typeface="Times New Roman" panose="02020603050405020304" pitchFamily="18" charset="0"/>
                  </a:rPr>
                  <a:t>I </a:t>
                </a:r>
                <a:r>
                  <a:rPr lang="en-US" sz="1600" dirty="0">
                    <a:solidFill>
                      <a:srgbClr val="005AAB"/>
                    </a:solidFill>
                    <a:latin typeface="Times New Roman" panose="02020603050405020304" pitchFamily="18" charset="0"/>
                    <a:cs typeface="Times New Roman" panose="02020603050405020304" pitchFamily="18" charset="0"/>
                  </a:rPr>
                  <a:t>by 90o. </a:t>
                </a:r>
                <a:r>
                  <a:rPr lang="en-US" sz="1600" i="1" dirty="0">
                    <a:solidFill>
                      <a:srgbClr val="005AAB"/>
                    </a:solidFill>
                    <a:latin typeface="Times New Roman" panose="02020603050405020304" pitchFamily="18" charset="0"/>
                    <a:cs typeface="Times New Roman" panose="02020603050405020304" pitchFamily="18" charset="0"/>
                  </a:rPr>
                  <a:t>OC </a:t>
                </a:r>
                <a:r>
                  <a:rPr lang="en-US" sz="1600" dirty="0">
                    <a:solidFill>
                      <a:srgbClr val="005AAB"/>
                    </a:solidFill>
                    <a:latin typeface="Times New Roman" panose="02020603050405020304" pitchFamily="18" charset="0"/>
                    <a:cs typeface="Times New Roman" panose="02020603050405020304" pitchFamily="18" charset="0"/>
                  </a:rPr>
                  <a:t>represents the sending end voltage </a:t>
                </a:r>
                <a:r>
                  <a:rPr lang="en-US" sz="1600" i="1" dirty="0">
                    <a:solidFill>
                      <a:srgbClr val="005AAB"/>
                    </a:solidFill>
                    <a:latin typeface="Times New Roman" panose="02020603050405020304" pitchFamily="18" charset="0"/>
                    <a:cs typeface="Times New Roman" panose="02020603050405020304" pitchFamily="18" charset="0"/>
                  </a:rPr>
                  <a:t>VS </a:t>
                </a:r>
                <a:r>
                  <a:rPr lang="en-US" sz="1600" dirty="0">
                    <a:solidFill>
                      <a:srgbClr val="005AAB"/>
                    </a:solidFill>
                    <a:latin typeface="Times New Roman" panose="02020603050405020304" pitchFamily="18" charset="0"/>
                    <a:cs typeface="Times New Roman" panose="02020603050405020304" pitchFamily="18" charset="0"/>
                  </a:rPr>
                  <a:t>and leads </a:t>
                </a:r>
                <a:r>
                  <a:rPr lang="en-US" sz="1600" i="1" dirty="0">
                    <a:solidFill>
                      <a:srgbClr val="005AAB"/>
                    </a:solidFill>
                    <a:latin typeface="Times New Roman" panose="02020603050405020304" pitchFamily="18" charset="0"/>
                    <a:cs typeface="Times New Roman" panose="02020603050405020304" pitchFamily="18" charset="0"/>
                  </a:rPr>
                  <a:t>I </a:t>
                </a:r>
                <a:r>
                  <a:rPr lang="en-US" sz="1600" dirty="0">
                    <a:solidFill>
                      <a:srgbClr val="005AAB"/>
                    </a:solidFill>
                    <a:latin typeface="Times New Roman" panose="02020603050405020304" pitchFamily="18" charset="0"/>
                    <a:cs typeface="Times New Roman" panose="02020603050405020304" pitchFamily="18" charset="0"/>
                  </a:rPr>
                  <a:t>by </a:t>
                </a:r>
                <a14:m>
                  <m:oMath xmlns:m="http://schemas.openxmlformats.org/officeDocument/2006/math">
                    <m:r>
                      <a:rPr lang="en-US" sz="1600" i="1" dirty="0">
                        <a:solidFill>
                          <a:srgbClr val="005AAB"/>
                        </a:solidFill>
                        <a:latin typeface="Cambria Math" panose="02040503050406030204" pitchFamily="18" charset="0"/>
                      </a:rPr>
                      <m:t>𝜃</m:t>
                    </m:r>
                  </m:oMath>
                </a14:m>
                <a:r>
                  <a:rPr lang="en-US" sz="1600" i="1" dirty="0">
                    <a:solidFill>
                      <a:srgbClr val="005AAB"/>
                    </a:solidFill>
                    <a:latin typeface="Times New Roman" panose="02020603050405020304" pitchFamily="18" charset="0"/>
                    <a:cs typeface="Times New Roman" panose="02020603050405020304" pitchFamily="18" charset="0"/>
                  </a:rPr>
                  <a:t>S</a:t>
                </a:r>
                <a:r>
                  <a:rPr lang="en-US" sz="1600" dirty="0">
                    <a:solidFill>
                      <a:srgbClr val="005AAB"/>
                    </a:solidFill>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1A9FDD65-8CCC-408E-A891-E059339ACE4A}"/>
                  </a:ext>
                </a:extLst>
              </p:cNvPr>
              <p:cNvSpPr>
                <a:spLocks noGrp="1" noRot="1" noChangeAspect="1" noMove="1" noResize="1" noEditPoints="1" noAdjustHandles="1" noChangeArrowheads="1" noChangeShapeType="1" noTextEdit="1"/>
              </p:cNvSpPr>
              <p:nvPr>
                <p:ph idx="1"/>
              </p:nvPr>
            </p:nvSpPr>
            <p:spPr>
              <a:xfrm>
                <a:off x="470605" y="1253331"/>
                <a:ext cx="8233128" cy="5103020"/>
              </a:xfrm>
              <a:blipFill>
                <a:blip r:embed="rId2"/>
                <a:stretch>
                  <a:fillRect l="-370" t="-83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9A23816F-7153-41BF-AB66-E0AA17180D27}"/>
              </a:ext>
            </a:extLst>
          </p:cNvPr>
          <p:cNvPicPr>
            <a:picLocks noChangeAspect="1"/>
          </p:cNvPicPr>
          <p:nvPr/>
        </p:nvPicPr>
        <p:blipFill>
          <a:blip r:embed="rId3"/>
          <a:stretch>
            <a:fillRect/>
          </a:stretch>
        </p:blipFill>
        <p:spPr>
          <a:xfrm>
            <a:off x="2243389" y="5356834"/>
            <a:ext cx="3897768" cy="1265431"/>
          </a:xfrm>
          <a:prstGeom prst="rect">
            <a:avLst/>
          </a:prstGeom>
        </p:spPr>
      </p:pic>
      <p:sp>
        <p:nvSpPr>
          <p:cNvPr id="4" name="Slide Number Placeholder 3">
            <a:extLst>
              <a:ext uri="{FF2B5EF4-FFF2-40B4-BE49-F238E27FC236}">
                <a16:creationId xmlns:a16="http://schemas.microsoft.com/office/drawing/2014/main" id="{AD41191C-7998-4D55-82AA-0D566170323D}"/>
              </a:ext>
            </a:extLst>
          </p:cNvPr>
          <p:cNvSpPr>
            <a:spLocks noGrp="1"/>
          </p:cNvSpPr>
          <p:nvPr>
            <p:ph type="sldNum" sz="quarter" idx="12"/>
          </p:nvPr>
        </p:nvSpPr>
        <p:spPr/>
        <p:txBody>
          <a:bodyPr/>
          <a:lstStyle/>
          <a:p>
            <a:fld id="{12729EF8-E278-4F06-8F71-7AA0348DCC88}" type="slidenum">
              <a:rPr lang="en-US" smtClean="0"/>
              <a:t>7</a:t>
            </a:fld>
            <a:endParaRPr lang="en-US"/>
          </a:p>
        </p:txBody>
      </p:sp>
    </p:spTree>
    <p:extLst>
      <p:ext uri="{BB962C8B-B14F-4D97-AF65-F5344CB8AC3E}">
        <p14:creationId xmlns:p14="http://schemas.microsoft.com/office/powerpoint/2010/main" val="4050315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FC20CF-C111-47F8-B1B7-0B501FE48D75}"/>
              </a:ext>
            </a:extLst>
          </p:cNvPr>
          <p:cNvPicPr>
            <a:picLocks noChangeAspect="1"/>
          </p:cNvPicPr>
          <p:nvPr/>
        </p:nvPicPr>
        <p:blipFill>
          <a:blip r:embed="rId2"/>
          <a:stretch>
            <a:fillRect/>
          </a:stretch>
        </p:blipFill>
        <p:spPr>
          <a:xfrm>
            <a:off x="307975" y="473667"/>
            <a:ext cx="5159457" cy="3265479"/>
          </a:xfrm>
          <a:prstGeom prst="rect">
            <a:avLst/>
          </a:prstGeom>
        </p:spPr>
      </p:pic>
      <p:pic>
        <p:nvPicPr>
          <p:cNvPr id="4" name="Picture 3">
            <a:extLst>
              <a:ext uri="{FF2B5EF4-FFF2-40B4-BE49-F238E27FC236}">
                <a16:creationId xmlns:a16="http://schemas.microsoft.com/office/drawing/2014/main" id="{75D3A8D6-ED63-41BE-BF8D-A1A647089501}"/>
              </a:ext>
            </a:extLst>
          </p:cNvPr>
          <p:cNvPicPr>
            <a:picLocks noChangeAspect="1"/>
          </p:cNvPicPr>
          <p:nvPr/>
        </p:nvPicPr>
        <p:blipFill>
          <a:blip r:embed="rId3"/>
          <a:stretch>
            <a:fillRect/>
          </a:stretch>
        </p:blipFill>
        <p:spPr>
          <a:xfrm>
            <a:off x="4910667" y="1437592"/>
            <a:ext cx="4059940" cy="1877424"/>
          </a:xfrm>
          <a:prstGeom prst="rect">
            <a:avLst/>
          </a:prstGeom>
        </p:spPr>
      </p:pic>
      <p:pic>
        <p:nvPicPr>
          <p:cNvPr id="6" name="Picture 5">
            <a:extLst>
              <a:ext uri="{FF2B5EF4-FFF2-40B4-BE49-F238E27FC236}">
                <a16:creationId xmlns:a16="http://schemas.microsoft.com/office/drawing/2014/main" id="{E421C01B-AFB6-47FA-8EFB-162F6C4579DF}"/>
              </a:ext>
            </a:extLst>
          </p:cNvPr>
          <p:cNvPicPr>
            <a:picLocks noChangeAspect="1"/>
          </p:cNvPicPr>
          <p:nvPr/>
        </p:nvPicPr>
        <p:blipFill rotWithShape="1">
          <a:blip r:embed="rId4"/>
          <a:srcRect t="3469" b="-1"/>
          <a:stretch/>
        </p:blipFill>
        <p:spPr>
          <a:xfrm>
            <a:off x="307974" y="3739145"/>
            <a:ext cx="6102925" cy="2853565"/>
          </a:xfrm>
          <a:prstGeom prst="rect">
            <a:avLst/>
          </a:prstGeom>
        </p:spPr>
      </p:pic>
      <p:sp>
        <p:nvSpPr>
          <p:cNvPr id="2" name="Slide Number Placeholder 1">
            <a:extLst>
              <a:ext uri="{FF2B5EF4-FFF2-40B4-BE49-F238E27FC236}">
                <a16:creationId xmlns:a16="http://schemas.microsoft.com/office/drawing/2014/main" id="{A3A7A1A0-AC0C-4834-BB09-33B0263B6F42}"/>
              </a:ext>
            </a:extLst>
          </p:cNvPr>
          <p:cNvSpPr>
            <a:spLocks noGrp="1"/>
          </p:cNvSpPr>
          <p:nvPr>
            <p:ph type="sldNum" sz="quarter" idx="12"/>
          </p:nvPr>
        </p:nvSpPr>
        <p:spPr/>
        <p:txBody>
          <a:bodyPr/>
          <a:lstStyle/>
          <a:p>
            <a:fld id="{12729EF8-E278-4F06-8F71-7AA0348DCC88}" type="slidenum">
              <a:rPr lang="en-US" smtClean="0"/>
              <a:t>8</a:t>
            </a:fld>
            <a:endParaRPr lang="en-US"/>
          </a:p>
        </p:txBody>
      </p:sp>
    </p:spTree>
    <p:extLst>
      <p:ext uri="{BB962C8B-B14F-4D97-AF65-F5344CB8AC3E}">
        <p14:creationId xmlns:p14="http://schemas.microsoft.com/office/powerpoint/2010/main" val="215749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FD870F-7E68-4BC1-8674-05B685848BAA}"/>
              </a:ext>
            </a:extLst>
          </p:cNvPr>
          <p:cNvPicPr>
            <a:picLocks noChangeAspect="1"/>
          </p:cNvPicPr>
          <p:nvPr/>
        </p:nvPicPr>
        <p:blipFill>
          <a:blip r:embed="rId2"/>
          <a:stretch>
            <a:fillRect/>
          </a:stretch>
        </p:blipFill>
        <p:spPr>
          <a:xfrm>
            <a:off x="706542" y="501649"/>
            <a:ext cx="8228683" cy="2732221"/>
          </a:xfrm>
          <a:prstGeom prst="rect">
            <a:avLst/>
          </a:prstGeom>
        </p:spPr>
      </p:pic>
      <p:pic>
        <p:nvPicPr>
          <p:cNvPr id="5" name="Picture 4">
            <a:extLst>
              <a:ext uri="{FF2B5EF4-FFF2-40B4-BE49-F238E27FC236}">
                <a16:creationId xmlns:a16="http://schemas.microsoft.com/office/drawing/2014/main" id="{275ADDDB-F542-4FC4-9B41-BBC1FB216E4A}"/>
              </a:ext>
            </a:extLst>
          </p:cNvPr>
          <p:cNvPicPr>
            <a:picLocks noChangeAspect="1"/>
          </p:cNvPicPr>
          <p:nvPr/>
        </p:nvPicPr>
        <p:blipFill>
          <a:blip r:embed="rId3"/>
          <a:stretch>
            <a:fillRect/>
          </a:stretch>
        </p:blipFill>
        <p:spPr>
          <a:xfrm>
            <a:off x="706541" y="3341909"/>
            <a:ext cx="8228683" cy="2858842"/>
          </a:xfrm>
          <a:prstGeom prst="rect">
            <a:avLst/>
          </a:prstGeom>
        </p:spPr>
      </p:pic>
      <p:sp>
        <p:nvSpPr>
          <p:cNvPr id="2" name="Slide Number Placeholder 1">
            <a:extLst>
              <a:ext uri="{FF2B5EF4-FFF2-40B4-BE49-F238E27FC236}">
                <a16:creationId xmlns:a16="http://schemas.microsoft.com/office/drawing/2014/main" id="{6CE5B655-9F8A-4EDD-9748-CBF074EFFD9E}"/>
              </a:ext>
            </a:extLst>
          </p:cNvPr>
          <p:cNvSpPr>
            <a:spLocks noGrp="1"/>
          </p:cNvSpPr>
          <p:nvPr>
            <p:ph type="sldNum" sz="quarter" idx="12"/>
          </p:nvPr>
        </p:nvSpPr>
        <p:spPr/>
        <p:txBody>
          <a:bodyPr/>
          <a:lstStyle/>
          <a:p>
            <a:fld id="{12729EF8-E278-4F06-8F71-7AA0348DCC88}" type="slidenum">
              <a:rPr lang="en-US" smtClean="0"/>
              <a:t>9</a:t>
            </a:fld>
            <a:endParaRPr lang="en-US"/>
          </a:p>
        </p:txBody>
      </p:sp>
    </p:spTree>
    <p:extLst>
      <p:ext uri="{BB962C8B-B14F-4D97-AF65-F5344CB8AC3E}">
        <p14:creationId xmlns:p14="http://schemas.microsoft.com/office/powerpoint/2010/main" val="26739721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1376</TotalTime>
  <Words>1798</Words>
  <Application>Microsoft Office PowerPoint</Application>
  <PresentationFormat>On-screen Show (4:3)</PresentationFormat>
  <Paragraphs>162</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Cambria Math</vt:lpstr>
      <vt:lpstr>Times New Roman</vt:lpstr>
      <vt:lpstr>Wingdings</vt:lpstr>
      <vt:lpstr>Office Theme</vt:lpstr>
      <vt:lpstr>BINESWAR BRAHMA ENGINEERING                  COLLEGE</vt:lpstr>
      <vt:lpstr>Performance of transmission line</vt:lpstr>
      <vt:lpstr>PowerPoint Presentation</vt:lpstr>
      <vt:lpstr>Classification of Overhead Transmission Lines</vt:lpstr>
      <vt:lpstr>Important Terms</vt:lpstr>
      <vt:lpstr>(ii) Transmission efficiency.</vt:lpstr>
      <vt:lpstr>Performance of Single Phase Short Transmission Lines</vt:lpstr>
      <vt:lpstr>PowerPoint Presentation</vt:lpstr>
      <vt:lpstr>PowerPoint Presentation</vt:lpstr>
      <vt:lpstr>Three-Phase Short Transmission Lines</vt:lpstr>
      <vt:lpstr>Effect of Load p.f. on Regulation and Efficiency</vt:lpstr>
      <vt:lpstr>2. Effect on transmission efficiency.</vt:lpstr>
      <vt:lpstr>PowerPoint Presentation</vt:lpstr>
      <vt:lpstr>PowerPoint Presentation</vt:lpstr>
      <vt:lpstr>PowerPoint Presentation</vt:lpstr>
      <vt:lpstr>PowerPoint Presentation</vt:lpstr>
      <vt:lpstr>Medium Transmission Lines</vt:lpstr>
      <vt:lpstr>End Condenser Method</vt:lpstr>
      <vt:lpstr>PowerPoint Presentation</vt:lpstr>
      <vt:lpstr>Nominal T Method</vt:lpstr>
      <vt:lpstr>PowerPoint Presentation</vt:lpstr>
      <vt:lpstr>Nominal π Method</vt:lpstr>
      <vt:lpstr>PowerPoint Presentation</vt:lpstr>
      <vt:lpstr>PowerPoint Presentation</vt:lpstr>
      <vt:lpstr>Long Transmission Lines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BINESWAR BRAHMA ENGINEERING COLLEGE</dc:title>
  <dc:creator>BISWANATH hz</dc:creator>
  <cp:lastModifiedBy>BISWANATH hz</cp:lastModifiedBy>
  <cp:revision>147</cp:revision>
  <dcterms:created xsi:type="dcterms:W3CDTF">2021-05-10T09:43:38Z</dcterms:created>
  <dcterms:modified xsi:type="dcterms:W3CDTF">2021-07-22T15:17:30Z</dcterms:modified>
</cp:coreProperties>
</file>