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A41C7C-66A5-4BB3-A183-093E4E9A326C}" type="datetimeFigureOut">
              <a:rPr lang="en-US" smtClean="0"/>
              <a:t>6/15/2021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0B4C5E-49F2-4FDD-B57D-F8C96AF61952}" type="slidenum">
              <a:rPr lang="en-US" smtClean="0"/>
              <a:t>‹#›</a:t>
            </a:fld>
            <a:endParaRPr lang="en-US"/>
          </a:p>
        </p:txBody>
      </p:sp>
    </p:spTree>
    <p:extLst>
      <p:ext uri="{BB962C8B-B14F-4D97-AF65-F5344CB8AC3E}">
        <p14:creationId xmlns:p14="http://schemas.microsoft.com/office/powerpoint/2010/main" val="2807503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8AA71-3F08-40B3-A6FD-05EED65505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46BFC6-1CBA-490C-9344-0433FAEAB1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AAD312-37BF-4686-AC09-412442B616B9}"/>
              </a:ext>
            </a:extLst>
          </p:cNvPr>
          <p:cNvSpPr>
            <a:spLocks noGrp="1"/>
          </p:cNvSpPr>
          <p:nvPr>
            <p:ph type="dt" sz="half" idx="10"/>
          </p:nvPr>
        </p:nvSpPr>
        <p:spPr/>
        <p:txBody>
          <a:bodyPr/>
          <a:lstStyle/>
          <a:p>
            <a:fld id="{B67A3CE6-88A7-4DD4-AA21-3E04A6767D02}" type="datetime1">
              <a:rPr lang="en-US" smtClean="0"/>
              <a:t>6/15/2021</a:t>
            </a:fld>
            <a:endParaRPr lang="en-US"/>
          </a:p>
        </p:txBody>
      </p:sp>
      <p:sp>
        <p:nvSpPr>
          <p:cNvPr id="5" name="Footer Placeholder 4">
            <a:extLst>
              <a:ext uri="{FF2B5EF4-FFF2-40B4-BE49-F238E27FC236}">
                <a16:creationId xmlns:a16="http://schemas.microsoft.com/office/drawing/2014/main" id="{A9566B04-B2A9-4702-808C-15EB5E020E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848D20-043D-4D0F-AD37-283C54A01AD7}"/>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369297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A016-E464-4FFD-9051-656FD8FC9D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60DBC3-C7F9-4657-A168-D599CD9CBC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90A443-A3CB-4547-A58C-F99CB55A4BDF}"/>
              </a:ext>
            </a:extLst>
          </p:cNvPr>
          <p:cNvSpPr>
            <a:spLocks noGrp="1"/>
          </p:cNvSpPr>
          <p:nvPr>
            <p:ph type="dt" sz="half" idx="10"/>
          </p:nvPr>
        </p:nvSpPr>
        <p:spPr/>
        <p:txBody>
          <a:bodyPr/>
          <a:lstStyle/>
          <a:p>
            <a:fld id="{6C1B104F-B9F2-43F9-B3AD-2E9C40FFD7F5}" type="datetime1">
              <a:rPr lang="en-US" smtClean="0"/>
              <a:t>6/15/2021</a:t>
            </a:fld>
            <a:endParaRPr lang="en-US"/>
          </a:p>
        </p:txBody>
      </p:sp>
      <p:sp>
        <p:nvSpPr>
          <p:cNvPr id="5" name="Footer Placeholder 4">
            <a:extLst>
              <a:ext uri="{FF2B5EF4-FFF2-40B4-BE49-F238E27FC236}">
                <a16:creationId xmlns:a16="http://schemas.microsoft.com/office/drawing/2014/main" id="{FECFFD53-777A-4B42-94E3-9074C1019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E4A88-A5DE-4D2E-A6E8-7F4583B6A971}"/>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2440839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6D7E4-BCAD-4EB0-B697-7720621B9F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EB92F6-9006-4888-95AF-5062C115A0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11BD6F-4BDA-4D8E-BB4C-A7246258A1EC}"/>
              </a:ext>
            </a:extLst>
          </p:cNvPr>
          <p:cNvSpPr>
            <a:spLocks noGrp="1"/>
          </p:cNvSpPr>
          <p:nvPr>
            <p:ph type="dt" sz="half" idx="10"/>
          </p:nvPr>
        </p:nvSpPr>
        <p:spPr/>
        <p:txBody>
          <a:bodyPr/>
          <a:lstStyle/>
          <a:p>
            <a:fld id="{5E602D36-39C9-4643-B868-CA996EC1FA86}" type="datetime1">
              <a:rPr lang="en-US" smtClean="0"/>
              <a:t>6/15/2021</a:t>
            </a:fld>
            <a:endParaRPr lang="en-US"/>
          </a:p>
        </p:txBody>
      </p:sp>
      <p:sp>
        <p:nvSpPr>
          <p:cNvPr id="5" name="Footer Placeholder 4">
            <a:extLst>
              <a:ext uri="{FF2B5EF4-FFF2-40B4-BE49-F238E27FC236}">
                <a16:creationId xmlns:a16="http://schemas.microsoft.com/office/drawing/2014/main" id="{294452C6-360F-4A56-A76C-17C4194FB3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6274F-92F2-41C9-921E-0958F0D30AD5}"/>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1665447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ADF75-8A5A-434D-A2B9-41B0D03C36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7E3E7-3EB2-48BD-831A-A589CA0DB7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D6B68-C983-4D05-98FC-C3952E60EEC6}"/>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Footer Placeholder 4">
            <a:extLst>
              <a:ext uri="{FF2B5EF4-FFF2-40B4-BE49-F238E27FC236}">
                <a16:creationId xmlns:a16="http://schemas.microsoft.com/office/drawing/2014/main" id="{EC7EE340-EFB9-4F79-BFE5-C259DE948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0B532-1BE3-4A23-A0F7-B5EC37A7CF8A}"/>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429344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242C4-38A8-409B-9E66-EFA833CF44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8C921B-2210-490B-B4CB-7FB9165E95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A065F5-C959-442D-BEF1-C259672F1B56}"/>
              </a:ext>
            </a:extLst>
          </p:cNvPr>
          <p:cNvSpPr>
            <a:spLocks noGrp="1"/>
          </p:cNvSpPr>
          <p:nvPr>
            <p:ph type="dt" sz="half" idx="10"/>
          </p:nvPr>
        </p:nvSpPr>
        <p:spPr/>
        <p:txBody>
          <a:bodyPr/>
          <a:lstStyle/>
          <a:p>
            <a:fld id="{CFE63DC4-BD69-482C-807F-6E5C21183959}" type="datetime1">
              <a:rPr lang="en-US" smtClean="0"/>
              <a:t>6/15/2021</a:t>
            </a:fld>
            <a:endParaRPr lang="en-US"/>
          </a:p>
        </p:txBody>
      </p:sp>
      <p:sp>
        <p:nvSpPr>
          <p:cNvPr id="5" name="Footer Placeholder 4">
            <a:extLst>
              <a:ext uri="{FF2B5EF4-FFF2-40B4-BE49-F238E27FC236}">
                <a16:creationId xmlns:a16="http://schemas.microsoft.com/office/drawing/2014/main" id="{12AB62C0-2F6C-4525-B971-3DF21A63B5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C8514-0097-4027-AB84-41B78A46228B}"/>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163277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62553-F7C3-4963-9CBE-B3C177BB04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32E918-9580-4993-B853-3DC4500219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0A7789-6FE1-4F25-BBE1-F2CE105815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629A65-E985-406E-919E-C1DB49EA2232}"/>
              </a:ext>
            </a:extLst>
          </p:cNvPr>
          <p:cNvSpPr>
            <a:spLocks noGrp="1"/>
          </p:cNvSpPr>
          <p:nvPr>
            <p:ph type="dt" sz="half" idx="10"/>
          </p:nvPr>
        </p:nvSpPr>
        <p:spPr/>
        <p:txBody>
          <a:bodyPr/>
          <a:lstStyle/>
          <a:p>
            <a:fld id="{62F5935B-A963-4486-AFBF-99A52526AFD9}" type="datetime1">
              <a:rPr lang="en-US" smtClean="0"/>
              <a:t>6/15/2021</a:t>
            </a:fld>
            <a:endParaRPr lang="en-US"/>
          </a:p>
        </p:txBody>
      </p:sp>
      <p:sp>
        <p:nvSpPr>
          <p:cNvPr id="6" name="Footer Placeholder 5">
            <a:extLst>
              <a:ext uri="{FF2B5EF4-FFF2-40B4-BE49-F238E27FC236}">
                <a16:creationId xmlns:a16="http://schemas.microsoft.com/office/drawing/2014/main" id="{A15DBB0A-0137-4320-A4FB-F112D9DDFD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2F0FCB-73A1-4800-B6AC-70FC0FD0BB58}"/>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332605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502FA-3849-436C-B361-F09CECAB0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87821D-E831-466B-B3BD-D609276E26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CDCEB8-AAE6-4408-9E14-D6DF092354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37B037-F363-4D9E-A4B5-278804FD35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F52679-0082-4E6F-9525-C604BE7DDB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0F20ED-D930-4899-8C25-A4FE770C33D0}"/>
              </a:ext>
            </a:extLst>
          </p:cNvPr>
          <p:cNvSpPr>
            <a:spLocks noGrp="1"/>
          </p:cNvSpPr>
          <p:nvPr>
            <p:ph type="dt" sz="half" idx="10"/>
          </p:nvPr>
        </p:nvSpPr>
        <p:spPr/>
        <p:txBody>
          <a:bodyPr/>
          <a:lstStyle/>
          <a:p>
            <a:fld id="{DB36F70D-31EE-4BBF-B6A3-CAD0C9A6033B}" type="datetime1">
              <a:rPr lang="en-US" smtClean="0"/>
              <a:t>6/15/2021</a:t>
            </a:fld>
            <a:endParaRPr lang="en-US"/>
          </a:p>
        </p:txBody>
      </p:sp>
      <p:sp>
        <p:nvSpPr>
          <p:cNvPr id="8" name="Footer Placeholder 7">
            <a:extLst>
              <a:ext uri="{FF2B5EF4-FFF2-40B4-BE49-F238E27FC236}">
                <a16:creationId xmlns:a16="http://schemas.microsoft.com/office/drawing/2014/main" id="{361663D0-8E55-4A3D-B555-69FAC9C22D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263E51-03B7-4978-8879-B2FEDBA0BCEF}"/>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312106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84D75-E8FB-4491-8698-3C12367086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8AC0B2-C05B-4281-87EC-7C1E8CCC32C1}"/>
              </a:ext>
            </a:extLst>
          </p:cNvPr>
          <p:cNvSpPr>
            <a:spLocks noGrp="1"/>
          </p:cNvSpPr>
          <p:nvPr>
            <p:ph type="dt" sz="half" idx="10"/>
          </p:nvPr>
        </p:nvSpPr>
        <p:spPr/>
        <p:txBody>
          <a:bodyPr/>
          <a:lstStyle/>
          <a:p>
            <a:fld id="{BD32D876-A62E-4C4B-8FEF-62BC491D0632}" type="datetime1">
              <a:rPr lang="en-US" smtClean="0"/>
              <a:t>6/15/2021</a:t>
            </a:fld>
            <a:endParaRPr lang="en-US"/>
          </a:p>
        </p:txBody>
      </p:sp>
      <p:sp>
        <p:nvSpPr>
          <p:cNvPr id="4" name="Footer Placeholder 3">
            <a:extLst>
              <a:ext uri="{FF2B5EF4-FFF2-40B4-BE49-F238E27FC236}">
                <a16:creationId xmlns:a16="http://schemas.microsoft.com/office/drawing/2014/main" id="{685B2A9C-28C1-457B-B05D-D42A4E7AEB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CB5A12-B8D6-4642-ABD7-F1156C54FF08}"/>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1576910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7E7A34-1B08-434B-B526-35003D7EBE56}"/>
              </a:ext>
            </a:extLst>
          </p:cNvPr>
          <p:cNvSpPr>
            <a:spLocks noGrp="1"/>
          </p:cNvSpPr>
          <p:nvPr>
            <p:ph type="dt" sz="half" idx="10"/>
          </p:nvPr>
        </p:nvSpPr>
        <p:spPr/>
        <p:txBody>
          <a:bodyPr/>
          <a:lstStyle/>
          <a:p>
            <a:fld id="{F7460764-C250-44D6-96B5-FB80E53742F2}" type="datetime1">
              <a:rPr lang="en-US" smtClean="0"/>
              <a:t>6/15/2021</a:t>
            </a:fld>
            <a:endParaRPr lang="en-US"/>
          </a:p>
        </p:txBody>
      </p:sp>
      <p:sp>
        <p:nvSpPr>
          <p:cNvPr id="3" name="Footer Placeholder 2">
            <a:extLst>
              <a:ext uri="{FF2B5EF4-FFF2-40B4-BE49-F238E27FC236}">
                <a16:creationId xmlns:a16="http://schemas.microsoft.com/office/drawing/2014/main" id="{78C996A4-4E18-4977-A0DE-3628552382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F74E85-8EC7-462B-844E-A8AC38416385}"/>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47962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307E3-8606-4F34-BEB6-0E66DB83CE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E6833F-B74C-4119-ABA0-0C934EB76A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4B9B21-D156-4848-BADC-5A98CC1BD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0A7C64-45A4-479E-AAFD-5FF241FD7CA3}"/>
              </a:ext>
            </a:extLst>
          </p:cNvPr>
          <p:cNvSpPr>
            <a:spLocks noGrp="1"/>
          </p:cNvSpPr>
          <p:nvPr>
            <p:ph type="dt" sz="half" idx="10"/>
          </p:nvPr>
        </p:nvSpPr>
        <p:spPr/>
        <p:txBody>
          <a:bodyPr/>
          <a:lstStyle/>
          <a:p>
            <a:fld id="{87872F4A-0DB1-40AB-B8DF-D8AF37820AA2}" type="datetime1">
              <a:rPr lang="en-US" smtClean="0"/>
              <a:t>6/15/2021</a:t>
            </a:fld>
            <a:endParaRPr lang="en-US"/>
          </a:p>
        </p:txBody>
      </p:sp>
      <p:sp>
        <p:nvSpPr>
          <p:cNvPr id="6" name="Footer Placeholder 5">
            <a:extLst>
              <a:ext uri="{FF2B5EF4-FFF2-40B4-BE49-F238E27FC236}">
                <a16:creationId xmlns:a16="http://schemas.microsoft.com/office/drawing/2014/main" id="{111C7315-9340-486F-BC57-47CA96803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7125FF-D0CA-4155-A477-29FCBF1716F6}"/>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359657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B3534-A111-4400-ABCC-305DCC02F7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D86594-41D9-40A3-8FAD-BB208C2366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44222B-B248-4EE4-8BC3-4988EADBB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38BC47-557C-46EE-AE19-4948E99FEDC1}"/>
              </a:ext>
            </a:extLst>
          </p:cNvPr>
          <p:cNvSpPr>
            <a:spLocks noGrp="1"/>
          </p:cNvSpPr>
          <p:nvPr>
            <p:ph type="dt" sz="half" idx="10"/>
          </p:nvPr>
        </p:nvSpPr>
        <p:spPr/>
        <p:txBody>
          <a:bodyPr/>
          <a:lstStyle/>
          <a:p>
            <a:fld id="{7956793A-A78A-4E51-AEB2-CA35C2FF26BC}" type="datetime1">
              <a:rPr lang="en-US" smtClean="0"/>
              <a:t>6/15/2021</a:t>
            </a:fld>
            <a:endParaRPr lang="en-US"/>
          </a:p>
        </p:txBody>
      </p:sp>
      <p:sp>
        <p:nvSpPr>
          <p:cNvPr id="6" name="Footer Placeholder 5">
            <a:extLst>
              <a:ext uri="{FF2B5EF4-FFF2-40B4-BE49-F238E27FC236}">
                <a16:creationId xmlns:a16="http://schemas.microsoft.com/office/drawing/2014/main" id="{9321F45F-E82E-41C3-825C-FC3A43864C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570D94-63AF-4D0E-B102-2F062AAC94FA}"/>
              </a:ext>
            </a:extLst>
          </p:cNvPr>
          <p:cNvSpPr>
            <a:spLocks noGrp="1"/>
          </p:cNvSpPr>
          <p:nvPr>
            <p:ph type="sldNum" sz="quarter" idx="12"/>
          </p:nvPr>
        </p:nvSpPr>
        <p:spPr/>
        <p:txBody>
          <a:bodyPr/>
          <a:lstStyle/>
          <a:p>
            <a:fld id="{471862DB-7F58-4EFB-B9E2-450B4758CCDD}" type="slidenum">
              <a:rPr lang="en-US" smtClean="0"/>
              <a:t>‹#›</a:t>
            </a:fld>
            <a:endParaRPr lang="en-US"/>
          </a:p>
        </p:txBody>
      </p:sp>
    </p:spTree>
    <p:extLst>
      <p:ext uri="{BB962C8B-B14F-4D97-AF65-F5344CB8AC3E}">
        <p14:creationId xmlns:p14="http://schemas.microsoft.com/office/powerpoint/2010/main" val="251450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0F2FAB-A24A-4D97-9C58-D083B3D1F0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3F08DC-2D79-4133-82AF-2D8294BA58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44A664-14CA-4F5E-BAD8-9C19D82F47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025E5-5F40-4C3C-8354-3D9B159FDD86}" type="datetime1">
              <a:rPr lang="en-US" smtClean="0"/>
              <a:t>6/15/2021</a:t>
            </a:fld>
            <a:endParaRPr lang="en-US"/>
          </a:p>
        </p:txBody>
      </p:sp>
      <p:sp>
        <p:nvSpPr>
          <p:cNvPr id="5" name="Footer Placeholder 4">
            <a:extLst>
              <a:ext uri="{FF2B5EF4-FFF2-40B4-BE49-F238E27FC236}">
                <a16:creationId xmlns:a16="http://schemas.microsoft.com/office/drawing/2014/main" id="{3DF21E5A-1E75-4734-815E-FCE589ADB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F72271-28C0-466B-9858-1584D419BB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862DB-7F58-4EFB-B9E2-450B4758CCDD}" type="slidenum">
              <a:rPr lang="en-US" smtClean="0"/>
              <a:t>‹#›</a:t>
            </a:fld>
            <a:endParaRPr lang="en-US"/>
          </a:p>
        </p:txBody>
      </p:sp>
    </p:spTree>
    <p:extLst>
      <p:ext uri="{BB962C8B-B14F-4D97-AF65-F5344CB8AC3E}">
        <p14:creationId xmlns:p14="http://schemas.microsoft.com/office/powerpoint/2010/main" val="2286518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A4F1-48A2-42EA-954B-C314C3675BA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2-Transmission Line parameters</a:t>
            </a:r>
          </a:p>
        </p:txBody>
      </p:sp>
      <p:sp>
        <p:nvSpPr>
          <p:cNvPr id="3" name="Content Placeholder 2">
            <a:extLst>
              <a:ext uri="{FF2B5EF4-FFF2-40B4-BE49-F238E27FC236}">
                <a16:creationId xmlns:a16="http://schemas.microsoft.com/office/drawing/2014/main" id="{0B4E2869-6674-49C1-B7ED-79E587195DA3}"/>
              </a:ext>
            </a:extLst>
          </p:cNvPr>
          <p:cNvSpPr>
            <a:spLocks noGrp="1"/>
          </p:cNvSpPr>
          <p:nvPr>
            <p:ph idx="1"/>
          </p:nvPr>
        </p:nvSpPr>
        <p:spPr>
          <a:xfrm>
            <a:off x="711200" y="1580444"/>
            <a:ext cx="10642600" cy="4596519"/>
          </a:xfrm>
        </p:spPr>
        <p:txBody>
          <a:bodyPr/>
          <a:lstStyle/>
          <a:p>
            <a:r>
              <a:rPr lang="en-US" b="1" dirty="0">
                <a:latin typeface="Times New Roman" panose="02020603050405020304" pitchFamily="18" charset="0"/>
                <a:cs typeface="Times New Roman" panose="02020603050405020304" pitchFamily="18" charset="0"/>
              </a:rPr>
              <a:t>Conductor Materials:</a:t>
            </a:r>
          </a:p>
          <a:p>
            <a:r>
              <a:rPr lang="en-US" sz="2400" dirty="0">
                <a:latin typeface="Times New Roman" panose="02020603050405020304" pitchFamily="18" charset="0"/>
                <a:cs typeface="Times New Roman" panose="02020603050405020304" pitchFamily="18" charset="0"/>
              </a:rPr>
              <a:t>The most common conductor in use for transmission today is aluminum conductor steel reinforced (ACSR).</a:t>
            </a:r>
          </a:p>
          <a:p>
            <a:r>
              <a:rPr lang="en-US" sz="2400" dirty="0">
                <a:latin typeface="Times New Roman" panose="02020603050405020304" pitchFamily="18" charset="0"/>
                <a:cs typeface="Times New Roman" panose="02020603050405020304" pitchFamily="18" charset="0"/>
              </a:rPr>
              <a:t>Also seeing much use is all-aluminum-alloy conductor (AAAC).</a:t>
            </a:r>
          </a:p>
          <a:p>
            <a:r>
              <a:rPr lang="en-US" sz="2400" dirty="0">
                <a:latin typeface="Times New Roman" panose="02020603050405020304" pitchFamily="18" charset="0"/>
                <a:cs typeface="Times New Roman" panose="02020603050405020304" pitchFamily="18" charset="0"/>
              </a:rPr>
              <a:t>Aluminum is used because it has about half the weight and lower cost of a comparable resistance copper cable.</a:t>
            </a:r>
          </a:p>
          <a:p>
            <a:r>
              <a:rPr lang="en-US" sz="2400" dirty="0">
                <a:latin typeface="Times New Roman" panose="02020603050405020304" pitchFamily="18" charset="0"/>
                <a:cs typeface="Times New Roman" panose="02020603050405020304" pitchFamily="18" charset="0"/>
              </a:rPr>
              <a:t>A good conductor should have the following properties:</a:t>
            </a:r>
          </a:p>
          <a:p>
            <a:endParaRPr lang="en-US" sz="24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F87B4CF4-AFD2-48D8-8DF1-A786B25E8099}"/>
              </a:ext>
            </a:extLst>
          </p:cNvPr>
          <p:cNvSpPr>
            <a:spLocks noGrp="1"/>
          </p:cNvSpPr>
          <p:nvPr>
            <p:ph type="dt" sz="half" idx="10"/>
          </p:nvPr>
        </p:nvSpPr>
        <p:spPr/>
        <p:txBody>
          <a:bodyPr/>
          <a:lstStyle/>
          <a:p>
            <a:fld id="{D5A0221E-043D-4329-848C-D8C4E69F61D2}" type="datetime1">
              <a:rPr lang="en-US" smtClean="0"/>
              <a:t>6/15/2021</a:t>
            </a:fld>
            <a:endParaRPr lang="en-US"/>
          </a:p>
        </p:txBody>
      </p:sp>
      <p:sp>
        <p:nvSpPr>
          <p:cNvPr id="5" name="Slide Number Placeholder 4">
            <a:extLst>
              <a:ext uri="{FF2B5EF4-FFF2-40B4-BE49-F238E27FC236}">
                <a16:creationId xmlns:a16="http://schemas.microsoft.com/office/drawing/2014/main" id="{6FDBC4FC-EF16-4754-9405-F9E0F684CF93}"/>
              </a:ext>
            </a:extLst>
          </p:cNvPr>
          <p:cNvSpPr>
            <a:spLocks noGrp="1"/>
          </p:cNvSpPr>
          <p:nvPr>
            <p:ph type="sldNum" sz="quarter" idx="12"/>
          </p:nvPr>
        </p:nvSpPr>
        <p:spPr/>
        <p:txBody>
          <a:bodyPr/>
          <a:lstStyle/>
          <a:p>
            <a:fld id="{471862DB-7F58-4EFB-B9E2-450B4758CCDD}" type="slidenum">
              <a:rPr lang="en-US" smtClean="0"/>
              <a:t>1</a:t>
            </a:fld>
            <a:endParaRPr lang="en-US"/>
          </a:p>
        </p:txBody>
      </p:sp>
    </p:spTree>
    <p:extLst>
      <p:ext uri="{BB962C8B-B14F-4D97-AF65-F5344CB8AC3E}">
        <p14:creationId xmlns:p14="http://schemas.microsoft.com/office/powerpoint/2010/main" val="1681011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3C851-A46F-43E4-8B28-8B7474FA8558}"/>
              </a:ext>
            </a:extLst>
          </p:cNvPr>
          <p:cNvSpPr>
            <a:spLocks noGrp="1"/>
          </p:cNvSpPr>
          <p:nvPr>
            <p:ph type="title"/>
          </p:nvPr>
        </p:nvSpPr>
        <p:spPr/>
        <p:txBody>
          <a:bodyPr/>
          <a:lstStyle/>
          <a:p>
            <a:r>
              <a:rPr lang="en-US" i="0" dirty="0">
                <a:solidFill>
                  <a:srgbClr val="222222"/>
                </a:solidFill>
                <a:effectLst/>
                <a:latin typeface="Times New Roman" panose="02020603050405020304" pitchFamily="18" charset="0"/>
                <a:cs typeface="Times New Roman" panose="02020603050405020304" pitchFamily="18" charset="0"/>
              </a:rPr>
              <a:t>Bundled conductor</a:t>
            </a:r>
            <a:endParaRPr lang="en-US" dirty="0">
              <a:latin typeface="Times New Roman" panose="02020603050405020304" pitchFamily="18" charset="0"/>
              <a:cs typeface="Times New Roman" panose="02020603050405020304" pitchFamily="18" charset="0"/>
            </a:endParaRPr>
          </a:p>
        </p:txBody>
      </p:sp>
      <p:pic>
        <p:nvPicPr>
          <p:cNvPr id="9" name="Content Placeholder 8">
            <a:extLst>
              <a:ext uri="{FF2B5EF4-FFF2-40B4-BE49-F238E27FC236}">
                <a16:creationId xmlns:a16="http://schemas.microsoft.com/office/drawing/2014/main" id="{D20D4B93-8F5F-443B-9411-EE1FD47D421A}"/>
              </a:ext>
            </a:extLst>
          </p:cNvPr>
          <p:cNvPicPr>
            <a:picLocks noGrp="1" noChangeAspect="1"/>
          </p:cNvPicPr>
          <p:nvPr>
            <p:ph idx="1"/>
          </p:nvPr>
        </p:nvPicPr>
        <p:blipFill>
          <a:blip r:embed="rId2"/>
          <a:stretch>
            <a:fillRect/>
          </a:stretch>
        </p:blipFill>
        <p:spPr>
          <a:xfrm>
            <a:off x="1504245" y="1583531"/>
            <a:ext cx="5238750" cy="1762125"/>
          </a:xfrm>
        </p:spPr>
      </p:pic>
      <p:sp>
        <p:nvSpPr>
          <p:cNvPr id="4" name="Date Placeholder 3">
            <a:extLst>
              <a:ext uri="{FF2B5EF4-FFF2-40B4-BE49-F238E27FC236}">
                <a16:creationId xmlns:a16="http://schemas.microsoft.com/office/drawing/2014/main" id="{96B35023-BD38-4D71-91BF-311C39263994}"/>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C44F967F-C73B-4255-9717-4FE67AD72B3F}"/>
              </a:ext>
            </a:extLst>
          </p:cNvPr>
          <p:cNvSpPr>
            <a:spLocks noGrp="1"/>
          </p:cNvSpPr>
          <p:nvPr>
            <p:ph type="sldNum" sz="quarter" idx="12"/>
          </p:nvPr>
        </p:nvSpPr>
        <p:spPr/>
        <p:txBody>
          <a:bodyPr/>
          <a:lstStyle/>
          <a:p>
            <a:fld id="{471862DB-7F58-4EFB-B9E2-450B4758CCDD}" type="slidenum">
              <a:rPr lang="en-US" smtClean="0"/>
              <a:t>10</a:t>
            </a:fld>
            <a:endParaRPr lang="en-US"/>
          </a:p>
        </p:txBody>
      </p:sp>
      <p:sp>
        <p:nvSpPr>
          <p:cNvPr id="11" name="TextBox 10">
            <a:extLst>
              <a:ext uri="{FF2B5EF4-FFF2-40B4-BE49-F238E27FC236}">
                <a16:creationId xmlns:a16="http://schemas.microsoft.com/office/drawing/2014/main" id="{0A4FF469-1CFB-4293-AA84-9D908D1809A2}"/>
              </a:ext>
            </a:extLst>
          </p:cNvPr>
          <p:cNvSpPr txBox="1"/>
          <p:nvPr/>
        </p:nvSpPr>
        <p:spPr>
          <a:xfrm>
            <a:off x="335843" y="3168016"/>
            <a:ext cx="10157178" cy="1631216"/>
          </a:xfrm>
          <a:prstGeom prst="rect">
            <a:avLst/>
          </a:prstGeom>
          <a:noFill/>
        </p:spPr>
        <p:txBody>
          <a:bodyPr wrap="square">
            <a:spAutoFit/>
          </a:bodyPr>
          <a:lstStyle/>
          <a:p>
            <a:pPr marL="285750" indent="-285750" algn="just" rtl="0">
              <a:buFont typeface="Arial" panose="020B0604020202020204" pitchFamily="34" charset="0"/>
              <a:buChar char="•"/>
            </a:pPr>
            <a:r>
              <a:rPr lang="en-US" sz="2000" b="0" i="0" dirty="0">
                <a:solidFill>
                  <a:srgbClr val="222222"/>
                </a:solidFill>
                <a:effectLst/>
                <a:latin typeface="Times New Roman" panose="02020603050405020304" pitchFamily="18" charset="0"/>
                <a:cs typeface="Times New Roman" panose="02020603050405020304" pitchFamily="18" charset="0"/>
              </a:rPr>
              <a:t>The conductors of any one bundle are in parallel and charge per bundle is assumed to divide equally between the conductors of bundle.</a:t>
            </a:r>
          </a:p>
          <a:p>
            <a:pPr marL="285750" indent="-285750" algn="just" rtl="0">
              <a:buFont typeface="Arial" panose="020B0604020202020204" pitchFamily="34" charset="0"/>
              <a:buChar char="•"/>
            </a:pPr>
            <a:r>
              <a:rPr lang="en-US" sz="2000" b="0" i="0" dirty="0">
                <a:solidFill>
                  <a:srgbClr val="222222"/>
                </a:solidFill>
                <a:effectLst/>
                <a:latin typeface="Times New Roman" panose="02020603050405020304" pitchFamily="18" charset="0"/>
                <a:cs typeface="Times New Roman" panose="02020603050405020304" pitchFamily="18" charset="0"/>
              </a:rPr>
              <a:t>The composite or stranded conductors touch each other while the bundled conductors are away from each other. The typical distance is about 30 cm and more. The conductors of each phase are connected by using connecting wires at particular length.</a:t>
            </a:r>
          </a:p>
        </p:txBody>
      </p:sp>
      <p:sp>
        <p:nvSpPr>
          <p:cNvPr id="13" name="TextBox 12">
            <a:extLst>
              <a:ext uri="{FF2B5EF4-FFF2-40B4-BE49-F238E27FC236}">
                <a16:creationId xmlns:a16="http://schemas.microsoft.com/office/drawing/2014/main" id="{6D354BCF-A381-4DC6-AE9F-DD0D831D757C}"/>
              </a:ext>
            </a:extLst>
          </p:cNvPr>
          <p:cNvSpPr txBox="1"/>
          <p:nvPr/>
        </p:nvSpPr>
        <p:spPr>
          <a:xfrm>
            <a:off x="838200" y="4879022"/>
            <a:ext cx="9762067" cy="1477328"/>
          </a:xfrm>
          <a:prstGeom prst="rect">
            <a:avLst/>
          </a:prstGeom>
          <a:noFill/>
        </p:spPr>
        <p:txBody>
          <a:bodyPr wrap="square">
            <a:spAutoFit/>
          </a:bodyPr>
          <a:lstStyle/>
          <a:p>
            <a:pPr algn="l" rtl="0"/>
            <a:r>
              <a:rPr lang="en-US" b="0" i="0" dirty="0">
                <a:solidFill>
                  <a:srgbClr val="222222"/>
                </a:solidFill>
                <a:effectLst/>
                <a:latin typeface="Times New Roman" panose="02020603050405020304" pitchFamily="18" charset="0"/>
                <a:cs typeface="Times New Roman" panose="02020603050405020304" pitchFamily="18" charset="0"/>
              </a:rPr>
              <a:t>1. Low radio interference and corona loss.</a:t>
            </a:r>
          </a:p>
          <a:p>
            <a:pPr algn="l" rtl="0"/>
            <a:r>
              <a:rPr lang="en-US" b="0" i="0" dirty="0">
                <a:solidFill>
                  <a:srgbClr val="222222"/>
                </a:solidFill>
                <a:effectLst/>
                <a:latin typeface="Times New Roman" panose="02020603050405020304" pitchFamily="18" charset="0"/>
                <a:cs typeface="Times New Roman" panose="02020603050405020304" pitchFamily="18" charset="0"/>
              </a:rPr>
              <a:t>2. Reduced voltage gradient at conductor surface.</a:t>
            </a:r>
          </a:p>
          <a:p>
            <a:pPr algn="l" rtl="0"/>
            <a:r>
              <a:rPr lang="en-US" b="0" i="0" dirty="0">
                <a:solidFill>
                  <a:srgbClr val="222222"/>
                </a:solidFill>
                <a:effectLst/>
                <a:latin typeface="Times New Roman" panose="02020603050405020304" pitchFamily="18" charset="0"/>
                <a:cs typeface="Times New Roman" panose="02020603050405020304" pitchFamily="18" charset="0"/>
              </a:rPr>
              <a:t>3. Increase in capacitance.</a:t>
            </a:r>
          </a:p>
          <a:p>
            <a:pPr algn="l" rtl="0"/>
            <a:r>
              <a:rPr lang="en-US" b="0" i="0" dirty="0">
                <a:solidFill>
                  <a:srgbClr val="222222"/>
                </a:solidFill>
                <a:effectLst/>
                <a:latin typeface="Times New Roman" panose="02020603050405020304" pitchFamily="18" charset="0"/>
                <a:cs typeface="Times New Roman" panose="02020603050405020304" pitchFamily="18" charset="0"/>
              </a:rPr>
              <a:t>4. Low reactance due to increase in self GMD.</a:t>
            </a:r>
          </a:p>
          <a:p>
            <a:pPr algn="l" rtl="0"/>
            <a:r>
              <a:rPr lang="en-US" b="0" i="0" dirty="0">
                <a:solidFill>
                  <a:srgbClr val="222222"/>
                </a:solidFill>
                <a:effectLst/>
                <a:latin typeface="Times New Roman" panose="02020603050405020304" pitchFamily="18" charset="0"/>
                <a:cs typeface="Times New Roman" panose="02020603050405020304" pitchFamily="18" charset="0"/>
              </a:rPr>
              <a:t>5. Increase in surge impedance loading.</a:t>
            </a:r>
          </a:p>
        </p:txBody>
      </p:sp>
    </p:spTree>
    <p:extLst>
      <p:ext uri="{BB962C8B-B14F-4D97-AF65-F5344CB8AC3E}">
        <p14:creationId xmlns:p14="http://schemas.microsoft.com/office/powerpoint/2010/main" val="1762577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5C97A-2AF9-4EF6-B2B9-47DF27EAE326}"/>
              </a:ext>
            </a:extLst>
          </p:cNvPr>
          <p:cNvSpPr>
            <a:spLocks noGrp="1"/>
          </p:cNvSpPr>
          <p:nvPr>
            <p:ph type="title"/>
          </p:nvPr>
        </p:nvSpPr>
        <p:spPr>
          <a:xfrm>
            <a:off x="838200" y="365125"/>
            <a:ext cx="10515600" cy="673453"/>
          </a:xfrm>
        </p:spPr>
        <p:txBody>
          <a:bodyPr>
            <a:normAutofit/>
          </a:bodyPr>
          <a:lstStyle/>
          <a:p>
            <a:r>
              <a:rPr lang="en-US" sz="4000" i="0" dirty="0">
                <a:solidFill>
                  <a:srgbClr val="222222"/>
                </a:solidFill>
                <a:effectLst/>
                <a:latin typeface="Times New Roman" panose="02020603050405020304" pitchFamily="18" charset="0"/>
                <a:cs typeface="Times New Roman" panose="02020603050405020304" pitchFamily="18" charset="0"/>
              </a:rPr>
              <a:t>Stranded Conductor</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07DA4E-DB53-424A-A54B-289B2B017C48}"/>
              </a:ext>
            </a:extLst>
          </p:cNvPr>
          <p:cNvSpPr>
            <a:spLocks noGrp="1"/>
          </p:cNvSpPr>
          <p:nvPr>
            <p:ph idx="1"/>
          </p:nvPr>
        </p:nvSpPr>
        <p:spPr>
          <a:xfrm>
            <a:off x="838199" y="1253331"/>
            <a:ext cx="10676467" cy="4351338"/>
          </a:xfrm>
        </p:spPr>
        <p:txBody>
          <a:bodyPr>
            <a:normAutofit/>
          </a:bodyPr>
          <a:lstStyle/>
          <a:p>
            <a:r>
              <a:rPr lang="en-US" sz="2400" b="0" i="0" dirty="0">
                <a:solidFill>
                  <a:srgbClr val="222222"/>
                </a:solidFill>
                <a:effectLst/>
                <a:latin typeface="Times New Roman" panose="02020603050405020304" pitchFamily="18" charset="0"/>
                <a:cs typeface="Times New Roman" panose="02020603050405020304" pitchFamily="18" charset="0"/>
              </a:rPr>
              <a:t>The stranded conductor usually has a central wire which is surrounded by the layers of wires. </a:t>
            </a:r>
          </a:p>
          <a:p>
            <a:r>
              <a:rPr lang="en-US" sz="2400" b="0" i="0" dirty="0">
                <a:solidFill>
                  <a:srgbClr val="222222"/>
                </a:solidFill>
                <a:effectLst/>
                <a:latin typeface="Times New Roman" panose="02020603050405020304" pitchFamily="18" charset="0"/>
                <a:cs typeface="Times New Roman" panose="02020603050405020304" pitchFamily="18" charset="0"/>
              </a:rPr>
              <a:t>These layers consists of 6, 12, 18, ......... wires successively. Thus the total strands are 7, 13, 19  .............. .</a:t>
            </a:r>
          </a:p>
          <a:p>
            <a:endParaRPr lang="en-US" sz="24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EB8F1DEB-5ED8-4FCF-A7D1-18827E3E7DB3}"/>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20213540-D090-496B-B038-7EFA7803153E}"/>
              </a:ext>
            </a:extLst>
          </p:cNvPr>
          <p:cNvSpPr>
            <a:spLocks noGrp="1"/>
          </p:cNvSpPr>
          <p:nvPr>
            <p:ph type="sldNum" sz="quarter" idx="12"/>
          </p:nvPr>
        </p:nvSpPr>
        <p:spPr/>
        <p:txBody>
          <a:bodyPr/>
          <a:lstStyle/>
          <a:p>
            <a:fld id="{471862DB-7F58-4EFB-B9E2-450B4758CCDD}" type="slidenum">
              <a:rPr lang="en-US" smtClean="0"/>
              <a:t>11</a:t>
            </a:fld>
            <a:endParaRPr lang="en-US"/>
          </a:p>
        </p:txBody>
      </p:sp>
      <p:pic>
        <p:nvPicPr>
          <p:cNvPr id="7" name="Picture 6">
            <a:extLst>
              <a:ext uri="{FF2B5EF4-FFF2-40B4-BE49-F238E27FC236}">
                <a16:creationId xmlns:a16="http://schemas.microsoft.com/office/drawing/2014/main" id="{DDC58B1E-1BB2-4474-BDB2-09E1819F43EA}"/>
              </a:ext>
            </a:extLst>
          </p:cNvPr>
          <p:cNvPicPr>
            <a:picLocks noChangeAspect="1"/>
          </p:cNvPicPr>
          <p:nvPr/>
        </p:nvPicPr>
        <p:blipFill>
          <a:blip r:embed="rId2"/>
          <a:stretch>
            <a:fillRect/>
          </a:stretch>
        </p:blipFill>
        <p:spPr>
          <a:xfrm>
            <a:off x="8133467" y="1951737"/>
            <a:ext cx="3481347" cy="3500796"/>
          </a:xfrm>
          <a:prstGeom prst="rect">
            <a:avLst/>
          </a:prstGeom>
        </p:spPr>
      </p:pic>
    </p:spTree>
    <p:extLst>
      <p:ext uri="{BB962C8B-B14F-4D97-AF65-F5344CB8AC3E}">
        <p14:creationId xmlns:p14="http://schemas.microsoft.com/office/powerpoint/2010/main" val="384681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0B43D-3BFD-4905-A6B9-5B777A5F7B89}"/>
              </a:ext>
            </a:extLst>
          </p:cNvPr>
          <p:cNvSpPr>
            <a:spLocks noGrp="1"/>
          </p:cNvSpPr>
          <p:nvPr>
            <p:ph type="title"/>
          </p:nvPr>
        </p:nvSpPr>
        <p:spPr/>
        <p:txBody>
          <a:bodyPr/>
          <a:lstStyle/>
          <a:p>
            <a:r>
              <a:rPr lang="en-US" dirty="0"/>
              <a:t>Composite Conductor</a:t>
            </a:r>
          </a:p>
        </p:txBody>
      </p:sp>
      <p:sp>
        <p:nvSpPr>
          <p:cNvPr id="3" name="Content Placeholder 2">
            <a:extLst>
              <a:ext uri="{FF2B5EF4-FFF2-40B4-BE49-F238E27FC236}">
                <a16:creationId xmlns:a16="http://schemas.microsoft.com/office/drawing/2014/main" id="{8FF89B69-FB93-494E-A4B0-465EB890C992}"/>
              </a:ext>
            </a:extLst>
          </p:cNvPr>
          <p:cNvSpPr>
            <a:spLocks noGrp="1"/>
          </p:cNvSpPr>
          <p:nvPr>
            <p:ph idx="1"/>
          </p:nvPr>
        </p:nvSpPr>
        <p:spPr/>
        <p:txBody>
          <a:bodyPr/>
          <a:lstStyle/>
          <a:p>
            <a:r>
              <a:rPr lang="en-US" dirty="0"/>
              <a:t>A composite conductor consists of two or more strands of different metals, such as aluminum and steel, or copper and steel (i.e., ACSR, ACAR, AWAC). A conductor con­sisting throughout its length of two or more metal conductors providing parallel paths sharing the load.</a:t>
            </a:r>
          </a:p>
          <a:p>
            <a:endParaRPr lang="en-US" dirty="0"/>
          </a:p>
        </p:txBody>
      </p:sp>
      <p:sp>
        <p:nvSpPr>
          <p:cNvPr id="4" name="Date Placeholder 3">
            <a:extLst>
              <a:ext uri="{FF2B5EF4-FFF2-40B4-BE49-F238E27FC236}">
                <a16:creationId xmlns:a16="http://schemas.microsoft.com/office/drawing/2014/main" id="{4F6C6654-0F8C-409A-A71A-82ADCAE06686}"/>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77E67AF7-71CE-496F-AD86-5CA35EEB2218}"/>
              </a:ext>
            </a:extLst>
          </p:cNvPr>
          <p:cNvSpPr>
            <a:spLocks noGrp="1"/>
          </p:cNvSpPr>
          <p:nvPr>
            <p:ph type="sldNum" sz="quarter" idx="12"/>
          </p:nvPr>
        </p:nvSpPr>
        <p:spPr/>
        <p:txBody>
          <a:bodyPr/>
          <a:lstStyle/>
          <a:p>
            <a:fld id="{471862DB-7F58-4EFB-B9E2-450B4758CCDD}" type="slidenum">
              <a:rPr lang="en-US" smtClean="0"/>
              <a:t>12</a:t>
            </a:fld>
            <a:endParaRPr lang="en-US"/>
          </a:p>
        </p:txBody>
      </p:sp>
      <p:pic>
        <p:nvPicPr>
          <p:cNvPr id="1028" name="Picture 4" descr="A composite core conductor for low sag at high temperatures | Semantic  Scholar">
            <a:extLst>
              <a:ext uri="{FF2B5EF4-FFF2-40B4-BE49-F238E27FC236}">
                <a16:creationId xmlns:a16="http://schemas.microsoft.com/office/drawing/2014/main" id="{61FC1131-6479-44A9-A225-99680816BE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2456" y="3429001"/>
            <a:ext cx="4381500" cy="3299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461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71BC2-C23E-413C-91C4-9B11D245863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Distortion Effect</a:t>
            </a:r>
          </a:p>
        </p:txBody>
      </p:sp>
      <p:sp>
        <p:nvSpPr>
          <p:cNvPr id="3" name="Content Placeholder 2">
            <a:extLst>
              <a:ext uri="{FF2B5EF4-FFF2-40B4-BE49-F238E27FC236}">
                <a16:creationId xmlns:a16="http://schemas.microsoft.com/office/drawing/2014/main" id="{A0556893-19C5-4725-8E13-B3D152F6458A}"/>
              </a:ext>
            </a:extLst>
          </p:cNvPr>
          <p:cNvSpPr>
            <a:spLocks noGrp="1"/>
          </p:cNvSpPr>
          <p:nvPr>
            <p:ph idx="1"/>
          </p:nvPr>
        </p:nvSpPr>
        <p:spPr/>
        <p:txBody>
          <a:bodyPr/>
          <a:lstStyle/>
          <a:p>
            <a:r>
              <a:rPr lang="en-US" b="0" i="0" dirty="0">
                <a:solidFill>
                  <a:srgbClr val="656565"/>
                </a:solidFill>
                <a:effectLst/>
                <a:latin typeface="Times New Roman" panose="02020603050405020304" pitchFamily="18" charset="0"/>
                <a:cs typeface="Times New Roman" panose="02020603050405020304" pitchFamily="18" charset="0"/>
              </a:rPr>
              <a:t>If the transmission lines conductor carries steady current (D.C), the current is distributed uniformly throughout the conductor and if the same conductor carries an alternating current then the current distribution in the conductor is distorted due to the following effects, namely:</a:t>
            </a:r>
          </a:p>
          <a:p>
            <a:r>
              <a:rPr lang="en-US" sz="2000" b="1" i="0" u="none" strike="noStrike" dirty="0">
                <a:solidFill>
                  <a:srgbClr val="656565"/>
                </a:solidFill>
                <a:effectLst/>
                <a:latin typeface="Times New Roman" panose="02020603050405020304" pitchFamily="18" charset="0"/>
                <a:cs typeface="Times New Roman" panose="02020603050405020304" pitchFamily="18" charset="0"/>
              </a:rPr>
              <a:t>1.      Skin Effect</a:t>
            </a:r>
            <a:endParaRPr lang="en-US" sz="3200" b="1" i="0" u="none" strike="noStrike" dirty="0">
              <a:solidFill>
                <a:srgbClr val="656565"/>
              </a:solidFill>
              <a:effectLst/>
              <a:latin typeface="Times New Roman" panose="02020603050405020304" pitchFamily="18" charset="0"/>
              <a:cs typeface="Times New Roman" panose="02020603050405020304" pitchFamily="18" charset="0"/>
            </a:endParaRPr>
          </a:p>
          <a:p>
            <a:pPr algn="just" fontAlgn="base"/>
            <a:r>
              <a:rPr lang="en-US" sz="2000" b="1" i="0" u="none" strike="noStrike" dirty="0">
                <a:solidFill>
                  <a:srgbClr val="656565"/>
                </a:solidFill>
                <a:effectLst/>
                <a:latin typeface="Times New Roman" panose="02020603050405020304" pitchFamily="18" charset="0"/>
                <a:cs typeface="Times New Roman" panose="02020603050405020304" pitchFamily="18" charset="0"/>
              </a:rPr>
              <a:t>2.      Proximity effect</a:t>
            </a:r>
            <a:endParaRPr lang="en-US" sz="3200" b="1" i="0" u="none" strike="noStrike" dirty="0">
              <a:solidFill>
                <a:srgbClr val="656565"/>
              </a:solidFill>
              <a:effectLst/>
              <a:latin typeface="Times New Roman" panose="02020603050405020304" pitchFamily="18" charset="0"/>
              <a:cs typeface="Times New Roman" panose="02020603050405020304" pitchFamily="18" charset="0"/>
            </a:endParaRPr>
          </a:p>
          <a:p>
            <a:pPr algn="just" fontAlgn="base"/>
            <a:r>
              <a:rPr lang="en-US" sz="2000" b="1" i="0" u="none" strike="noStrike" dirty="0">
                <a:solidFill>
                  <a:srgbClr val="656565"/>
                </a:solidFill>
                <a:effectLst/>
                <a:latin typeface="Times New Roman" panose="02020603050405020304" pitchFamily="18" charset="0"/>
                <a:cs typeface="Times New Roman" panose="02020603050405020304" pitchFamily="18" charset="0"/>
              </a:rPr>
              <a:t>3.      Spirality Effect</a:t>
            </a:r>
            <a:endParaRPr lang="en-US" sz="3200" b="1" i="0" u="none" strike="noStrike" dirty="0">
              <a:solidFill>
                <a:srgbClr val="656565"/>
              </a:solidFill>
              <a:effectLst/>
              <a:latin typeface="Times New Roman" panose="02020603050405020304" pitchFamily="18" charset="0"/>
              <a:cs typeface="Times New Roman" panose="02020603050405020304" pitchFamily="18" charset="0"/>
            </a:endParaRPr>
          </a:p>
          <a:p>
            <a:pPr algn="just" fontAlgn="base"/>
            <a:r>
              <a:rPr lang="en-US" sz="2000" b="1" i="0" u="none" strike="noStrike" dirty="0">
                <a:solidFill>
                  <a:srgbClr val="656565"/>
                </a:solidFill>
                <a:effectLst/>
                <a:latin typeface="Times New Roman" panose="02020603050405020304" pitchFamily="18" charset="0"/>
                <a:cs typeface="Times New Roman" panose="02020603050405020304" pitchFamily="18" charset="0"/>
              </a:rPr>
              <a:t>4.      Kelvin’s Law</a:t>
            </a:r>
            <a:endParaRPr lang="en-US" sz="3200" b="1" i="0" u="none" strike="noStrike" dirty="0">
              <a:solidFill>
                <a:srgbClr val="656565"/>
              </a:solidFill>
              <a:effectLst/>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Date Placeholder 3">
            <a:extLst>
              <a:ext uri="{FF2B5EF4-FFF2-40B4-BE49-F238E27FC236}">
                <a16:creationId xmlns:a16="http://schemas.microsoft.com/office/drawing/2014/main" id="{2D400EB7-94BF-4036-B440-74E456B62255}"/>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75C86BF2-CEBC-465A-B049-9E9B0E166CA1}"/>
              </a:ext>
            </a:extLst>
          </p:cNvPr>
          <p:cNvSpPr>
            <a:spLocks noGrp="1"/>
          </p:cNvSpPr>
          <p:nvPr>
            <p:ph type="sldNum" sz="quarter" idx="12"/>
          </p:nvPr>
        </p:nvSpPr>
        <p:spPr/>
        <p:txBody>
          <a:bodyPr/>
          <a:lstStyle/>
          <a:p>
            <a:fld id="{471862DB-7F58-4EFB-B9E2-450B4758CCDD}" type="slidenum">
              <a:rPr lang="en-US" smtClean="0"/>
              <a:t>13</a:t>
            </a:fld>
            <a:endParaRPr lang="en-US"/>
          </a:p>
        </p:txBody>
      </p:sp>
    </p:spTree>
    <p:extLst>
      <p:ext uri="{BB962C8B-B14F-4D97-AF65-F5344CB8AC3E}">
        <p14:creationId xmlns:p14="http://schemas.microsoft.com/office/powerpoint/2010/main" val="288493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543D3-CE2D-4A75-BB9F-852FDB2AD31F}"/>
              </a:ext>
            </a:extLst>
          </p:cNvPr>
          <p:cNvSpPr>
            <a:spLocks noGrp="1"/>
          </p:cNvSpPr>
          <p:nvPr>
            <p:ph type="title"/>
          </p:nvPr>
        </p:nvSpPr>
        <p:spPr/>
        <p:txBody>
          <a:bodyPr/>
          <a:lstStyle/>
          <a:p>
            <a:r>
              <a:rPr lang="en-US" sz="4400" b="1" i="0" u="none" strike="noStrike" dirty="0">
                <a:solidFill>
                  <a:srgbClr val="656565"/>
                </a:solidFill>
                <a:effectLst/>
                <a:latin typeface="Times New Roman" panose="02020603050405020304" pitchFamily="18" charset="0"/>
                <a:cs typeface="Times New Roman" panose="02020603050405020304" pitchFamily="18" charset="0"/>
              </a:rPr>
              <a:t>Skin Effect</a:t>
            </a:r>
            <a:br>
              <a:rPr lang="en-US" sz="6000" b="1" i="0" u="none" strike="noStrike" dirty="0">
                <a:solidFill>
                  <a:srgbClr val="656565"/>
                </a:solidFill>
                <a:effectLst/>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ECB47EE-B4C3-4A7D-9971-0C1F8062F5D1}"/>
              </a:ext>
            </a:extLst>
          </p:cNvPr>
          <p:cNvSpPr>
            <a:spLocks noGrp="1"/>
          </p:cNvSpPr>
          <p:nvPr>
            <p:ph idx="1"/>
          </p:nvPr>
        </p:nvSpPr>
        <p:spPr>
          <a:xfrm>
            <a:off x="838200" y="1407936"/>
            <a:ext cx="10515600" cy="4351338"/>
          </a:xfrm>
        </p:spPr>
        <p:txBody>
          <a:bodyPr/>
          <a:lstStyle/>
          <a:p>
            <a:r>
              <a:rPr lang="en-US" b="0" i="0" dirty="0">
                <a:solidFill>
                  <a:srgbClr val="656565"/>
                </a:solidFill>
                <a:effectLst/>
                <a:latin typeface="Open Sans" panose="020B0606030504020204" pitchFamily="34" charset="0"/>
              </a:rPr>
              <a:t>The crowding of alternating current on the surface of a conductor is know as “</a:t>
            </a:r>
            <a:r>
              <a:rPr lang="en-US" b="1" i="0" u="none" strike="noStrike" dirty="0">
                <a:solidFill>
                  <a:srgbClr val="656565"/>
                </a:solidFill>
                <a:effectLst/>
                <a:latin typeface="Open Sans" panose="020B0606030504020204" pitchFamily="34" charset="0"/>
              </a:rPr>
              <a:t>Skin Effect”.</a:t>
            </a:r>
          </a:p>
          <a:p>
            <a:endParaRPr lang="en-US" dirty="0"/>
          </a:p>
        </p:txBody>
      </p:sp>
      <p:sp>
        <p:nvSpPr>
          <p:cNvPr id="4" name="Date Placeholder 3">
            <a:extLst>
              <a:ext uri="{FF2B5EF4-FFF2-40B4-BE49-F238E27FC236}">
                <a16:creationId xmlns:a16="http://schemas.microsoft.com/office/drawing/2014/main" id="{F3090674-CB64-4108-8DEF-9C0F646DD40E}"/>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2C664E25-0B4E-474E-8EB8-2AB69DDDBC0F}"/>
              </a:ext>
            </a:extLst>
          </p:cNvPr>
          <p:cNvSpPr>
            <a:spLocks noGrp="1"/>
          </p:cNvSpPr>
          <p:nvPr>
            <p:ph type="sldNum" sz="quarter" idx="12"/>
          </p:nvPr>
        </p:nvSpPr>
        <p:spPr/>
        <p:txBody>
          <a:bodyPr/>
          <a:lstStyle/>
          <a:p>
            <a:fld id="{471862DB-7F58-4EFB-B9E2-450B4758CCDD}" type="slidenum">
              <a:rPr lang="en-US" smtClean="0"/>
              <a:t>14</a:t>
            </a:fld>
            <a:endParaRPr lang="en-US"/>
          </a:p>
        </p:txBody>
      </p:sp>
      <p:pic>
        <p:nvPicPr>
          <p:cNvPr id="1028" name="Picture 4">
            <a:extLst>
              <a:ext uri="{FF2B5EF4-FFF2-40B4-BE49-F238E27FC236}">
                <a16:creationId xmlns:a16="http://schemas.microsoft.com/office/drawing/2014/main" id="{AAB3D439-0FEE-488F-880F-F6751BA3E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9666" y="2420288"/>
            <a:ext cx="2937934" cy="232739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E4FBA7A-513E-4509-944B-4D6D5634259D}"/>
              </a:ext>
            </a:extLst>
          </p:cNvPr>
          <p:cNvSpPr txBox="1"/>
          <p:nvPr/>
        </p:nvSpPr>
        <p:spPr>
          <a:xfrm>
            <a:off x="838199" y="4849899"/>
            <a:ext cx="10515600" cy="646331"/>
          </a:xfrm>
          <a:prstGeom prst="rect">
            <a:avLst/>
          </a:prstGeom>
          <a:noFill/>
        </p:spPr>
        <p:txBody>
          <a:bodyPr wrap="square">
            <a:spAutoFit/>
          </a:bodyPr>
          <a:lstStyle/>
          <a:p>
            <a:r>
              <a:rPr lang="en-US" b="0" i="0" dirty="0">
                <a:solidFill>
                  <a:srgbClr val="656565"/>
                </a:solidFill>
                <a:effectLst/>
                <a:latin typeface="Times New Roman" panose="02020603050405020304" pitchFamily="18" charset="0"/>
                <a:cs typeface="Times New Roman" panose="02020603050405020304" pitchFamily="18" charset="0"/>
              </a:rPr>
              <a:t>Due to skin effect, the effective area of cross-section of the conductor through which current flow is reduced. Consequently, the resistance of the conductor is slightly increased when carrying an alternating current.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673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7876A-C7EE-4A96-82D5-77ADB954235F}"/>
              </a:ext>
            </a:extLst>
          </p:cNvPr>
          <p:cNvSpPr>
            <a:spLocks noGrp="1"/>
          </p:cNvSpPr>
          <p:nvPr>
            <p:ph type="title"/>
          </p:nvPr>
        </p:nvSpPr>
        <p:spPr>
          <a:xfrm>
            <a:off x="656166" y="782814"/>
            <a:ext cx="10515600" cy="1325563"/>
          </a:xfrm>
        </p:spPr>
        <p:txBody>
          <a:bodyPr/>
          <a:lstStyle/>
          <a:p>
            <a:r>
              <a:rPr lang="en-US" sz="4400" b="1" i="0" u="none" strike="noStrike" dirty="0">
                <a:solidFill>
                  <a:srgbClr val="656565"/>
                </a:solidFill>
                <a:effectLst/>
                <a:latin typeface="Times New Roman" panose="02020603050405020304" pitchFamily="18" charset="0"/>
                <a:cs typeface="Times New Roman" panose="02020603050405020304" pitchFamily="18" charset="0"/>
              </a:rPr>
              <a:t>Skin Effect</a:t>
            </a:r>
            <a:endParaRPr lang="en-US" dirty="0"/>
          </a:p>
        </p:txBody>
      </p:sp>
      <p:sp>
        <p:nvSpPr>
          <p:cNvPr id="4" name="Date Placeholder 3">
            <a:extLst>
              <a:ext uri="{FF2B5EF4-FFF2-40B4-BE49-F238E27FC236}">
                <a16:creationId xmlns:a16="http://schemas.microsoft.com/office/drawing/2014/main" id="{6B7FB556-D919-4AF6-8659-4F0B8C2E9B48}"/>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ECEFC870-26F6-40E9-AB52-9B2269127CBD}"/>
              </a:ext>
            </a:extLst>
          </p:cNvPr>
          <p:cNvSpPr>
            <a:spLocks noGrp="1"/>
          </p:cNvSpPr>
          <p:nvPr>
            <p:ph type="sldNum" sz="quarter" idx="12"/>
          </p:nvPr>
        </p:nvSpPr>
        <p:spPr/>
        <p:txBody>
          <a:bodyPr/>
          <a:lstStyle/>
          <a:p>
            <a:fld id="{471862DB-7F58-4EFB-B9E2-450B4758CCDD}" type="slidenum">
              <a:rPr lang="en-US" smtClean="0"/>
              <a:t>15</a:t>
            </a:fld>
            <a:endParaRPr lang="en-US"/>
          </a:p>
        </p:txBody>
      </p:sp>
      <p:sp>
        <p:nvSpPr>
          <p:cNvPr id="6" name="Rectangle 1">
            <a:extLst>
              <a:ext uri="{FF2B5EF4-FFF2-40B4-BE49-F238E27FC236}">
                <a16:creationId xmlns:a16="http://schemas.microsoft.com/office/drawing/2014/main" id="{1378FB48-B81F-4EBD-A000-DEAB1B41E799}"/>
              </a:ext>
            </a:extLst>
          </p:cNvPr>
          <p:cNvSpPr>
            <a:spLocks noGrp="1" noChangeArrowheads="1"/>
          </p:cNvSpPr>
          <p:nvPr>
            <p:ph idx="1"/>
          </p:nvPr>
        </p:nvSpPr>
        <p:spPr bwMode="auto">
          <a:xfrm>
            <a:off x="656166" y="2675341"/>
            <a:ext cx="10879667"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The skin Effect depends, upon the following factors, namely</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a:t>
            </a:r>
            <a:r>
              <a:rPr kumimoji="0" lang="en-US" altLang="en-US" sz="2000" b="1" i="0" u="none" strike="noStrike" cap="none" normalizeH="0" baseline="0" dirty="0" err="1">
                <a:ln>
                  <a:noFill/>
                </a:ln>
                <a:solidFill>
                  <a:srgbClr val="656565"/>
                </a:solidFill>
                <a:effectLst/>
                <a:latin typeface="Times New Roman" panose="02020603050405020304" pitchFamily="18" charset="0"/>
                <a:cs typeface="Times New Roman" panose="02020603050405020304" pitchFamily="18" charset="0"/>
              </a:rPr>
              <a:t>i</a:t>
            </a:r>
            <a:r>
              <a:rPr kumimoji="0" lang="en-US" altLang="en-US" sz="20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 Nature of the material</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(ii) Diameter of wire:</a:t>
            </a:r>
            <a:r>
              <a:rPr kumimoji="0" lang="en-US" altLang="en-US" sz="20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 It increases with diameter of wire.</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(iii) Frequency:</a:t>
            </a:r>
            <a:r>
              <a:rPr kumimoji="0" lang="en-US" altLang="en-US" sz="20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 Increase with the increase in frequency.</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(iv) Shape of wire:</a:t>
            </a:r>
            <a:r>
              <a:rPr kumimoji="0" lang="en-US" altLang="en-US" sz="20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 Less for stranded conductor that the solid conductor.</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Skin effect increase with the increase in frequency, conductor diameter and permeability.</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303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4D121-711D-4D9E-88E0-A73BEE4340ED}"/>
              </a:ext>
            </a:extLst>
          </p:cNvPr>
          <p:cNvSpPr>
            <a:spLocks noGrp="1"/>
          </p:cNvSpPr>
          <p:nvPr>
            <p:ph type="title"/>
          </p:nvPr>
        </p:nvSpPr>
        <p:spPr/>
        <p:txBody>
          <a:bodyPr/>
          <a:lstStyle/>
          <a:p>
            <a:r>
              <a:rPr lang="en-US" sz="4400" b="1" i="0" u="none" strike="noStrike" dirty="0">
                <a:solidFill>
                  <a:srgbClr val="656565"/>
                </a:solidFill>
                <a:effectLst/>
                <a:latin typeface="Times New Roman" panose="02020603050405020304" pitchFamily="18" charset="0"/>
                <a:cs typeface="Times New Roman" panose="02020603050405020304" pitchFamily="18" charset="0"/>
              </a:rPr>
              <a:t>2. Proximity Effect:</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3C50AC7-6D9C-4583-BFDD-F9E9799C61F8}"/>
              </a:ext>
            </a:extLst>
          </p:cNvPr>
          <p:cNvSpPr>
            <a:spLocks noGrp="1"/>
          </p:cNvSpPr>
          <p:nvPr>
            <p:ph idx="1"/>
          </p:nvPr>
        </p:nvSpPr>
        <p:spPr/>
        <p:txBody>
          <a:bodyPr/>
          <a:lstStyle/>
          <a:p>
            <a:r>
              <a:rPr lang="en-US" dirty="0"/>
              <a:t> if the field due to return conductor is considered then this effect is called “proximity Effect”. </a:t>
            </a:r>
          </a:p>
          <a:p>
            <a:endParaRPr lang="en-US" dirty="0"/>
          </a:p>
        </p:txBody>
      </p:sp>
      <p:sp>
        <p:nvSpPr>
          <p:cNvPr id="4" name="Date Placeholder 3">
            <a:extLst>
              <a:ext uri="{FF2B5EF4-FFF2-40B4-BE49-F238E27FC236}">
                <a16:creationId xmlns:a16="http://schemas.microsoft.com/office/drawing/2014/main" id="{EA027220-3E5D-4D6E-9BCE-B1FB54AE6261}"/>
              </a:ext>
            </a:extLst>
          </p:cNvPr>
          <p:cNvSpPr>
            <a:spLocks noGrp="1"/>
          </p:cNvSpPr>
          <p:nvPr>
            <p:ph type="dt" sz="half" idx="10"/>
          </p:nvPr>
        </p:nvSpPr>
        <p:spPr/>
        <p:txBody>
          <a:bodyPr/>
          <a:lstStyle/>
          <a:p>
            <a:fld id="{886F4219-F84F-42FA-AB8F-419FE5D9B0DF}" type="datetime1">
              <a:rPr lang="en-US" smtClean="0"/>
              <a:t>6/15/2021</a:t>
            </a:fld>
            <a:endParaRPr lang="en-US"/>
          </a:p>
        </p:txBody>
      </p:sp>
      <p:sp>
        <p:nvSpPr>
          <p:cNvPr id="5" name="Slide Number Placeholder 4">
            <a:extLst>
              <a:ext uri="{FF2B5EF4-FFF2-40B4-BE49-F238E27FC236}">
                <a16:creationId xmlns:a16="http://schemas.microsoft.com/office/drawing/2014/main" id="{78BBED15-79C8-4EAC-957A-5871BE17A81F}"/>
              </a:ext>
            </a:extLst>
          </p:cNvPr>
          <p:cNvSpPr>
            <a:spLocks noGrp="1"/>
          </p:cNvSpPr>
          <p:nvPr>
            <p:ph type="sldNum" sz="quarter" idx="12"/>
          </p:nvPr>
        </p:nvSpPr>
        <p:spPr/>
        <p:txBody>
          <a:bodyPr/>
          <a:lstStyle/>
          <a:p>
            <a:fld id="{471862DB-7F58-4EFB-B9E2-450B4758CCDD}" type="slidenum">
              <a:rPr lang="en-US" smtClean="0"/>
              <a:t>16</a:t>
            </a:fld>
            <a:endParaRPr lang="en-US"/>
          </a:p>
        </p:txBody>
      </p:sp>
      <p:pic>
        <p:nvPicPr>
          <p:cNvPr id="3076" name="Picture 4">
            <a:extLst>
              <a:ext uri="{FF2B5EF4-FFF2-40B4-BE49-F238E27FC236}">
                <a16:creationId xmlns:a16="http://schemas.microsoft.com/office/drawing/2014/main" id="{B1F2EB46-F0B7-4BD9-87D7-EC61B85E5E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5030" y="2359661"/>
            <a:ext cx="3754437" cy="213867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E407B83-CC89-41F6-8588-83525330B80C}"/>
              </a:ext>
            </a:extLst>
          </p:cNvPr>
          <p:cNvSpPr txBox="1"/>
          <p:nvPr/>
        </p:nvSpPr>
        <p:spPr>
          <a:xfrm>
            <a:off x="745066" y="4498339"/>
            <a:ext cx="10069689" cy="369332"/>
          </a:xfrm>
          <a:prstGeom prst="rect">
            <a:avLst/>
          </a:prstGeom>
          <a:noFill/>
        </p:spPr>
        <p:txBody>
          <a:bodyPr wrap="square">
            <a:spAutoFit/>
          </a:bodyPr>
          <a:lstStyle/>
          <a:p>
            <a:pPr marL="285750" indent="-285750">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Due to this effect the current will be concentrated/crowded on one half side of conductor</a:t>
            </a:r>
            <a:r>
              <a:rPr lang="en-US" b="0" i="0" dirty="0">
                <a:solidFill>
                  <a:srgbClr val="656565"/>
                </a:solidFill>
                <a:effectLst/>
                <a:latin typeface="Open Sans" panose="020B0606030504020204" pitchFamily="34" charset="0"/>
              </a:rPr>
              <a:t>.</a:t>
            </a:r>
            <a:endParaRPr lang="en-US" dirty="0"/>
          </a:p>
        </p:txBody>
      </p:sp>
      <p:sp>
        <p:nvSpPr>
          <p:cNvPr id="7" name="Rectangle 5">
            <a:extLst>
              <a:ext uri="{FF2B5EF4-FFF2-40B4-BE49-F238E27FC236}">
                <a16:creationId xmlns:a16="http://schemas.microsoft.com/office/drawing/2014/main" id="{C21ED4CB-07FE-42F8-B15E-5F988B846CB0}"/>
              </a:ext>
            </a:extLst>
          </p:cNvPr>
          <p:cNvSpPr>
            <a:spLocks noChangeArrowheads="1"/>
          </p:cNvSpPr>
          <p:nvPr/>
        </p:nvSpPr>
        <p:spPr bwMode="auto">
          <a:xfrm>
            <a:off x="762000" y="4831615"/>
            <a:ext cx="9220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This effect is more increase of large conductors and at high frequencies.</a:t>
            </a:r>
            <a:endParaRPr kumimoji="0" lang="en-US" altLang="en-US"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This effect is disappeared in case of stranded conductor because the conductors are spiraled</a:t>
            </a:r>
            <a:r>
              <a:rPr kumimoji="0" lang="en-US" altLang="en-US" sz="1600" b="0" i="0" u="none" strike="noStrike" cap="none" normalizeH="0" baseline="0" dirty="0">
                <a:ln>
                  <a:noFill/>
                </a:ln>
                <a:solidFill>
                  <a:srgbClr val="656565"/>
                </a:solidFill>
                <a:effectLst/>
                <a:latin typeface="Open Sans" panose="020B0606030504020204" pitchFamily="34" charset="0"/>
                <a:cs typeface="Open Sans" panose="020B0606030504020204" pitchFamily="34"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049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DD5191-ECC8-4E7D-B470-E0DDA284C90F}"/>
              </a:ext>
            </a:extLst>
          </p:cNvPr>
          <p:cNvSpPr>
            <a:spLocks noGrp="1"/>
          </p:cNvSpPr>
          <p:nvPr>
            <p:ph type="dt" sz="half" idx="10"/>
          </p:nvPr>
        </p:nvSpPr>
        <p:spPr/>
        <p:txBody>
          <a:bodyPr/>
          <a:lstStyle/>
          <a:p>
            <a:fld id="{F7460764-C250-44D6-96B5-FB80E53742F2}" type="datetime1">
              <a:rPr lang="en-US" smtClean="0"/>
              <a:t>6/15/2021</a:t>
            </a:fld>
            <a:endParaRPr lang="en-US"/>
          </a:p>
        </p:txBody>
      </p:sp>
      <p:sp>
        <p:nvSpPr>
          <p:cNvPr id="3" name="Slide Number Placeholder 2">
            <a:extLst>
              <a:ext uri="{FF2B5EF4-FFF2-40B4-BE49-F238E27FC236}">
                <a16:creationId xmlns:a16="http://schemas.microsoft.com/office/drawing/2014/main" id="{74A20FC7-D4F8-42F7-9B1F-8763FC1A4073}"/>
              </a:ext>
            </a:extLst>
          </p:cNvPr>
          <p:cNvSpPr>
            <a:spLocks noGrp="1"/>
          </p:cNvSpPr>
          <p:nvPr>
            <p:ph type="sldNum" sz="quarter" idx="12"/>
          </p:nvPr>
        </p:nvSpPr>
        <p:spPr/>
        <p:txBody>
          <a:bodyPr/>
          <a:lstStyle/>
          <a:p>
            <a:fld id="{471862DB-7F58-4EFB-B9E2-450B4758CCDD}" type="slidenum">
              <a:rPr lang="en-US" smtClean="0"/>
              <a:t>17</a:t>
            </a:fld>
            <a:endParaRPr lang="en-US"/>
          </a:p>
        </p:txBody>
      </p:sp>
      <p:sp>
        <p:nvSpPr>
          <p:cNvPr id="5" name="TextBox 4">
            <a:extLst>
              <a:ext uri="{FF2B5EF4-FFF2-40B4-BE49-F238E27FC236}">
                <a16:creationId xmlns:a16="http://schemas.microsoft.com/office/drawing/2014/main" id="{9DE5ACCB-7229-4246-9EE6-03852E1D4DEF}"/>
              </a:ext>
            </a:extLst>
          </p:cNvPr>
          <p:cNvSpPr txBox="1"/>
          <p:nvPr/>
        </p:nvSpPr>
        <p:spPr>
          <a:xfrm>
            <a:off x="474133" y="942312"/>
            <a:ext cx="11243734" cy="1261884"/>
          </a:xfrm>
          <a:prstGeom prst="rect">
            <a:avLst/>
          </a:prstGeom>
          <a:noFill/>
        </p:spPr>
        <p:txBody>
          <a:bodyPr wrap="square">
            <a:spAutoFit/>
          </a:bodyPr>
          <a:lstStyle/>
          <a:p>
            <a:r>
              <a:rPr lang="en-US" sz="2000" b="1" i="0" u="none" strike="noStrike" dirty="0">
                <a:solidFill>
                  <a:srgbClr val="656565"/>
                </a:solidFill>
                <a:effectLst/>
                <a:latin typeface="Times New Roman" panose="02020603050405020304" pitchFamily="18" charset="0"/>
                <a:cs typeface="Times New Roman" panose="02020603050405020304" pitchFamily="18" charset="0"/>
              </a:rPr>
              <a:t>3</a:t>
            </a:r>
            <a:r>
              <a:rPr lang="en-US" sz="2800" b="1" i="0" u="none" strike="noStrike" dirty="0">
                <a:solidFill>
                  <a:srgbClr val="656565"/>
                </a:solidFill>
                <a:effectLst/>
                <a:latin typeface="Times New Roman" panose="02020603050405020304" pitchFamily="18" charset="0"/>
                <a:cs typeface="Times New Roman" panose="02020603050405020304" pitchFamily="18" charset="0"/>
              </a:rPr>
              <a:t>. Spirality effect:</a:t>
            </a:r>
            <a:r>
              <a:rPr lang="en-US" sz="2400" b="0" i="0" u="none" strike="noStrike" dirty="0">
                <a:solidFill>
                  <a:srgbClr val="656565"/>
                </a:solidFill>
                <a:effectLst/>
                <a:latin typeface="Times New Roman" panose="02020603050405020304" pitchFamily="18" charset="0"/>
                <a:cs typeface="Times New Roman" panose="02020603050405020304" pitchFamily="18" charset="0"/>
              </a:rPr>
              <a:t> This effect is mainly depends on size and method of construction of the conductor. Due to spirality effect it increases both resistance and internal reactance of a standed conductor.</a:t>
            </a:r>
            <a:endParaRPr lang="en-US" dirty="0">
              <a:latin typeface="Times New Roman" panose="02020603050405020304" pitchFamily="18" charset="0"/>
              <a:cs typeface="Times New Roman" panose="02020603050405020304" pitchFamily="18" charset="0"/>
            </a:endParaRPr>
          </a:p>
        </p:txBody>
      </p:sp>
      <p:sp>
        <p:nvSpPr>
          <p:cNvPr id="6" name="Rectangle 1">
            <a:extLst>
              <a:ext uri="{FF2B5EF4-FFF2-40B4-BE49-F238E27FC236}">
                <a16:creationId xmlns:a16="http://schemas.microsoft.com/office/drawing/2014/main" id="{099E3C07-1090-4E94-9F32-9593EF6D37E2}"/>
              </a:ext>
            </a:extLst>
          </p:cNvPr>
          <p:cNvSpPr>
            <a:spLocks noChangeArrowheads="1"/>
          </p:cNvSpPr>
          <p:nvPr/>
        </p:nvSpPr>
        <p:spPr bwMode="auto">
          <a:xfrm>
            <a:off x="474133" y="2836239"/>
            <a:ext cx="11446934" cy="31694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4. Kelvin’s Law:</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Economic size of the </a:t>
            </a:r>
            <a:r>
              <a:rPr kumimoji="0" lang="en-US" altLang="en-US" sz="2400" b="1" i="0" u="none" strike="noStrike" cap="none" normalizeH="0" baseline="0" dirty="0" err="1">
                <a:ln>
                  <a:noFill/>
                </a:ln>
                <a:solidFill>
                  <a:srgbClr val="656565"/>
                </a:solidFill>
                <a:effectLst/>
                <a:latin typeface="Times New Roman" panose="02020603050405020304" pitchFamily="18" charset="0"/>
                <a:cs typeface="Times New Roman" panose="02020603050405020304" pitchFamily="18" charset="0"/>
              </a:rPr>
              <a:t>Transimission</a:t>
            </a:r>
            <a:r>
              <a:rPr kumimoji="0" lang="en-US" altLang="en-US" sz="24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 line conductor [Kelvin’s Law]</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The size of conductor plays a vital role in total cost of the transmission line. Hence, it is very necessary to determine most economical size of the conductor in the transmission lines.</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In 1881, </a:t>
            </a:r>
            <a:r>
              <a:rPr kumimoji="0" lang="en-US" altLang="en-US" sz="24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Lord Kelvin</a:t>
            </a:r>
            <a:r>
              <a:rPr kumimoji="0" lang="en-US" altLang="en-US" sz="2400" b="0"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 stated that the most economical are of the conductor is that for which the total annual cost of transmission line is minimum. Hence, this law is named as </a:t>
            </a:r>
            <a:r>
              <a:rPr kumimoji="0" lang="en-US" altLang="en-US" sz="2400" b="1" i="0" u="none" strike="noStrike" cap="none" normalizeH="0" baseline="0" dirty="0">
                <a:ln>
                  <a:noFill/>
                </a:ln>
                <a:solidFill>
                  <a:srgbClr val="656565"/>
                </a:solidFill>
                <a:effectLst/>
                <a:latin typeface="Times New Roman" panose="02020603050405020304" pitchFamily="18" charset="0"/>
                <a:cs typeface="Times New Roman" panose="02020603050405020304" pitchFamily="18" charset="0"/>
              </a:rPr>
              <a:t>Kelvin’s Law.</a:t>
            </a:r>
            <a:endParaRPr kumimoji="0" lang="en-US" altLang="en-US"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59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38AB5-D708-4B0A-A5EF-34E280176783}"/>
              </a:ext>
            </a:extLst>
          </p:cNvPr>
          <p:cNvSpPr>
            <a:spLocks noGrp="1"/>
          </p:cNvSpPr>
          <p:nvPr>
            <p:ph type="title"/>
          </p:nvPr>
        </p:nvSpPr>
        <p:spPr>
          <a:xfrm>
            <a:off x="838200" y="365125"/>
            <a:ext cx="10515600" cy="1542697"/>
          </a:xfrm>
        </p:spPr>
        <p:txBody>
          <a:bodyPr>
            <a:normAutofit fontScale="90000"/>
          </a:bodyPr>
          <a:lstStyle/>
          <a:p>
            <a:r>
              <a:rPr lang="en-US" sz="3600" b="1" i="0" dirty="0">
                <a:solidFill>
                  <a:srgbClr val="FF0000"/>
                </a:solidFill>
                <a:effectLst/>
                <a:latin typeface="Times New Roman" panose="02020603050405020304" pitchFamily="18" charset="0"/>
                <a:cs typeface="Times New Roman" panose="02020603050405020304" pitchFamily="18" charset="0"/>
              </a:rPr>
              <a:t>Required Properties in Materials Used for Conductor in Transmission Line</a:t>
            </a:r>
            <a:br>
              <a:rPr lang="en-US" b="1" i="0" dirty="0">
                <a:effectLst/>
                <a:latin typeface="Palatino Linotype" panose="02040502050505030304" pitchFamily="18" charset="0"/>
              </a:rPr>
            </a:br>
            <a:endParaRPr lang="en-US" dirty="0"/>
          </a:p>
        </p:txBody>
      </p:sp>
      <p:sp>
        <p:nvSpPr>
          <p:cNvPr id="3" name="Content Placeholder 2">
            <a:extLst>
              <a:ext uri="{FF2B5EF4-FFF2-40B4-BE49-F238E27FC236}">
                <a16:creationId xmlns:a16="http://schemas.microsoft.com/office/drawing/2014/main" id="{E9A89A7A-9D6B-45C2-9E8C-FDCF93772426}"/>
              </a:ext>
            </a:extLst>
          </p:cNvPr>
          <p:cNvSpPr>
            <a:spLocks noGrp="1"/>
          </p:cNvSpPr>
          <p:nvPr>
            <p:ph idx="1"/>
          </p:nvPr>
        </p:nvSpPr>
        <p:spPr/>
        <p:txBody>
          <a:bodyPr/>
          <a:lstStyle/>
          <a:p>
            <a:pPr algn="l">
              <a:buFont typeface="+mj-lt"/>
              <a:buAutoNum type="arabicPeriod"/>
            </a:pPr>
            <a:r>
              <a:rPr lang="en-US" b="0" i="0" dirty="0">
                <a:effectLst/>
                <a:latin typeface="Palatino Linotype" panose="02040502050505030304" pitchFamily="18" charset="0"/>
              </a:rPr>
              <a:t>High conductivity</a:t>
            </a:r>
          </a:p>
          <a:p>
            <a:pPr algn="l">
              <a:buFont typeface="+mj-lt"/>
              <a:buAutoNum type="arabicPeriod"/>
            </a:pPr>
            <a:r>
              <a:rPr lang="en-US" b="0" i="0" dirty="0">
                <a:effectLst/>
                <a:latin typeface="Palatino Linotype" panose="02040502050505030304" pitchFamily="18" charset="0"/>
              </a:rPr>
              <a:t>High tensile strength</a:t>
            </a:r>
          </a:p>
          <a:p>
            <a:pPr algn="l">
              <a:buFont typeface="+mj-lt"/>
              <a:buAutoNum type="arabicPeriod"/>
            </a:pPr>
            <a:r>
              <a:rPr lang="en-US" b="0" i="0" dirty="0">
                <a:effectLst/>
                <a:latin typeface="Palatino Linotype" panose="02040502050505030304" pitchFamily="18" charset="0"/>
              </a:rPr>
              <a:t>Light weight</a:t>
            </a:r>
          </a:p>
          <a:p>
            <a:pPr algn="l">
              <a:buFont typeface="+mj-lt"/>
              <a:buAutoNum type="arabicPeriod"/>
            </a:pPr>
            <a:r>
              <a:rPr lang="en-US" b="0" i="0" dirty="0">
                <a:effectLst/>
                <a:latin typeface="Palatino Linotype" panose="02040502050505030304" pitchFamily="18" charset="0"/>
              </a:rPr>
              <a:t>High resistance to corrosion in whether conditions</a:t>
            </a:r>
          </a:p>
          <a:p>
            <a:pPr algn="l">
              <a:buFont typeface="+mj-lt"/>
              <a:buAutoNum type="arabicPeriod"/>
            </a:pPr>
            <a:r>
              <a:rPr lang="en-US" b="0" i="0" dirty="0">
                <a:effectLst/>
                <a:latin typeface="Palatino Linotype" panose="02040502050505030304" pitchFamily="18" charset="0"/>
              </a:rPr>
              <a:t>High thermal stability</a:t>
            </a:r>
          </a:p>
          <a:p>
            <a:pPr algn="l">
              <a:buFont typeface="+mj-lt"/>
              <a:buAutoNum type="arabicPeriod"/>
            </a:pPr>
            <a:r>
              <a:rPr lang="en-US" b="0" i="0" dirty="0">
                <a:effectLst/>
                <a:latin typeface="Palatino Linotype" panose="02040502050505030304" pitchFamily="18" charset="0"/>
              </a:rPr>
              <a:t>Low coefficient of thermal expansion</a:t>
            </a:r>
          </a:p>
          <a:p>
            <a:pPr algn="l">
              <a:buFont typeface="+mj-lt"/>
              <a:buAutoNum type="arabicPeriod"/>
            </a:pPr>
            <a:r>
              <a:rPr lang="en-US" b="0" i="0" dirty="0">
                <a:effectLst/>
                <a:latin typeface="Palatino Linotype" panose="02040502050505030304" pitchFamily="18" charset="0"/>
              </a:rPr>
              <a:t>Low cost</a:t>
            </a:r>
          </a:p>
          <a:p>
            <a:endParaRPr lang="en-US" dirty="0"/>
          </a:p>
        </p:txBody>
      </p:sp>
      <p:sp>
        <p:nvSpPr>
          <p:cNvPr id="4" name="Date Placeholder 3">
            <a:extLst>
              <a:ext uri="{FF2B5EF4-FFF2-40B4-BE49-F238E27FC236}">
                <a16:creationId xmlns:a16="http://schemas.microsoft.com/office/drawing/2014/main" id="{89831404-A2E2-448D-AE80-1E63F8592CE0}"/>
              </a:ext>
            </a:extLst>
          </p:cNvPr>
          <p:cNvSpPr>
            <a:spLocks noGrp="1"/>
          </p:cNvSpPr>
          <p:nvPr>
            <p:ph type="dt" sz="half" idx="10"/>
          </p:nvPr>
        </p:nvSpPr>
        <p:spPr/>
        <p:txBody>
          <a:bodyPr/>
          <a:lstStyle/>
          <a:p>
            <a:fld id="{AB6ABD92-257D-43BE-8DBF-D35242C83CA6}" type="datetime1">
              <a:rPr lang="en-US" smtClean="0"/>
              <a:t>6/15/2021</a:t>
            </a:fld>
            <a:endParaRPr lang="en-US"/>
          </a:p>
        </p:txBody>
      </p:sp>
      <p:sp>
        <p:nvSpPr>
          <p:cNvPr id="5" name="Slide Number Placeholder 4">
            <a:extLst>
              <a:ext uri="{FF2B5EF4-FFF2-40B4-BE49-F238E27FC236}">
                <a16:creationId xmlns:a16="http://schemas.microsoft.com/office/drawing/2014/main" id="{2EEB2AC5-22B6-4C18-BAF3-DF1A16849150}"/>
              </a:ext>
            </a:extLst>
          </p:cNvPr>
          <p:cNvSpPr>
            <a:spLocks noGrp="1"/>
          </p:cNvSpPr>
          <p:nvPr>
            <p:ph type="sldNum" sz="quarter" idx="12"/>
          </p:nvPr>
        </p:nvSpPr>
        <p:spPr/>
        <p:txBody>
          <a:bodyPr/>
          <a:lstStyle/>
          <a:p>
            <a:fld id="{471862DB-7F58-4EFB-B9E2-450B4758CCDD}" type="slidenum">
              <a:rPr lang="en-US" smtClean="0"/>
              <a:t>2</a:t>
            </a:fld>
            <a:endParaRPr lang="en-US"/>
          </a:p>
        </p:txBody>
      </p:sp>
    </p:spTree>
    <p:extLst>
      <p:ext uri="{BB962C8B-B14F-4D97-AF65-F5344CB8AC3E}">
        <p14:creationId xmlns:p14="http://schemas.microsoft.com/office/powerpoint/2010/main" val="773539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51AF2-522F-4D0B-9CDA-32988E402A1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Types Of Conductors</a:t>
            </a:r>
          </a:p>
        </p:txBody>
      </p:sp>
      <p:sp>
        <p:nvSpPr>
          <p:cNvPr id="3" name="Content Placeholder 2">
            <a:extLst>
              <a:ext uri="{FF2B5EF4-FFF2-40B4-BE49-F238E27FC236}">
                <a16:creationId xmlns:a16="http://schemas.microsoft.com/office/drawing/2014/main" id="{ECE1D529-2E11-4321-ACBE-1E6E283AAEC6}"/>
              </a:ext>
            </a:extLst>
          </p:cNvPr>
          <p:cNvSpPr>
            <a:spLocks noGrp="1"/>
          </p:cNvSpPr>
          <p:nvPr>
            <p:ph idx="1"/>
          </p:nvPr>
        </p:nvSpPr>
        <p:spPr>
          <a:xfrm>
            <a:off x="838200" y="1690688"/>
            <a:ext cx="10515600" cy="5167311"/>
          </a:xfrm>
        </p:spPr>
        <p:txBody>
          <a:bodyPr/>
          <a:lstStyle/>
          <a:p>
            <a:r>
              <a:rPr lang="en-US" b="0" i="0" dirty="0">
                <a:solidFill>
                  <a:srgbClr val="1E1E1E"/>
                </a:solidFill>
                <a:effectLst/>
                <a:latin typeface="Times New Roman" panose="02020603050405020304" pitchFamily="18" charset="0"/>
                <a:cs typeface="Times New Roman" panose="02020603050405020304" pitchFamily="18" charset="0"/>
              </a:rPr>
              <a:t>aluminum conductors have an edge over copper conductors considering combined factors of-</a:t>
            </a:r>
          </a:p>
          <a:p>
            <a:pPr lvl="1"/>
            <a:r>
              <a:rPr lang="en-US" b="0" i="0" dirty="0">
                <a:solidFill>
                  <a:srgbClr val="FF0000"/>
                </a:solidFill>
                <a:effectLst/>
                <a:latin typeface="Times New Roman" panose="02020603050405020304" pitchFamily="18" charset="0"/>
                <a:cs typeface="Times New Roman" panose="02020603050405020304" pitchFamily="18" charset="0"/>
              </a:rPr>
              <a:t>cost, </a:t>
            </a:r>
          </a:p>
          <a:p>
            <a:pPr lvl="1"/>
            <a:r>
              <a:rPr lang="en-US" b="0" i="0" dirty="0">
                <a:solidFill>
                  <a:srgbClr val="FF0000"/>
                </a:solidFill>
                <a:effectLst/>
                <a:latin typeface="Times New Roman" panose="02020603050405020304" pitchFamily="18" charset="0"/>
                <a:cs typeface="Times New Roman" panose="02020603050405020304" pitchFamily="18" charset="0"/>
              </a:rPr>
              <a:t>conductivity, </a:t>
            </a:r>
          </a:p>
          <a:p>
            <a:pPr lvl="1"/>
            <a:r>
              <a:rPr lang="en-US" b="0" i="0" dirty="0">
                <a:solidFill>
                  <a:srgbClr val="FF0000"/>
                </a:solidFill>
                <a:effectLst/>
                <a:latin typeface="Times New Roman" panose="02020603050405020304" pitchFamily="18" charset="0"/>
                <a:cs typeface="Times New Roman" panose="02020603050405020304" pitchFamily="18" charset="0"/>
              </a:rPr>
              <a:t>tensile strength,</a:t>
            </a:r>
          </a:p>
          <a:p>
            <a:pPr lvl="1"/>
            <a:r>
              <a:rPr lang="en-US" b="0" i="0" dirty="0">
                <a:solidFill>
                  <a:srgbClr val="FF0000"/>
                </a:solidFill>
                <a:effectLst/>
                <a:latin typeface="Times New Roman" panose="02020603050405020304" pitchFamily="18" charset="0"/>
                <a:cs typeface="Times New Roman" panose="02020603050405020304" pitchFamily="18" charset="0"/>
              </a:rPr>
              <a:t> weight etc.</a:t>
            </a:r>
          </a:p>
          <a:p>
            <a:r>
              <a:rPr lang="en-US" b="0" i="0" dirty="0">
                <a:effectLst/>
                <a:latin typeface="Times New Roman" panose="02020603050405020304" pitchFamily="18" charset="0"/>
                <a:cs typeface="Times New Roman" panose="02020603050405020304" pitchFamily="18" charset="0"/>
              </a:rPr>
              <a:t>Aluminium conductors have completely replaced copper conductors in overhead power lines because of their lower cost and lower weight.</a:t>
            </a:r>
          </a:p>
          <a:p>
            <a:r>
              <a:rPr lang="en-US" b="0" i="0" dirty="0">
                <a:effectLst/>
                <a:latin typeface="Times New Roman" panose="02020603050405020304" pitchFamily="18" charset="0"/>
                <a:cs typeface="Times New Roman" panose="02020603050405020304" pitchFamily="18" charset="0"/>
              </a:rPr>
              <a:t>Though an aluminium conductor has larger diameter than that of a copper conductor of same resistance.</a:t>
            </a:r>
          </a:p>
          <a:p>
            <a:r>
              <a:rPr lang="en-US" b="0" i="0" dirty="0">
                <a:effectLst/>
                <a:latin typeface="Times New Roman" panose="02020603050405020304" pitchFamily="18" charset="0"/>
                <a:cs typeface="Times New Roman" panose="02020603050405020304" pitchFamily="18" charset="0"/>
              </a:rPr>
              <a:t>Corona reduces considerably with increase in the conductor diameter.</a:t>
            </a:r>
          </a:p>
        </p:txBody>
      </p:sp>
      <p:sp>
        <p:nvSpPr>
          <p:cNvPr id="4" name="Date Placeholder 3">
            <a:extLst>
              <a:ext uri="{FF2B5EF4-FFF2-40B4-BE49-F238E27FC236}">
                <a16:creationId xmlns:a16="http://schemas.microsoft.com/office/drawing/2014/main" id="{248DD0CB-74A1-42BC-B1AF-EC803CE72724}"/>
              </a:ext>
            </a:extLst>
          </p:cNvPr>
          <p:cNvSpPr>
            <a:spLocks noGrp="1"/>
          </p:cNvSpPr>
          <p:nvPr>
            <p:ph type="dt" sz="half" idx="10"/>
          </p:nvPr>
        </p:nvSpPr>
        <p:spPr/>
        <p:txBody>
          <a:bodyPr/>
          <a:lstStyle/>
          <a:p>
            <a:fld id="{6EEF6D1A-071C-41AB-ABAA-20FE3B56B773}" type="datetime1">
              <a:rPr lang="en-US" smtClean="0"/>
              <a:t>6/15/2021</a:t>
            </a:fld>
            <a:endParaRPr lang="en-US"/>
          </a:p>
        </p:txBody>
      </p:sp>
      <p:sp>
        <p:nvSpPr>
          <p:cNvPr id="5" name="Slide Number Placeholder 4">
            <a:extLst>
              <a:ext uri="{FF2B5EF4-FFF2-40B4-BE49-F238E27FC236}">
                <a16:creationId xmlns:a16="http://schemas.microsoft.com/office/drawing/2014/main" id="{031219CB-4588-4DF3-A866-BEF1DFBE4BCE}"/>
              </a:ext>
            </a:extLst>
          </p:cNvPr>
          <p:cNvSpPr>
            <a:spLocks noGrp="1"/>
          </p:cNvSpPr>
          <p:nvPr>
            <p:ph type="sldNum" sz="quarter" idx="12"/>
          </p:nvPr>
        </p:nvSpPr>
        <p:spPr/>
        <p:txBody>
          <a:bodyPr/>
          <a:lstStyle/>
          <a:p>
            <a:fld id="{471862DB-7F58-4EFB-B9E2-450B4758CCDD}" type="slidenum">
              <a:rPr lang="en-US" smtClean="0"/>
              <a:t>3</a:t>
            </a:fld>
            <a:endParaRPr lang="en-US"/>
          </a:p>
        </p:txBody>
      </p:sp>
    </p:spTree>
    <p:extLst>
      <p:ext uri="{BB962C8B-B14F-4D97-AF65-F5344CB8AC3E}">
        <p14:creationId xmlns:p14="http://schemas.microsoft.com/office/powerpoint/2010/main" val="214717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9AFAD-83E7-42FB-AC7A-683640FFD85C}"/>
              </a:ext>
            </a:extLst>
          </p:cNvPr>
          <p:cNvSpPr>
            <a:spLocks noGrp="1"/>
          </p:cNvSpPr>
          <p:nvPr>
            <p:ph type="title"/>
          </p:nvPr>
        </p:nvSpPr>
        <p:spPr>
          <a:xfrm>
            <a:off x="838200" y="365125"/>
            <a:ext cx="10515600" cy="933097"/>
          </a:xfrm>
        </p:spPr>
        <p:txBody>
          <a:bodyPr>
            <a:normAutofit/>
          </a:bodyPr>
          <a:lstStyle/>
          <a:p>
            <a:r>
              <a:rPr lang="en-US" sz="4000" dirty="0">
                <a:latin typeface="Times New Roman" panose="02020603050405020304" pitchFamily="18" charset="0"/>
                <a:cs typeface="Times New Roman" panose="02020603050405020304" pitchFamily="18" charset="0"/>
              </a:rPr>
              <a:t>Types Of Conductors</a:t>
            </a:r>
          </a:p>
        </p:txBody>
      </p:sp>
      <p:sp>
        <p:nvSpPr>
          <p:cNvPr id="3" name="Content Placeholder 2">
            <a:extLst>
              <a:ext uri="{FF2B5EF4-FFF2-40B4-BE49-F238E27FC236}">
                <a16:creationId xmlns:a16="http://schemas.microsoft.com/office/drawing/2014/main" id="{4BE50FDF-0142-4620-B794-DF8BE5CC07C4}"/>
              </a:ext>
            </a:extLst>
          </p:cNvPr>
          <p:cNvSpPr>
            <a:spLocks noGrp="1"/>
          </p:cNvSpPr>
          <p:nvPr>
            <p:ph idx="1"/>
          </p:nvPr>
        </p:nvSpPr>
        <p:spPr/>
        <p:txBody>
          <a:bodyPr/>
          <a:lstStyle/>
          <a:p>
            <a:r>
              <a:rPr lang="en-US" sz="4000" dirty="0">
                <a:solidFill>
                  <a:srgbClr val="C00000"/>
                </a:solidFill>
                <a:latin typeface="Times New Roman" panose="02020603050405020304" pitchFamily="18" charset="0"/>
                <a:cs typeface="Times New Roman" panose="02020603050405020304" pitchFamily="18" charset="0"/>
              </a:rPr>
              <a:t>AAC : All Aluminium Conductor</a:t>
            </a:r>
          </a:p>
          <a:p>
            <a:r>
              <a:rPr lang="en-US" sz="4000" dirty="0">
                <a:solidFill>
                  <a:srgbClr val="C00000"/>
                </a:solidFill>
                <a:latin typeface="Times New Roman" panose="02020603050405020304" pitchFamily="18" charset="0"/>
                <a:cs typeface="Times New Roman" panose="02020603050405020304" pitchFamily="18" charset="0"/>
              </a:rPr>
              <a:t>AAAC : All Aluminium Alloy Conductor</a:t>
            </a:r>
          </a:p>
          <a:p>
            <a:r>
              <a:rPr lang="en-US" sz="4000" dirty="0">
                <a:solidFill>
                  <a:srgbClr val="C00000"/>
                </a:solidFill>
                <a:latin typeface="Times New Roman" panose="02020603050405020304" pitchFamily="18" charset="0"/>
                <a:cs typeface="Times New Roman" panose="02020603050405020304" pitchFamily="18" charset="0"/>
              </a:rPr>
              <a:t>ACSR : Aluminium Conductor, Steel Reinforced</a:t>
            </a:r>
          </a:p>
          <a:p>
            <a:r>
              <a:rPr lang="en-US" sz="4000" dirty="0">
                <a:solidFill>
                  <a:srgbClr val="C00000"/>
                </a:solidFill>
                <a:latin typeface="Times New Roman" panose="02020603050405020304" pitchFamily="18" charset="0"/>
                <a:cs typeface="Times New Roman" panose="02020603050405020304" pitchFamily="18" charset="0"/>
              </a:rPr>
              <a:t>ACAR : Aluminium Conductor, Alloy Reinforced</a:t>
            </a:r>
          </a:p>
          <a:p>
            <a:endParaRPr lang="en-US" dirty="0"/>
          </a:p>
        </p:txBody>
      </p:sp>
      <p:sp>
        <p:nvSpPr>
          <p:cNvPr id="4" name="Date Placeholder 3">
            <a:extLst>
              <a:ext uri="{FF2B5EF4-FFF2-40B4-BE49-F238E27FC236}">
                <a16:creationId xmlns:a16="http://schemas.microsoft.com/office/drawing/2014/main" id="{07F97C15-7993-40C7-98F5-02B4189AD83B}"/>
              </a:ext>
            </a:extLst>
          </p:cNvPr>
          <p:cNvSpPr>
            <a:spLocks noGrp="1"/>
          </p:cNvSpPr>
          <p:nvPr>
            <p:ph type="dt" sz="half" idx="10"/>
          </p:nvPr>
        </p:nvSpPr>
        <p:spPr/>
        <p:txBody>
          <a:bodyPr/>
          <a:lstStyle/>
          <a:p>
            <a:fld id="{BA085434-A039-42DB-93A1-A14DCB67428D}" type="datetime1">
              <a:rPr lang="en-US" smtClean="0"/>
              <a:t>6/15/2021</a:t>
            </a:fld>
            <a:endParaRPr lang="en-US"/>
          </a:p>
        </p:txBody>
      </p:sp>
      <p:sp>
        <p:nvSpPr>
          <p:cNvPr id="5" name="Slide Number Placeholder 4">
            <a:extLst>
              <a:ext uri="{FF2B5EF4-FFF2-40B4-BE49-F238E27FC236}">
                <a16:creationId xmlns:a16="http://schemas.microsoft.com/office/drawing/2014/main" id="{67B6A64A-2CA8-4AF6-B2C3-2C51A6BF791B}"/>
              </a:ext>
            </a:extLst>
          </p:cNvPr>
          <p:cNvSpPr>
            <a:spLocks noGrp="1"/>
          </p:cNvSpPr>
          <p:nvPr>
            <p:ph type="sldNum" sz="quarter" idx="12"/>
          </p:nvPr>
        </p:nvSpPr>
        <p:spPr/>
        <p:txBody>
          <a:bodyPr/>
          <a:lstStyle/>
          <a:p>
            <a:fld id="{471862DB-7F58-4EFB-B9E2-450B4758CCDD}" type="slidenum">
              <a:rPr lang="en-US" smtClean="0"/>
              <a:t>4</a:t>
            </a:fld>
            <a:endParaRPr lang="en-US"/>
          </a:p>
        </p:txBody>
      </p:sp>
    </p:spTree>
    <p:extLst>
      <p:ext uri="{BB962C8B-B14F-4D97-AF65-F5344CB8AC3E}">
        <p14:creationId xmlns:p14="http://schemas.microsoft.com/office/powerpoint/2010/main" val="3688938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8EA6F-A5D0-4B08-830A-3D05EE014B6F}"/>
              </a:ext>
            </a:extLst>
          </p:cNvPr>
          <p:cNvSpPr>
            <a:spLocks noGrp="1"/>
          </p:cNvSpPr>
          <p:nvPr>
            <p:ph type="title"/>
          </p:nvPr>
        </p:nvSpPr>
        <p:spPr/>
        <p:txBody>
          <a:bodyPr/>
          <a:lstStyle/>
          <a:p>
            <a:r>
              <a:rPr lang="en-US" dirty="0"/>
              <a:t>AAC : All Aluminium Conductor</a:t>
            </a:r>
          </a:p>
        </p:txBody>
      </p:sp>
      <p:sp>
        <p:nvSpPr>
          <p:cNvPr id="3" name="Content Placeholder 2">
            <a:extLst>
              <a:ext uri="{FF2B5EF4-FFF2-40B4-BE49-F238E27FC236}">
                <a16:creationId xmlns:a16="http://schemas.microsoft.com/office/drawing/2014/main" id="{FE0897E5-9D31-4570-8CF0-8510B653D5F3}"/>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This type is sometimes also referred as ASC </a:t>
            </a:r>
            <a:r>
              <a:rPr lang="en-US" sz="2400" dirty="0">
                <a:solidFill>
                  <a:srgbClr val="C00000"/>
                </a:solidFill>
                <a:latin typeface="Times New Roman" panose="02020603050405020304" pitchFamily="18" charset="0"/>
                <a:cs typeface="Times New Roman" panose="02020603050405020304" pitchFamily="18" charset="0"/>
              </a:rPr>
              <a:t>(Aluminium Stranded Conductor).</a:t>
            </a:r>
          </a:p>
          <a:p>
            <a:r>
              <a:rPr lang="en-US" sz="2400" dirty="0">
                <a:solidFill>
                  <a:srgbClr val="C00000"/>
                </a:solidFill>
                <a:latin typeface="Times New Roman" panose="02020603050405020304" pitchFamily="18" charset="0"/>
                <a:cs typeface="Times New Roman" panose="02020603050405020304" pitchFamily="18" charset="0"/>
              </a:rPr>
              <a:t>It is made up of strands of EC grade or Electrical Conductor grade aluminium.</a:t>
            </a:r>
          </a:p>
          <a:p>
            <a:r>
              <a:rPr lang="en-US" sz="2400" dirty="0">
                <a:solidFill>
                  <a:srgbClr val="C00000"/>
                </a:solidFill>
                <a:latin typeface="Times New Roman" panose="02020603050405020304" pitchFamily="18" charset="0"/>
                <a:cs typeface="Times New Roman" panose="02020603050405020304" pitchFamily="18" charset="0"/>
              </a:rPr>
              <a:t>AAC conductor has conductivity about 61% IACS (International Annealed Copper Standard).</a:t>
            </a:r>
          </a:p>
          <a:p>
            <a:r>
              <a:rPr lang="en-US" sz="2400" dirty="0">
                <a:solidFill>
                  <a:srgbClr val="C00000"/>
                </a:solidFill>
                <a:latin typeface="Times New Roman" panose="02020603050405020304" pitchFamily="18" charset="0"/>
                <a:cs typeface="Times New Roman" panose="02020603050405020304" pitchFamily="18" charset="0"/>
              </a:rPr>
              <a:t>Despite having a good conductivity, because of its relatively poor strength, AAC has limited use in transmission and rural distribution lines.</a:t>
            </a:r>
          </a:p>
          <a:p>
            <a:r>
              <a:rPr lang="en-US" sz="2400" dirty="0">
                <a:solidFill>
                  <a:srgbClr val="C00000"/>
                </a:solidFill>
                <a:latin typeface="Times New Roman" panose="02020603050405020304" pitchFamily="18" charset="0"/>
                <a:cs typeface="Times New Roman" panose="02020603050405020304" pitchFamily="18" charset="0"/>
              </a:rPr>
              <a:t> AAC can be seen in urban areas for distribution where spans are usually short but higher conductivity is required.</a:t>
            </a:r>
          </a:p>
        </p:txBody>
      </p:sp>
      <p:sp>
        <p:nvSpPr>
          <p:cNvPr id="4" name="Date Placeholder 3">
            <a:extLst>
              <a:ext uri="{FF2B5EF4-FFF2-40B4-BE49-F238E27FC236}">
                <a16:creationId xmlns:a16="http://schemas.microsoft.com/office/drawing/2014/main" id="{79C3165F-4745-432D-889D-DE401E91A3B6}"/>
              </a:ext>
            </a:extLst>
          </p:cNvPr>
          <p:cNvSpPr>
            <a:spLocks noGrp="1"/>
          </p:cNvSpPr>
          <p:nvPr>
            <p:ph type="dt" sz="half" idx="10"/>
          </p:nvPr>
        </p:nvSpPr>
        <p:spPr/>
        <p:txBody>
          <a:bodyPr/>
          <a:lstStyle/>
          <a:p>
            <a:fld id="{5084091B-A83F-401C-886C-2DB1DB3B6F46}" type="datetime1">
              <a:rPr lang="en-US" smtClean="0"/>
              <a:t>6/15/2021</a:t>
            </a:fld>
            <a:endParaRPr lang="en-US"/>
          </a:p>
        </p:txBody>
      </p:sp>
      <p:sp>
        <p:nvSpPr>
          <p:cNvPr id="5" name="Slide Number Placeholder 4">
            <a:extLst>
              <a:ext uri="{FF2B5EF4-FFF2-40B4-BE49-F238E27FC236}">
                <a16:creationId xmlns:a16="http://schemas.microsoft.com/office/drawing/2014/main" id="{DE835B8E-0043-4BFC-B004-658C9D120F9C}"/>
              </a:ext>
            </a:extLst>
          </p:cNvPr>
          <p:cNvSpPr>
            <a:spLocks noGrp="1"/>
          </p:cNvSpPr>
          <p:nvPr>
            <p:ph type="sldNum" sz="quarter" idx="12"/>
          </p:nvPr>
        </p:nvSpPr>
        <p:spPr/>
        <p:txBody>
          <a:bodyPr/>
          <a:lstStyle/>
          <a:p>
            <a:fld id="{471862DB-7F58-4EFB-B9E2-450B4758CCDD}" type="slidenum">
              <a:rPr lang="en-US" smtClean="0"/>
              <a:t>5</a:t>
            </a:fld>
            <a:endParaRPr lang="en-US"/>
          </a:p>
        </p:txBody>
      </p:sp>
    </p:spTree>
    <p:extLst>
      <p:ext uri="{BB962C8B-B14F-4D97-AF65-F5344CB8AC3E}">
        <p14:creationId xmlns:p14="http://schemas.microsoft.com/office/powerpoint/2010/main" val="2055958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13784-BBE1-49CB-9C30-8900658686D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AAAC : All Aluminium Alloy Conductor</a:t>
            </a:r>
          </a:p>
        </p:txBody>
      </p:sp>
      <p:sp>
        <p:nvSpPr>
          <p:cNvPr id="3" name="Content Placeholder 2">
            <a:extLst>
              <a:ext uri="{FF2B5EF4-FFF2-40B4-BE49-F238E27FC236}">
                <a16:creationId xmlns:a16="http://schemas.microsoft.com/office/drawing/2014/main" id="{9D367FBA-45B3-4DA3-917C-14A09344E6C6}"/>
              </a:ext>
            </a:extLst>
          </p:cNvPr>
          <p:cNvSpPr>
            <a:spLocks noGrp="1"/>
          </p:cNvSpPr>
          <p:nvPr>
            <p:ph idx="1"/>
          </p:nvPr>
        </p:nvSpPr>
        <p:spPr/>
        <p:txBody>
          <a:bodyPr/>
          <a:lstStyle/>
          <a:p>
            <a:r>
              <a:rPr lang="en-US" dirty="0"/>
              <a:t>These conductors are made from aluminium alloy 6201 which is a high strength Aluminium-Magnesium-Silicon alloy.</a:t>
            </a:r>
          </a:p>
          <a:p>
            <a:r>
              <a:rPr lang="en-US" dirty="0"/>
              <a:t>This alloy conductor offers good electrical conductivity (about 52.5% IACS) with better mechanical strength.</a:t>
            </a:r>
          </a:p>
          <a:p>
            <a:r>
              <a:rPr lang="en-US" dirty="0"/>
              <a:t>Because of AAAC's lighter weight as compared to ACSR of equal strength and current capacity, AAAC may be used for distribution purposes.</a:t>
            </a:r>
          </a:p>
          <a:p>
            <a:r>
              <a:rPr lang="en-US" dirty="0"/>
              <a:t>AAAC conductors can be employed in coastal areas because of their excellent corrosion resistance.</a:t>
            </a:r>
          </a:p>
        </p:txBody>
      </p:sp>
      <p:sp>
        <p:nvSpPr>
          <p:cNvPr id="4" name="Date Placeholder 3">
            <a:extLst>
              <a:ext uri="{FF2B5EF4-FFF2-40B4-BE49-F238E27FC236}">
                <a16:creationId xmlns:a16="http://schemas.microsoft.com/office/drawing/2014/main" id="{88EEE57A-71E4-44AE-A946-DB35A78E6654}"/>
              </a:ext>
            </a:extLst>
          </p:cNvPr>
          <p:cNvSpPr>
            <a:spLocks noGrp="1"/>
          </p:cNvSpPr>
          <p:nvPr>
            <p:ph type="dt" sz="half" idx="10"/>
          </p:nvPr>
        </p:nvSpPr>
        <p:spPr/>
        <p:txBody>
          <a:bodyPr/>
          <a:lstStyle/>
          <a:p>
            <a:fld id="{5543A0C3-0F11-46B6-B78E-FC83A11D8729}" type="datetime1">
              <a:rPr lang="en-US" smtClean="0"/>
              <a:t>6/15/2021</a:t>
            </a:fld>
            <a:endParaRPr lang="en-US"/>
          </a:p>
        </p:txBody>
      </p:sp>
      <p:sp>
        <p:nvSpPr>
          <p:cNvPr id="5" name="Slide Number Placeholder 4">
            <a:extLst>
              <a:ext uri="{FF2B5EF4-FFF2-40B4-BE49-F238E27FC236}">
                <a16:creationId xmlns:a16="http://schemas.microsoft.com/office/drawing/2014/main" id="{C6C01B49-556D-4406-89E9-5CBC4E244814}"/>
              </a:ext>
            </a:extLst>
          </p:cNvPr>
          <p:cNvSpPr>
            <a:spLocks noGrp="1"/>
          </p:cNvSpPr>
          <p:nvPr>
            <p:ph type="sldNum" sz="quarter" idx="12"/>
          </p:nvPr>
        </p:nvSpPr>
        <p:spPr/>
        <p:txBody>
          <a:bodyPr/>
          <a:lstStyle/>
          <a:p>
            <a:fld id="{471862DB-7F58-4EFB-B9E2-450B4758CCDD}" type="slidenum">
              <a:rPr lang="en-US" smtClean="0"/>
              <a:t>6</a:t>
            </a:fld>
            <a:endParaRPr lang="en-US"/>
          </a:p>
        </p:txBody>
      </p:sp>
    </p:spTree>
    <p:extLst>
      <p:ext uri="{BB962C8B-B14F-4D97-AF65-F5344CB8AC3E}">
        <p14:creationId xmlns:p14="http://schemas.microsoft.com/office/powerpoint/2010/main" val="81806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AC0DD-8EE7-48C2-BD59-6E28500BDEFC}"/>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ACSR : Aluminium Conductor, Steel Reinforced</a:t>
            </a:r>
          </a:p>
        </p:txBody>
      </p:sp>
      <p:sp>
        <p:nvSpPr>
          <p:cNvPr id="3" name="Content Placeholder 2">
            <a:extLst>
              <a:ext uri="{FF2B5EF4-FFF2-40B4-BE49-F238E27FC236}">
                <a16:creationId xmlns:a16="http://schemas.microsoft.com/office/drawing/2014/main" id="{93039ACC-DF2E-4EEF-B31F-EB1C323A1B23}"/>
              </a:ext>
            </a:extLst>
          </p:cNvPr>
          <p:cNvSpPr>
            <a:spLocks noGrp="1"/>
          </p:cNvSpPr>
          <p:nvPr>
            <p:ph idx="1"/>
          </p:nvPr>
        </p:nvSpPr>
        <p:spPr>
          <a:xfrm>
            <a:off x="451556" y="1825625"/>
            <a:ext cx="11390488" cy="4351338"/>
          </a:xfrm>
        </p:spPr>
        <p:txBody>
          <a:bodyPr>
            <a:normAutofit/>
          </a:bodyPr>
          <a:lstStyle/>
          <a:p>
            <a:r>
              <a:rPr lang="en-US" sz="1800" dirty="0">
                <a:latin typeface="Times New Roman" panose="02020603050405020304" pitchFamily="18" charset="0"/>
                <a:cs typeface="Times New Roman" panose="02020603050405020304" pitchFamily="18" charset="0"/>
              </a:rPr>
              <a:t>ACSR consists of a solid or stranded steel core with one or more layers of high purity aluminium (aluminium 1350) wires wrapped in spiral. </a:t>
            </a:r>
          </a:p>
          <a:p>
            <a:r>
              <a:rPr lang="en-US" sz="1800" dirty="0">
                <a:latin typeface="Times New Roman" panose="02020603050405020304" pitchFamily="18" charset="0"/>
                <a:cs typeface="Times New Roman" panose="02020603050405020304" pitchFamily="18" charset="0"/>
              </a:rPr>
              <a:t>The core wires may be zinc coated (galvanized) steel or aluminium coated (aluminized) steel.</a:t>
            </a:r>
          </a:p>
          <a:p>
            <a:r>
              <a:rPr lang="en-US" sz="1800" dirty="0">
                <a:latin typeface="Times New Roman" panose="02020603050405020304" pitchFamily="18" charset="0"/>
                <a:cs typeface="Times New Roman" panose="02020603050405020304" pitchFamily="18" charset="0"/>
              </a:rPr>
              <a:t>Galvanization or aluminization coatings are thin and are applied to protect the steel from corrosion.</a:t>
            </a:r>
          </a:p>
          <a:p>
            <a:r>
              <a:rPr lang="en-US" sz="1800" b="0" i="0" dirty="0">
                <a:solidFill>
                  <a:srgbClr val="1E1E1E"/>
                </a:solidFill>
                <a:effectLst/>
                <a:latin typeface="Times New Roman" panose="02020603050405020304" pitchFamily="18" charset="0"/>
                <a:cs typeface="Times New Roman" panose="02020603050405020304" pitchFamily="18" charset="0"/>
              </a:rPr>
              <a:t>The central steel core provides additional mechanical strength and, hence, sag is significantly less than all other aluminium conductors.</a:t>
            </a:r>
          </a:p>
          <a:p>
            <a:r>
              <a:rPr lang="en-US" sz="2000" b="0" i="0" dirty="0">
                <a:solidFill>
                  <a:srgbClr val="1E1E1E"/>
                </a:solidFill>
                <a:effectLst/>
                <a:latin typeface="Times New Roman" panose="02020603050405020304" pitchFamily="18" charset="0"/>
                <a:cs typeface="Times New Roman" panose="02020603050405020304" pitchFamily="18" charset="0"/>
              </a:rPr>
              <a:t> </a:t>
            </a:r>
            <a:r>
              <a:rPr lang="en-US" sz="1800" b="0" i="0" dirty="0">
                <a:solidFill>
                  <a:srgbClr val="1E1E1E"/>
                </a:solidFill>
                <a:effectLst/>
                <a:latin typeface="Times New Roman" panose="02020603050405020304" pitchFamily="18" charset="0"/>
                <a:cs typeface="Times New Roman" panose="02020603050405020304" pitchFamily="18" charset="0"/>
              </a:rPr>
              <a:t>ACSR conductors are available in a wide range of steel content - from 6% to 40%.</a:t>
            </a:r>
          </a:p>
          <a:p>
            <a:pPr marL="0" indent="0">
              <a:buNone/>
            </a:pPr>
            <a:r>
              <a:rPr lang="en-US" sz="1600" b="0" i="0" dirty="0">
                <a:solidFill>
                  <a:srgbClr val="1E1E1E"/>
                </a:solidFill>
                <a:effectLst/>
                <a:latin typeface="Times New Roman" panose="02020603050405020304" pitchFamily="18" charset="0"/>
                <a:cs typeface="Times New Roman" panose="02020603050405020304" pitchFamily="18" charset="0"/>
              </a:rPr>
              <a:t>ACSR with higher steel content is selected where  higher mechanical strength is required, </a:t>
            </a:r>
          </a:p>
          <a:p>
            <a:pPr marL="0" indent="0">
              <a:buNone/>
            </a:pPr>
            <a:r>
              <a:rPr lang="en-US" sz="1600" b="0" i="0" dirty="0">
                <a:solidFill>
                  <a:srgbClr val="1E1E1E"/>
                </a:solidFill>
                <a:effectLst/>
                <a:latin typeface="Times New Roman" panose="02020603050405020304" pitchFamily="18" charset="0"/>
                <a:cs typeface="Times New Roman" panose="02020603050405020304" pitchFamily="18" charset="0"/>
              </a:rPr>
              <a:t>such as river crossing. ASCR conductors are very widely used for all transmission</a:t>
            </a:r>
          </a:p>
          <a:p>
            <a:pPr marL="0" indent="0">
              <a:buNone/>
            </a:pPr>
            <a:r>
              <a:rPr lang="en-US" sz="1600" b="0" i="0" dirty="0">
                <a:solidFill>
                  <a:srgbClr val="1E1E1E"/>
                </a:solidFill>
                <a:effectLst/>
                <a:latin typeface="Times New Roman" panose="02020603050405020304" pitchFamily="18" charset="0"/>
                <a:cs typeface="Times New Roman" panose="02020603050405020304" pitchFamily="18" charset="0"/>
              </a:rPr>
              <a:t> and distribution purposes. </a:t>
            </a:r>
            <a:endParaRPr lang="en-US" sz="1600" dirty="0">
              <a:latin typeface="Times New Roman" panose="02020603050405020304" pitchFamily="18" charset="0"/>
              <a:cs typeface="Times New Roman" panose="02020603050405020304" pitchFamily="18" charset="0"/>
            </a:endParaRPr>
          </a:p>
        </p:txBody>
      </p:sp>
      <p:pic>
        <p:nvPicPr>
          <p:cNvPr id="1034" name="Picture 10" descr="ACSR conductor (Aluminium Conductor Steel Reinforced)">
            <a:extLst>
              <a:ext uri="{FF2B5EF4-FFF2-40B4-BE49-F238E27FC236}">
                <a16:creationId xmlns:a16="http://schemas.microsoft.com/office/drawing/2014/main" id="{A8893708-00E6-405A-AF06-9685B2E7C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3220" y="3690938"/>
            <a:ext cx="3438824" cy="2993602"/>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a:extLst>
              <a:ext uri="{FF2B5EF4-FFF2-40B4-BE49-F238E27FC236}">
                <a16:creationId xmlns:a16="http://schemas.microsoft.com/office/drawing/2014/main" id="{ABD2E9C7-4F1C-4CAA-A67C-DC6B1BE32D22}"/>
              </a:ext>
            </a:extLst>
          </p:cNvPr>
          <p:cNvSpPr>
            <a:spLocks noGrp="1"/>
          </p:cNvSpPr>
          <p:nvPr>
            <p:ph type="dt" sz="half" idx="10"/>
          </p:nvPr>
        </p:nvSpPr>
        <p:spPr/>
        <p:txBody>
          <a:bodyPr/>
          <a:lstStyle/>
          <a:p>
            <a:fld id="{EEBB814A-0D41-4DD9-9795-CE61BFB32F99}" type="datetime1">
              <a:rPr lang="en-US" smtClean="0"/>
              <a:t>6/15/2021</a:t>
            </a:fld>
            <a:endParaRPr lang="en-US"/>
          </a:p>
        </p:txBody>
      </p:sp>
      <p:sp>
        <p:nvSpPr>
          <p:cNvPr id="7" name="Slide Number Placeholder 6">
            <a:extLst>
              <a:ext uri="{FF2B5EF4-FFF2-40B4-BE49-F238E27FC236}">
                <a16:creationId xmlns:a16="http://schemas.microsoft.com/office/drawing/2014/main" id="{DA52BF57-D274-41EA-B4F4-CA5EFC931639}"/>
              </a:ext>
            </a:extLst>
          </p:cNvPr>
          <p:cNvSpPr>
            <a:spLocks noGrp="1"/>
          </p:cNvSpPr>
          <p:nvPr>
            <p:ph type="sldNum" sz="quarter" idx="12"/>
          </p:nvPr>
        </p:nvSpPr>
        <p:spPr/>
        <p:txBody>
          <a:bodyPr/>
          <a:lstStyle/>
          <a:p>
            <a:fld id="{471862DB-7F58-4EFB-B9E2-450B4758CCDD}" type="slidenum">
              <a:rPr lang="en-US" smtClean="0"/>
              <a:t>7</a:t>
            </a:fld>
            <a:endParaRPr lang="en-US"/>
          </a:p>
        </p:txBody>
      </p:sp>
    </p:spTree>
    <p:extLst>
      <p:ext uri="{BB962C8B-B14F-4D97-AF65-F5344CB8AC3E}">
        <p14:creationId xmlns:p14="http://schemas.microsoft.com/office/powerpoint/2010/main" val="4054780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F15EC-A39A-4678-A86F-26B4C7541BA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Aluminium Conductor, Alloy Reinforced</a:t>
            </a:r>
          </a:p>
        </p:txBody>
      </p:sp>
      <p:sp>
        <p:nvSpPr>
          <p:cNvPr id="3" name="Content Placeholder 2">
            <a:extLst>
              <a:ext uri="{FF2B5EF4-FFF2-40B4-BE49-F238E27FC236}">
                <a16:creationId xmlns:a16="http://schemas.microsoft.com/office/drawing/2014/main" id="{3434C18C-8F34-4F89-A23E-8C82A52BDC98}"/>
              </a:ext>
            </a:extLst>
          </p:cNvPr>
          <p:cNvSpPr>
            <a:spLocks noGrp="1"/>
          </p:cNvSpPr>
          <p:nvPr>
            <p:ph idx="1"/>
          </p:nvPr>
        </p:nvSpPr>
        <p:spPr>
          <a:xfrm>
            <a:off x="838200" y="1825625"/>
            <a:ext cx="10642600" cy="4351338"/>
          </a:xfrm>
        </p:spPr>
        <p:txBody>
          <a:bodyPr>
            <a:normAutofit/>
          </a:bodyPr>
          <a:lstStyle/>
          <a:p>
            <a:pPr algn="just"/>
            <a:r>
              <a:rPr lang="en-US" dirty="0">
                <a:latin typeface="Times New Roman" panose="02020603050405020304" pitchFamily="18" charset="0"/>
                <a:cs typeface="Times New Roman" panose="02020603050405020304" pitchFamily="18" charset="0"/>
              </a:rPr>
              <a:t>ACAR conductor is formed by wrapping strands of high purity aluminium (aluminium 1350) on high strength Aluminum Magnesium-Silicon alloy (6201 aluminium alloy) core. ACAR has better electrical as well as mechanical properties than equivalent ACSR conductors. ACAR conductors may be used in overhead transmission as well as distribution lines.</a:t>
            </a:r>
          </a:p>
          <a:p>
            <a:endParaRPr lang="en-US" sz="20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DE00A578-2299-4966-801C-E2414C339BFB}"/>
              </a:ext>
            </a:extLst>
          </p:cNvPr>
          <p:cNvSpPr>
            <a:spLocks noGrp="1"/>
          </p:cNvSpPr>
          <p:nvPr>
            <p:ph type="dt" sz="half" idx="10"/>
          </p:nvPr>
        </p:nvSpPr>
        <p:spPr/>
        <p:txBody>
          <a:bodyPr/>
          <a:lstStyle/>
          <a:p>
            <a:fld id="{9079D771-3B29-46BF-842E-8E8CB434FA22}" type="datetime1">
              <a:rPr lang="en-US" smtClean="0"/>
              <a:t>6/15/2021</a:t>
            </a:fld>
            <a:endParaRPr lang="en-US"/>
          </a:p>
        </p:txBody>
      </p:sp>
      <p:sp>
        <p:nvSpPr>
          <p:cNvPr id="5" name="Slide Number Placeholder 4">
            <a:extLst>
              <a:ext uri="{FF2B5EF4-FFF2-40B4-BE49-F238E27FC236}">
                <a16:creationId xmlns:a16="http://schemas.microsoft.com/office/drawing/2014/main" id="{BFDE7809-B3AE-43D7-9BDF-8FE470AA1375}"/>
              </a:ext>
            </a:extLst>
          </p:cNvPr>
          <p:cNvSpPr>
            <a:spLocks noGrp="1"/>
          </p:cNvSpPr>
          <p:nvPr>
            <p:ph type="sldNum" sz="quarter" idx="12"/>
          </p:nvPr>
        </p:nvSpPr>
        <p:spPr/>
        <p:txBody>
          <a:bodyPr/>
          <a:lstStyle/>
          <a:p>
            <a:fld id="{471862DB-7F58-4EFB-B9E2-450B4758CCDD}" type="slidenum">
              <a:rPr lang="en-US" smtClean="0"/>
              <a:t>8</a:t>
            </a:fld>
            <a:endParaRPr lang="en-US"/>
          </a:p>
        </p:txBody>
      </p:sp>
    </p:spTree>
    <p:extLst>
      <p:ext uri="{BB962C8B-B14F-4D97-AF65-F5344CB8AC3E}">
        <p14:creationId xmlns:p14="http://schemas.microsoft.com/office/powerpoint/2010/main" val="372336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FD48-1E85-43C9-941F-0B5EA83EDF5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Bundled Conductors</a:t>
            </a:r>
          </a:p>
        </p:txBody>
      </p:sp>
      <p:sp>
        <p:nvSpPr>
          <p:cNvPr id="3" name="Content Placeholder 2">
            <a:extLst>
              <a:ext uri="{FF2B5EF4-FFF2-40B4-BE49-F238E27FC236}">
                <a16:creationId xmlns:a16="http://schemas.microsoft.com/office/drawing/2014/main" id="{13B97F83-073B-4B3A-8227-D0B458DDA212}"/>
              </a:ext>
            </a:extLst>
          </p:cNvPr>
          <p:cNvSpPr>
            <a:spLocks noGrp="1"/>
          </p:cNvSpPr>
          <p:nvPr>
            <p:ph idx="1"/>
          </p:nvPr>
        </p:nvSpPr>
        <p:spPr/>
        <p:txBody>
          <a:bodyPr>
            <a:normAutofit lnSpcReduction="10000"/>
          </a:bodyPr>
          <a:lstStyle/>
          <a:p>
            <a:r>
              <a:rPr lang="en-US" sz="2400" dirty="0">
                <a:latin typeface="Times New Roman" panose="02020603050405020304" pitchFamily="18" charset="0"/>
                <a:cs typeface="Times New Roman" panose="02020603050405020304" pitchFamily="18" charset="0"/>
              </a:rPr>
              <a:t>Transmission at extra high voltages (say above 220 kV) poses some problems such as significant corona loss and excessive interference with nearby communication lines when only one conductor per phase is used.</a:t>
            </a:r>
          </a:p>
          <a:p>
            <a:r>
              <a:rPr lang="en-US" sz="2400" dirty="0">
                <a:latin typeface="Times New Roman" panose="02020603050405020304" pitchFamily="18" charset="0"/>
                <a:cs typeface="Times New Roman" panose="02020603050405020304" pitchFamily="18" charset="0"/>
              </a:rPr>
              <a:t>This is because, at EHV level, the electric field gradient at the surface of a single conductor is high enough to ionize the surrounding air which causes corona loss and interference problems. </a:t>
            </a:r>
          </a:p>
          <a:p>
            <a:r>
              <a:rPr lang="en-US" sz="2400" dirty="0">
                <a:latin typeface="Times New Roman" panose="02020603050405020304" pitchFamily="18" charset="0"/>
                <a:cs typeface="Times New Roman" panose="02020603050405020304" pitchFamily="18" charset="0"/>
              </a:rPr>
              <a:t>The electric field gradient can be reduced significantly by employing two or more conductors per phase in close proximity.</a:t>
            </a:r>
          </a:p>
          <a:p>
            <a:r>
              <a:rPr lang="en-US" sz="2400" dirty="0">
                <a:latin typeface="Times New Roman" panose="02020603050405020304" pitchFamily="18" charset="0"/>
                <a:cs typeface="Times New Roman" panose="02020603050405020304" pitchFamily="18" charset="0"/>
              </a:rPr>
              <a:t>Two or more conductors per phase are connected at intervals by spacers and are called as bundled conductors.</a:t>
            </a:r>
          </a:p>
          <a:p>
            <a:r>
              <a:rPr lang="en-US" sz="2400" dirty="0">
                <a:latin typeface="Times New Roman" panose="02020603050405020304" pitchFamily="18" charset="0"/>
                <a:cs typeface="Times New Roman" panose="02020603050405020304" pitchFamily="18" charset="0"/>
              </a:rPr>
              <a:t>The image at right shows two conductors in bundled form per phase. Number of conductors in a bundled conductor is greater for higher voltages.</a:t>
            </a:r>
          </a:p>
        </p:txBody>
      </p:sp>
      <p:sp>
        <p:nvSpPr>
          <p:cNvPr id="4" name="Date Placeholder 3">
            <a:extLst>
              <a:ext uri="{FF2B5EF4-FFF2-40B4-BE49-F238E27FC236}">
                <a16:creationId xmlns:a16="http://schemas.microsoft.com/office/drawing/2014/main" id="{5F61BF70-9A6D-4A9B-BA5E-AD963AF6D017}"/>
              </a:ext>
            </a:extLst>
          </p:cNvPr>
          <p:cNvSpPr>
            <a:spLocks noGrp="1"/>
          </p:cNvSpPr>
          <p:nvPr>
            <p:ph type="dt" sz="half" idx="10"/>
          </p:nvPr>
        </p:nvSpPr>
        <p:spPr/>
        <p:txBody>
          <a:bodyPr/>
          <a:lstStyle/>
          <a:p>
            <a:fld id="{32E3276A-C935-49F7-8886-A06226E1700B}" type="datetime1">
              <a:rPr lang="en-US" smtClean="0"/>
              <a:t>6/15/2021</a:t>
            </a:fld>
            <a:endParaRPr lang="en-US"/>
          </a:p>
        </p:txBody>
      </p:sp>
      <p:sp>
        <p:nvSpPr>
          <p:cNvPr id="5" name="Slide Number Placeholder 4">
            <a:extLst>
              <a:ext uri="{FF2B5EF4-FFF2-40B4-BE49-F238E27FC236}">
                <a16:creationId xmlns:a16="http://schemas.microsoft.com/office/drawing/2014/main" id="{41FABDB3-FBCB-43C2-BD44-D36A9682F333}"/>
              </a:ext>
            </a:extLst>
          </p:cNvPr>
          <p:cNvSpPr>
            <a:spLocks noGrp="1"/>
          </p:cNvSpPr>
          <p:nvPr>
            <p:ph type="sldNum" sz="quarter" idx="12"/>
          </p:nvPr>
        </p:nvSpPr>
        <p:spPr/>
        <p:txBody>
          <a:bodyPr/>
          <a:lstStyle/>
          <a:p>
            <a:fld id="{471862DB-7F58-4EFB-B9E2-450B4758CCDD}" type="slidenum">
              <a:rPr lang="en-US" smtClean="0"/>
              <a:t>9</a:t>
            </a:fld>
            <a:endParaRPr lang="en-US"/>
          </a:p>
        </p:txBody>
      </p:sp>
    </p:spTree>
    <p:extLst>
      <p:ext uri="{BB962C8B-B14F-4D97-AF65-F5344CB8AC3E}">
        <p14:creationId xmlns:p14="http://schemas.microsoft.com/office/powerpoint/2010/main" val="726016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1352</Words>
  <Application>Microsoft Office PowerPoint</Application>
  <PresentationFormat>Widescreen</PresentationFormat>
  <Paragraphs>129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Open Sans</vt:lpstr>
      <vt:lpstr>Palatino Linotype</vt:lpstr>
      <vt:lpstr>Times New Roman</vt:lpstr>
      <vt:lpstr>Office Theme</vt:lpstr>
      <vt:lpstr>2-Transmission Line parameters</vt:lpstr>
      <vt:lpstr>Required Properties in Materials Used for Conductor in Transmission Line </vt:lpstr>
      <vt:lpstr>Types Of Conductors</vt:lpstr>
      <vt:lpstr>Types Of Conductors</vt:lpstr>
      <vt:lpstr>AAC : All Aluminium Conductor</vt:lpstr>
      <vt:lpstr>AAAC : All Aluminium Alloy Conductor</vt:lpstr>
      <vt:lpstr>ACSR : Aluminium Conductor, Steel Reinforced</vt:lpstr>
      <vt:lpstr>Aluminium Conductor, Alloy Reinforced</vt:lpstr>
      <vt:lpstr>Bundled Conductors</vt:lpstr>
      <vt:lpstr>Bundled conductor</vt:lpstr>
      <vt:lpstr>Stranded Conductor</vt:lpstr>
      <vt:lpstr>Composite Conductor</vt:lpstr>
      <vt:lpstr>Current Distortion Effect</vt:lpstr>
      <vt:lpstr>Skin Effect </vt:lpstr>
      <vt:lpstr>Skin Effect</vt:lpstr>
      <vt:lpstr>2. Proximity Effect: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Transmission Line parameters</dc:title>
  <dc:creator>BISWANATH hz</dc:creator>
  <cp:lastModifiedBy>BISWANATH hz</cp:lastModifiedBy>
  <cp:revision>62</cp:revision>
  <dcterms:created xsi:type="dcterms:W3CDTF">2021-05-31T16:29:31Z</dcterms:created>
  <dcterms:modified xsi:type="dcterms:W3CDTF">2021-06-15T03:17:10Z</dcterms:modified>
</cp:coreProperties>
</file>