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2"/>
  </p:notesMasterIdLst>
  <p:sldIdLst>
    <p:sldId id="256" r:id="rId2"/>
    <p:sldId id="279" r:id="rId3"/>
    <p:sldId id="281" r:id="rId4"/>
    <p:sldId id="257" r:id="rId5"/>
    <p:sldId id="258" r:id="rId6"/>
    <p:sldId id="263" r:id="rId7"/>
    <p:sldId id="260" r:id="rId8"/>
    <p:sldId id="262" r:id="rId9"/>
    <p:sldId id="259" r:id="rId10"/>
    <p:sldId id="261" r:id="rId11"/>
    <p:sldId id="264" r:id="rId12"/>
    <p:sldId id="265" r:id="rId13"/>
    <p:sldId id="266" r:id="rId14"/>
    <p:sldId id="267" r:id="rId15"/>
    <p:sldId id="268" r:id="rId16"/>
    <p:sldId id="269" r:id="rId17"/>
    <p:sldId id="270" r:id="rId18"/>
    <p:sldId id="271" r:id="rId19"/>
    <p:sldId id="272" r:id="rId20"/>
    <p:sldId id="274" r:id="rId21"/>
    <p:sldId id="276" r:id="rId22"/>
    <p:sldId id="275" r:id="rId23"/>
    <p:sldId id="277" r:id="rId24"/>
    <p:sldId id="278" r:id="rId25"/>
    <p:sldId id="282" r:id="rId26"/>
    <p:sldId id="283" r:id="rId27"/>
    <p:sldId id="284" r:id="rId28"/>
    <p:sldId id="280" r:id="rId29"/>
    <p:sldId id="285"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35A05A-8481-4FF2-945C-7B089A9790E4}" type="datetimeFigureOut">
              <a:rPr lang="en-US" smtClean="0"/>
              <a:t>5/10/2021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6EA29-E67E-4891-9C23-BB490FB443CC}" type="slidenum">
              <a:rPr lang="en-US" smtClean="0"/>
              <a:t>‹#›</a:t>
            </a:fld>
            <a:endParaRPr lang="en-US"/>
          </a:p>
        </p:txBody>
      </p:sp>
    </p:spTree>
    <p:extLst>
      <p:ext uri="{BB962C8B-B14F-4D97-AF65-F5344CB8AC3E}">
        <p14:creationId xmlns:p14="http://schemas.microsoft.com/office/powerpoint/2010/main" val="700558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6EA29-E67E-4891-9C23-BB490FB443CC}" type="slidenum">
              <a:rPr lang="en-US" smtClean="0"/>
              <a:t>19</a:t>
            </a:fld>
            <a:endParaRPr lang="en-US"/>
          </a:p>
        </p:txBody>
      </p:sp>
    </p:spTree>
    <p:extLst>
      <p:ext uri="{BB962C8B-B14F-4D97-AF65-F5344CB8AC3E}">
        <p14:creationId xmlns:p14="http://schemas.microsoft.com/office/powerpoint/2010/main" val="1070354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53C615-0685-400E-ACAF-B03D4CCD0993}"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F71A5FD4-EABF-45B7-8CB3-9E6413F87D42}" type="slidenum">
              <a:rPr lang="en-US" smtClean="0"/>
              <a:t>‹#›</a:t>
            </a:fld>
            <a:endParaRPr lang="en-US"/>
          </a:p>
        </p:txBody>
      </p:sp>
    </p:spTree>
    <p:extLst>
      <p:ext uri="{BB962C8B-B14F-4D97-AF65-F5344CB8AC3E}">
        <p14:creationId xmlns:p14="http://schemas.microsoft.com/office/powerpoint/2010/main" val="423049521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53C615-0685-400E-ACAF-B03D4CCD0993}"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F71A5FD4-EABF-45B7-8CB3-9E6413F87D42}" type="slidenum">
              <a:rPr lang="en-US" smtClean="0"/>
              <a:t>‹#›</a:t>
            </a:fld>
            <a:endParaRPr lang="en-US"/>
          </a:p>
        </p:txBody>
      </p:sp>
    </p:spTree>
    <p:extLst>
      <p:ext uri="{BB962C8B-B14F-4D97-AF65-F5344CB8AC3E}">
        <p14:creationId xmlns:p14="http://schemas.microsoft.com/office/powerpoint/2010/main" val="3854724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53C615-0685-400E-ACAF-B03D4CCD0993}"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F71A5FD4-EABF-45B7-8CB3-9E6413F87D42}" type="slidenum">
              <a:rPr lang="en-US" smtClean="0"/>
              <a:t>‹#›</a:t>
            </a:fld>
            <a:endParaRPr lang="en-US"/>
          </a:p>
        </p:txBody>
      </p:sp>
    </p:spTree>
    <p:extLst>
      <p:ext uri="{BB962C8B-B14F-4D97-AF65-F5344CB8AC3E}">
        <p14:creationId xmlns:p14="http://schemas.microsoft.com/office/powerpoint/2010/main" val="4208007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53C615-0685-400E-ACAF-B03D4CCD0993}"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F71A5FD4-EABF-45B7-8CB3-9E6413F87D42}"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770303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53C615-0685-400E-ACAF-B03D4CCD0993}"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F71A5FD4-EABF-45B7-8CB3-9E6413F87D42}" type="slidenum">
              <a:rPr lang="en-US" smtClean="0"/>
              <a:t>‹#›</a:t>
            </a:fld>
            <a:endParaRPr lang="en-US"/>
          </a:p>
        </p:txBody>
      </p:sp>
    </p:spTree>
    <p:extLst>
      <p:ext uri="{BB962C8B-B14F-4D97-AF65-F5344CB8AC3E}">
        <p14:creationId xmlns:p14="http://schemas.microsoft.com/office/powerpoint/2010/main" val="2958389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C53C615-0685-400E-ACAF-B03D4CCD0993}" type="datetimeFigureOut">
              <a:rPr lang="en-US" smtClean="0"/>
              <a:t>5/10/2021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1A5FD4-EABF-45B7-8CB3-9E6413F87D42}" type="slidenum">
              <a:rPr lang="en-US" smtClean="0"/>
              <a:t>‹#›</a:t>
            </a:fld>
            <a:endParaRPr lang="en-US"/>
          </a:p>
        </p:txBody>
      </p:sp>
    </p:spTree>
    <p:extLst>
      <p:ext uri="{BB962C8B-B14F-4D97-AF65-F5344CB8AC3E}">
        <p14:creationId xmlns:p14="http://schemas.microsoft.com/office/powerpoint/2010/main" val="4211425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C53C615-0685-400E-ACAF-B03D4CCD0993}" type="datetimeFigureOut">
              <a:rPr lang="en-US" smtClean="0"/>
              <a:t>5/10/2021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1A5FD4-EABF-45B7-8CB3-9E6413F87D42}" type="slidenum">
              <a:rPr lang="en-US" smtClean="0"/>
              <a:t>‹#›</a:t>
            </a:fld>
            <a:endParaRPr lang="en-US"/>
          </a:p>
        </p:txBody>
      </p:sp>
    </p:spTree>
    <p:extLst>
      <p:ext uri="{BB962C8B-B14F-4D97-AF65-F5344CB8AC3E}">
        <p14:creationId xmlns:p14="http://schemas.microsoft.com/office/powerpoint/2010/main" val="3315062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53C615-0685-400E-ACAF-B03D4CCD0993}"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A5FD4-EABF-45B7-8CB3-9E6413F87D42}" type="slidenum">
              <a:rPr lang="en-US" smtClean="0"/>
              <a:t>‹#›</a:t>
            </a:fld>
            <a:endParaRPr lang="en-US"/>
          </a:p>
        </p:txBody>
      </p:sp>
    </p:spTree>
    <p:extLst>
      <p:ext uri="{BB962C8B-B14F-4D97-AF65-F5344CB8AC3E}">
        <p14:creationId xmlns:p14="http://schemas.microsoft.com/office/powerpoint/2010/main" val="3799456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5C53C615-0685-400E-ACAF-B03D4CCD0993}" type="datetimeFigureOut">
              <a:rPr lang="en-US" smtClean="0"/>
              <a:t>5/10/2021</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F71A5FD4-EABF-45B7-8CB3-9E6413F87D42}" type="slidenum">
              <a:rPr lang="en-US" smtClean="0"/>
              <a:t>‹#›</a:t>
            </a:fld>
            <a:endParaRPr lang="en-US"/>
          </a:p>
        </p:txBody>
      </p:sp>
    </p:spTree>
    <p:extLst>
      <p:ext uri="{BB962C8B-B14F-4D97-AF65-F5344CB8AC3E}">
        <p14:creationId xmlns:p14="http://schemas.microsoft.com/office/powerpoint/2010/main" val="2735377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53C615-0685-400E-ACAF-B03D4CCD0993}"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A5FD4-EABF-45B7-8CB3-9E6413F87D42}" type="slidenum">
              <a:rPr lang="en-US" smtClean="0"/>
              <a:t>‹#›</a:t>
            </a:fld>
            <a:endParaRPr lang="en-US"/>
          </a:p>
        </p:txBody>
      </p:sp>
    </p:spTree>
    <p:extLst>
      <p:ext uri="{BB962C8B-B14F-4D97-AF65-F5344CB8AC3E}">
        <p14:creationId xmlns:p14="http://schemas.microsoft.com/office/powerpoint/2010/main" val="233670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53C615-0685-400E-ACAF-B03D4CCD0993}"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F71A5FD4-EABF-45B7-8CB3-9E6413F87D42}" type="slidenum">
              <a:rPr lang="en-US" smtClean="0"/>
              <a:t>‹#›</a:t>
            </a:fld>
            <a:endParaRPr lang="en-US"/>
          </a:p>
        </p:txBody>
      </p:sp>
    </p:spTree>
    <p:extLst>
      <p:ext uri="{BB962C8B-B14F-4D97-AF65-F5344CB8AC3E}">
        <p14:creationId xmlns:p14="http://schemas.microsoft.com/office/powerpoint/2010/main" val="3367356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53C615-0685-400E-ACAF-B03D4CCD0993}"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A5FD4-EABF-45B7-8CB3-9E6413F87D42}" type="slidenum">
              <a:rPr lang="en-US" smtClean="0"/>
              <a:t>‹#›</a:t>
            </a:fld>
            <a:endParaRPr lang="en-US"/>
          </a:p>
        </p:txBody>
      </p:sp>
    </p:spTree>
    <p:extLst>
      <p:ext uri="{BB962C8B-B14F-4D97-AF65-F5344CB8AC3E}">
        <p14:creationId xmlns:p14="http://schemas.microsoft.com/office/powerpoint/2010/main" val="1600568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53C615-0685-400E-ACAF-B03D4CCD0993}" type="datetimeFigureOut">
              <a:rPr lang="en-US" smtClean="0"/>
              <a:t>5/10/2021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1A5FD4-EABF-45B7-8CB3-9E6413F87D42}" type="slidenum">
              <a:rPr lang="en-US" smtClean="0"/>
              <a:t>‹#›</a:t>
            </a:fld>
            <a:endParaRPr lang="en-US"/>
          </a:p>
        </p:txBody>
      </p:sp>
    </p:spTree>
    <p:extLst>
      <p:ext uri="{BB962C8B-B14F-4D97-AF65-F5344CB8AC3E}">
        <p14:creationId xmlns:p14="http://schemas.microsoft.com/office/powerpoint/2010/main" val="741321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53C615-0685-400E-ACAF-B03D4CCD0993}" type="datetimeFigureOut">
              <a:rPr lang="en-US" smtClean="0"/>
              <a:t>5/10/2021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1A5FD4-EABF-45B7-8CB3-9E6413F87D42}" type="slidenum">
              <a:rPr lang="en-US" smtClean="0"/>
              <a:t>‹#›</a:t>
            </a:fld>
            <a:endParaRPr lang="en-US"/>
          </a:p>
        </p:txBody>
      </p:sp>
    </p:spTree>
    <p:extLst>
      <p:ext uri="{BB962C8B-B14F-4D97-AF65-F5344CB8AC3E}">
        <p14:creationId xmlns:p14="http://schemas.microsoft.com/office/powerpoint/2010/main" val="1522729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C53C615-0685-400E-ACAF-B03D4CCD0993}" type="datetimeFigureOut">
              <a:rPr lang="en-US" smtClean="0"/>
              <a:t>5/10/2021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1A5FD4-EABF-45B7-8CB3-9E6413F87D42}" type="slidenum">
              <a:rPr lang="en-US" smtClean="0"/>
              <a:t>‹#›</a:t>
            </a:fld>
            <a:endParaRPr lang="en-US"/>
          </a:p>
        </p:txBody>
      </p:sp>
    </p:spTree>
    <p:extLst>
      <p:ext uri="{BB962C8B-B14F-4D97-AF65-F5344CB8AC3E}">
        <p14:creationId xmlns:p14="http://schemas.microsoft.com/office/powerpoint/2010/main" val="162445821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53C615-0685-400E-ACAF-B03D4CCD0993}"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A5FD4-EABF-45B7-8CB3-9E6413F87D42}" type="slidenum">
              <a:rPr lang="en-US" smtClean="0"/>
              <a:t>‹#›</a:t>
            </a:fld>
            <a:endParaRPr lang="en-US"/>
          </a:p>
        </p:txBody>
      </p:sp>
    </p:spTree>
    <p:extLst>
      <p:ext uri="{BB962C8B-B14F-4D97-AF65-F5344CB8AC3E}">
        <p14:creationId xmlns:p14="http://schemas.microsoft.com/office/powerpoint/2010/main" val="246285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53C615-0685-400E-ACAF-B03D4CCD0993}"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A5FD4-EABF-45B7-8CB3-9E6413F87D42}" type="slidenum">
              <a:rPr lang="en-US" smtClean="0"/>
              <a:t>‹#›</a:t>
            </a:fld>
            <a:endParaRPr lang="en-US"/>
          </a:p>
        </p:txBody>
      </p:sp>
    </p:spTree>
    <p:extLst>
      <p:ext uri="{BB962C8B-B14F-4D97-AF65-F5344CB8AC3E}">
        <p14:creationId xmlns:p14="http://schemas.microsoft.com/office/powerpoint/2010/main" val="425384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C53C615-0685-400E-ACAF-B03D4CCD0993}" type="datetimeFigureOut">
              <a:rPr lang="en-US" smtClean="0"/>
              <a:t>5/10/2021</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F71A5FD4-EABF-45B7-8CB3-9E6413F87D42}" type="slidenum">
              <a:rPr lang="en-US" smtClean="0"/>
              <a:t>‹#›</a:t>
            </a:fld>
            <a:endParaRPr lang="en-US"/>
          </a:p>
        </p:txBody>
      </p:sp>
    </p:spTree>
    <p:extLst>
      <p:ext uri="{BB962C8B-B14F-4D97-AF65-F5344CB8AC3E}">
        <p14:creationId xmlns:p14="http://schemas.microsoft.com/office/powerpoint/2010/main" val="3470358720"/>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electrical4u.com/voltage-regulation-of-transforme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924EF-799E-4526-A746-E27C50D7FE80}"/>
              </a:ext>
            </a:extLst>
          </p:cNvPr>
          <p:cNvSpPr>
            <a:spLocks noGrp="1"/>
          </p:cNvSpPr>
          <p:nvPr>
            <p:ph type="title"/>
          </p:nvPr>
        </p:nvSpPr>
        <p:spPr/>
        <p:txBody>
          <a:bodyPr/>
          <a:lstStyle/>
          <a:p>
            <a:r>
              <a:rPr lang="en-US" dirty="0"/>
              <a:t>BINESWAR BRAHMA ENGINEERING COLLEGE</a:t>
            </a:r>
          </a:p>
        </p:txBody>
      </p:sp>
      <p:sp>
        <p:nvSpPr>
          <p:cNvPr id="3" name="Content Placeholder 2">
            <a:extLst>
              <a:ext uri="{FF2B5EF4-FFF2-40B4-BE49-F238E27FC236}">
                <a16:creationId xmlns:a16="http://schemas.microsoft.com/office/drawing/2014/main" id="{24FBC410-6EFA-4291-A741-9F92E2F607E1}"/>
              </a:ext>
            </a:extLst>
          </p:cNvPr>
          <p:cNvSpPr>
            <a:spLocks noGrp="1"/>
          </p:cNvSpPr>
          <p:nvPr>
            <p:ph idx="1"/>
          </p:nvPr>
        </p:nvSpPr>
        <p:spPr/>
        <p:txBody>
          <a:bodyPr>
            <a:normAutofit lnSpcReduction="10000"/>
          </a:bodyPr>
          <a:lstStyle/>
          <a:p>
            <a:pPr marL="0" indent="0">
              <a:buNone/>
            </a:pPr>
            <a:r>
              <a:rPr lang="en-US" dirty="0"/>
              <a:t>             DEPARTMENT OF ELECTRICAL ENGINEERING                                     </a:t>
            </a:r>
          </a:p>
          <a:p>
            <a:pPr marL="0" indent="0">
              <a:buNone/>
            </a:pPr>
            <a:r>
              <a:rPr lang="en-US" dirty="0"/>
              <a:t>                                POWER SYSTEM-I</a:t>
            </a:r>
          </a:p>
          <a:p>
            <a:endParaRPr lang="en-US" dirty="0"/>
          </a:p>
          <a:p>
            <a:endParaRPr lang="en-US" dirty="0"/>
          </a:p>
          <a:p>
            <a:endParaRPr lang="en-US" dirty="0"/>
          </a:p>
          <a:p>
            <a:pPr marL="0" indent="0">
              <a:buNone/>
            </a:pPr>
            <a:r>
              <a:rPr lang="en-US" dirty="0"/>
              <a:t>BISWANATH HAJOARY</a:t>
            </a:r>
          </a:p>
          <a:p>
            <a:pPr marL="0" indent="0">
              <a:buNone/>
            </a:pPr>
            <a:r>
              <a:rPr lang="en-US" dirty="0"/>
              <a:t>Asst. Professor </a:t>
            </a:r>
          </a:p>
          <a:p>
            <a:pPr marL="0" indent="0">
              <a:buNone/>
            </a:pPr>
            <a:r>
              <a:rPr lang="en-US" dirty="0"/>
              <a:t>Department of electrical Engineering</a:t>
            </a:r>
          </a:p>
        </p:txBody>
      </p:sp>
      <p:pic>
        <p:nvPicPr>
          <p:cNvPr id="7" name="Picture 6">
            <a:extLst>
              <a:ext uri="{FF2B5EF4-FFF2-40B4-BE49-F238E27FC236}">
                <a16:creationId xmlns:a16="http://schemas.microsoft.com/office/drawing/2014/main" id="{E6DC57FD-3507-4000-B961-53F1E8D87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189" y="454791"/>
            <a:ext cx="1677811" cy="1677811"/>
          </a:xfrm>
          <a:prstGeom prst="rect">
            <a:avLst/>
          </a:prstGeom>
        </p:spPr>
      </p:pic>
    </p:spTree>
    <p:extLst>
      <p:ext uri="{BB962C8B-B14F-4D97-AF65-F5344CB8AC3E}">
        <p14:creationId xmlns:p14="http://schemas.microsoft.com/office/powerpoint/2010/main" val="405730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A383F-D11F-47FB-BBB2-020801CFF7C2}"/>
              </a:ext>
            </a:extLst>
          </p:cNvPr>
          <p:cNvSpPr>
            <a:spLocks noGrp="1"/>
          </p:cNvSpPr>
          <p:nvPr>
            <p:ph type="title"/>
          </p:nvPr>
        </p:nvSpPr>
        <p:spPr/>
        <p:txBody>
          <a:bodyPr>
            <a:normAutofit/>
          </a:bodyPr>
          <a:lstStyle/>
          <a:p>
            <a:r>
              <a:rPr lang="en-US" sz="4000" b="0" i="0" u="none" strike="noStrike" baseline="0" dirty="0">
                <a:latin typeface="Times New Roman" panose="02020603050405020304" pitchFamily="18" charset="0"/>
                <a:cs typeface="Times New Roman" panose="02020603050405020304" pitchFamily="18" charset="0"/>
              </a:rPr>
              <a:t>Steam Power Station (Thermal Station)</a:t>
            </a:r>
            <a:endParaRPr lang="en-US" sz="6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6105F25-333A-4E93-BDDB-DDB115C5347E}"/>
              </a:ext>
            </a:extLst>
          </p:cNvPr>
          <p:cNvSpPr>
            <a:spLocks noGrp="1"/>
          </p:cNvSpPr>
          <p:nvPr>
            <p:ph idx="1"/>
          </p:nvPr>
        </p:nvSpPr>
        <p:spPr>
          <a:xfrm>
            <a:off x="680321" y="2020711"/>
            <a:ext cx="11037546" cy="3915478"/>
          </a:xfrm>
        </p:spPr>
        <p:txBody>
          <a:bodyPr/>
          <a:lstStyle/>
          <a:p>
            <a:pPr algn="l"/>
            <a:r>
              <a:rPr lang="en-US" sz="2400" b="0" i="1" u="none" strike="noStrike" baseline="0" dirty="0">
                <a:latin typeface="Times New Roman" panose="02020603050405020304" pitchFamily="18" charset="0"/>
              </a:rPr>
              <a:t>A generating station which converts heat energy of coal combustion into electrical energy is known as a </a:t>
            </a:r>
            <a:r>
              <a:rPr lang="en-US" sz="2400" b="1" i="0" u="none" strike="noStrike" baseline="0" dirty="0">
                <a:solidFill>
                  <a:srgbClr val="00B050"/>
                </a:solidFill>
                <a:latin typeface="Times New Roman" panose="02020603050405020304" pitchFamily="18" charset="0"/>
              </a:rPr>
              <a:t>steam power station</a:t>
            </a:r>
            <a:r>
              <a:rPr lang="en-US" sz="2400" b="1" i="0" u="none" strike="noStrike" baseline="0" dirty="0">
                <a:solidFill>
                  <a:srgbClr val="ED008D"/>
                </a:solidFill>
                <a:latin typeface="Times New Roman" panose="02020603050405020304" pitchFamily="18" charset="0"/>
              </a:rPr>
              <a:t>.</a:t>
            </a:r>
          </a:p>
          <a:p>
            <a:pPr algn="l"/>
            <a:r>
              <a:rPr lang="en-US" sz="2400" b="0" i="0" u="none" strike="noStrike" baseline="0" dirty="0">
                <a:latin typeface="Times New Roman" panose="02020603050405020304" pitchFamily="18" charset="0"/>
              </a:rPr>
              <a:t>A steam power station basically works on the Rankine cycle.</a:t>
            </a:r>
          </a:p>
          <a:p>
            <a:pPr algn="just"/>
            <a:r>
              <a:rPr lang="en-US" sz="1800" b="0" i="0" u="none" strike="noStrike" baseline="0" dirty="0">
                <a:latin typeface="Times New Roman" panose="02020603050405020304" pitchFamily="18" charset="0"/>
              </a:rPr>
              <a:t>Steam is produced in the boiler by utilizing the heat of coal combustion. The steam is then expanded in the prime mover (</a:t>
            </a:r>
            <a:r>
              <a:rPr lang="en-US" sz="1800" b="0" i="1" u="none" strike="noStrike" baseline="0" dirty="0">
                <a:latin typeface="Times New Roman" panose="02020603050405020304" pitchFamily="18" charset="0"/>
              </a:rPr>
              <a:t>i.e</a:t>
            </a:r>
            <a:r>
              <a:rPr lang="en-US" sz="1800" b="0" i="0" u="none" strike="noStrike" baseline="0" dirty="0">
                <a:latin typeface="Times New Roman" panose="02020603050405020304" pitchFamily="18" charset="0"/>
              </a:rPr>
              <a:t>., steam turbine) and is condensed in a condenser to be fed into the boiler again. The steam turbine drives the alternator </a:t>
            </a:r>
            <a:r>
              <a:rPr lang="en-US" sz="1800" b="0" i="0" u="none" strike="noStrike" baseline="0" dirty="0" err="1">
                <a:latin typeface="Times New Roman" panose="02020603050405020304" pitchFamily="18" charset="0"/>
              </a:rPr>
              <a:t>whichh</a:t>
            </a:r>
            <a:r>
              <a:rPr lang="en-US" sz="1800" b="0" i="0" u="none" strike="noStrike" baseline="0" dirty="0">
                <a:latin typeface="Times New Roman" panose="02020603050405020304" pitchFamily="18" charset="0"/>
              </a:rPr>
              <a:t> converts mechanical energy of the turbine into electrical energy.</a:t>
            </a:r>
          </a:p>
          <a:p>
            <a:pPr algn="just"/>
            <a:endParaRPr lang="en-US" sz="1800" b="0" i="0" u="none" strike="noStrike" baseline="0" dirty="0">
              <a:latin typeface="Times New Roman" panose="02020603050405020304" pitchFamily="18" charset="0"/>
            </a:endParaRPr>
          </a:p>
          <a:p>
            <a:pPr algn="l"/>
            <a:endParaRPr lang="en-US" dirty="0"/>
          </a:p>
        </p:txBody>
      </p:sp>
      <p:pic>
        <p:nvPicPr>
          <p:cNvPr id="4" name="Picture 3">
            <a:extLst>
              <a:ext uri="{FF2B5EF4-FFF2-40B4-BE49-F238E27FC236}">
                <a16:creationId xmlns:a16="http://schemas.microsoft.com/office/drawing/2014/main" id="{240925CB-4243-41ED-8128-880CD2A85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189" y="454791"/>
            <a:ext cx="1677811" cy="1677811"/>
          </a:xfrm>
          <a:prstGeom prst="rect">
            <a:avLst/>
          </a:prstGeom>
        </p:spPr>
      </p:pic>
    </p:spTree>
    <p:extLst>
      <p:ext uri="{BB962C8B-B14F-4D97-AF65-F5344CB8AC3E}">
        <p14:creationId xmlns:p14="http://schemas.microsoft.com/office/powerpoint/2010/main" val="2000779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210568-5868-474F-A796-23F7022A75FE}"/>
              </a:ext>
            </a:extLst>
          </p:cNvPr>
          <p:cNvSpPr txBox="1"/>
          <p:nvPr/>
        </p:nvSpPr>
        <p:spPr>
          <a:xfrm>
            <a:off x="620887" y="577251"/>
            <a:ext cx="9787469" cy="2123658"/>
          </a:xfrm>
          <a:prstGeom prst="rect">
            <a:avLst/>
          </a:prstGeom>
          <a:noFill/>
        </p:spPr>
        <p:txBody>
          <a:bodyPr wrap="square">
            <a:spAutoFit/>
          </a:bodyPr>
          <a:lstStyle/>
          <a:p>
            <a:pPr algn="l"/>
            <a:r>
              <a:rPr lang="en-US" sz="2400" b="0" i="0" u="none" strike="noStrike" baseline="0" dirty="0">
                <a:solidFill>
                  <a:srgbClr val="005AAB"/>
                </a:solidFill>
                <a:latin typeface="Arial" panose="020B0604020202020204" pitchFamily="34" charset="0"/>
              </a:rPr>
              <a:t>Advantages</a:t>
            </a:r>
          </a:p>
          <a:p>
            <a:pPr algn="l"/>
            <a:r>
              <a:rPr lang="en-US" sz="1800" b="1" i="0" u="none" strike="noStrike" baseline="0" dirty="0">
                <a:latin typeface="Times New Roman" panose="02020603050405020304" pitchFamily="18" charset="0"/>
              </a:rPr>
              <a:t>(</a:t>
            </a:r>
            <a:r>
              <a:rPr lang="en-US" sz="1800" b="1" i="1" u="none" strike="noStrike" baseline="0" dirty="0" err="1">
                <a:latin typeface="Times New Roman" panose="02020603050405020304" pitchFamily="18" charset="0"/>
              </a:rPr>
              <a:t>i</a:t>
            </a:r>
            <a:r>
              <a:rPr lang="en-US" sz="1800" b="1"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The fuel (</a:t>
            </a:r>
            <a:r>
              <a:rPr lang="en-US" sz="1800" b="0" i="1" u="none" strike="noStrike" baseline="0" dirty="0">
                <a:latin typeface="Times New Roman" panose="02020603050405020304" pitchFamily="18" charset="0"/>
              </a:rPr>
              <a:t>i.e., </a:t>
            </a:r>
            <a:r>
              <a:rPr lang="en-US" sz="1800" b="0" i="0" u="none" strike="noStrike" baseline="0" dirty="0">
                <a:latin typeface="Times New Roman" panose="02020603050405020304" pitchFamily="18" charset="0"/>
              </a:rPr>
              <a:t>coal) used is quite cheap.</a:t>
            </a:r>
          </a:p>
          <a:p>
            <a:pPr algn="l"/>
            <a:r>
              <a:rPr lang="en-US" sz="1800" b="1" i="0" u="none" strike="noStrike" baseline="0" dirty="0">
                <a:latin typeface="Times New Roman" panose="02020603050405020304" pitchFamily="18" charset="0"/>
              </a:rPr>
              <a:t>(</a:t>
            </a:r>
            <a:r>
              <a:rPr lang="en-US" sz="1800" b="1" i="1" u="none" strike="noStrike" baseline="0" dirty="0">
                <a:latin typeface="Times New Roman" panose="02020603050405020304" pitchFamily="18" charset="0"/>
              </a:rPr>
              <a:t>ii</a:t>
            </a:r>
            <a:r>
              <a:rPr lang="en-US" sz="1800" b="1"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Less initial cost as compared to other generating stations.</a:t>
            </a:r>
          </a:p>
          <a:p>
            <a:pPr algn="l"/>
            <a:r>
              <a:rPr lang="en-US" sz="1800" b="1" i="0" u="none" strike="noStrike" baseline="0" dirty="0">
                <a:latin typeface="Times New Roman" panose="02020603050405020304" pitchFamily="18" charset="0"/>
              </a:rPr>
              <a:t>(</a:t>
            </a:r>
            <a:r>
              <a:rPr lang="en-US" sz="1800" b="1" i="1" u="none" strike="noStrike" baseline="0" dirty="0">
                <a:latin typeface="Times New Roman" panose="02020603050405020304" pitchFamily="18" charset="0"/>
              </a:rPr>
              <a:t>iii</a:t>
            </a:r>
            <a:r>
              <a:rPr lang="en-US" sz="1800" b="1"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It can be installed at any place irrespective of the existence of coal. The coal can be transported</a:t>
            </a:r>
          </a:p>
          <a:p>
            <a:pPr algn="l"/>
            <a:r>
              <a:rPr lang="en-US" sz="1800" b="0" i="0" u="none" strike="noStrike" baseline="0" dirty="0">
                <a:latin typeface="Times New Roman" panose="02020603050405020304" pitchFamily="18" charset="0"/>
              </a:rPr>
              <a:t>to the site of the plant by rail or road.</a:t>
            </a:r>
          </a:p>
          <a:p>
            <a:pPr algn="l"/>
            <a:r>
              <a:rPr lang="en-US" sz="1800" b="1" i="0" u="none" strike="noStrike" baseline="0" dirty="0">
                <a:latin typeface="Times New Roman" panose="02020603050405020304" pitchFamily="18" charset="0"/>
              </a:rPr>
              <a:t>(</a:t>
            </a:r>
            <a:r>
              <a:rPr lang="en-US" sz="1800" b="1" i="1" u="none" strike="noStrike" baseline="0" dirty="0">
                <a:latin typeface="Times New Roman" panose="02020603050405020304" pitchFamily="18" charset="0"/>
              </a:rPr>
              <a:t>iv</a:t>
            </a:r>
            <a:r>
              <a:rPr lang="en-US" sz="1800" b="1"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It requires less space as compared to the hydroelectric power station.</a:t>
            </a:r>
          </a:p>
          <a:p>
            <a:pPr algn="l"/>
            <a:r>
              <a:rPr lang="en-US" sz="1800" b="1" i="0" u="none" strike="noStrike" baseline="0" dirty="0">
                <a:latin typeface="Times New Roman" panose="02020603050405020304" pitchFamily="18" charset="0"/>
              </a:rPr>
              <a:t>(</a:t>
            </a:r>
            <a:r>
              <a:rPr lang="en-US" sz="1800" b="1" i="1" u="none" strike="noStrike" baseline="0" dirty="0">
                <a:latin typeface="Times New Roman" panose="02020603050405020304" pitchFamily="18" charset="0"/>
              </a:rPr>
              <a:t>v</a:t>
            </a:r>
            <a:r>
              <a:rPr lang="en-US" sz="1800" b="1"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The cost of generation is lesser than that of the diesel power station.</a:t>
            </a:r>
            <a:endParaRPr lang="en-US" dirty="0"/>
          </a:p>
        </p:txBody>
      </p:sp>
      <p:sp>
        <p:nvSpPr>
          <p:cNvPr id="5" name="TextBox 4">
            <a:extLst>
              <a:ext uri="{FF2B5EF4-FFF2-40B4-BE49-F238E27FC236}">
                <a16:creationId xmlns:a16="http://schemas.microsoft.com/office/drawing/2014/main" id="{BF91BB84-8D43-4DDA-8EED-513398EFA8BE}"/>
              </a:ext>
            </a:extLst>
          </p:cNvPr>
          <p:cNvSpPr txBox="1"/>
          <p:nvPr/>
        </p:nvSpPr>
        <p:spPr>
          <a:xfrm>
            <a:off x="620887" y="2700909"/>
            <a:ext cx="8410222" cy="1015663"/>
          </a:xfrm>
          <a:prstGeom prst="rect">
            <a:avLst/>
          </a:prstGeom>
          <a:noFill/>
        </p:spPr>
        <p:txBody>
          <a:bodyPr wrap="square">
            <a:spAutoFit/>
          </a:bodyPr>
          <a:lstStyle/>
          <a:p>
            <a:pPr algn="l"/>
            <a:r>
              <a:rPr lang="en-US" sz="2400" b="0" i="0" u="none" strike="noStrike" baseline="0" dirty="0">
                <a:solidFill>
                  <a:srgbClr val="005AAB"/>
                </a:solidFill>
                <a:latin typeface="Arial" panose="020B0604020202020204" pitchFamily="34" charset="0"/>
              </a:rPr>
              <a:t>Disadvantages</a:t>
            </a:r>
          </a:p>
          <a:p>
            <a:pPr algn="l"/>
            <a:r>
              <a:rPr lang="en-US" sz="1800" b="1" i="0" u="none" strike="noStrike" baseline="0" dirty="0">
                <a:latin typeface="Times New Roman" panose="02020603050405020304" pitchFamily="18" charset="0"/>
              </a:rPr>
              <a:t>(</a:t>
            </a:r>
            <a:r>
              <a:rPr lang="en-US" sz="1800" b="1" i="1" u="none" strike="noStrike" baseline="0" dirty="0" err="1">
                <a:latin typeface="Times New Roman" panose="02020603050405020304" pitchFamily="18" charset="0"/>
              </a:rPr>
              <a:t>i</a:t>
            </a:r>
            <a:r>
              <a:rPr lang="en-US" sz="1800" b="1"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It pollutes the atmosphere due to the production of large amount of smoke and fumes.</a:t>
            </a:r>
          </a:p>
          <a:p>
            <a:pPr algn="l"/>
            <a:r>
              <a:rPr lang="en-US" sz="1800" b="1" i="0" u="none" strike="noStrike" baseline="0" dirty="0">
                <a:latin typeface="Times New Roman" panose="02020603050405020304" pitchFamily="18" charset="0"/>
              </a:rPr>
              <a:t>(</a:t>
            </a:r>
            <a:r>
              <a:rPr lang="en-US" sz="1800" b="1" i="1" u="none" strike="noStrike" baseline="0" dirty="0">
                <a:latin typeface="Times New Roman" panose="02020603050405020304" pitchFamily="18" charset="0"/>
              </a:rPr>
              <a:t>ii</a:t>
            </a:r>
            <a:r>
              <a:rPr lang="en-US" sz="1800" b="1"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It is costlier in running cost as compared to hydroelectric plant.</a:t>
            </a:r>
            <a:endParaRPr lang="en-US" dirty="0"/>
          </a:p>
        </p:txBody>
      </p:sp>
      <p:pic>
        <p:nvPicPr>
          <p:cNvPr id="6" name="Picture 5">
            <a:extLst>
              <a:ext uri="{FF2B5EF4-FFF2-40B4-BE49-F238E27FC236}">
                <a16:creationId xmlns:a16="http://schemas.microsoft.com/office/drawing/2014/main" id="{AC4908F9-B8F4-467E-997B-8A699017CD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189" y="454791"/>
            <a:ext cx="1677811" cy="1677811"/>
          </a:xfrm>
          <a:prstGeom prst="rect">
            <a:avLst/>
          </a:prstGeom>
        </p:spPr>
      </p:pic>
    </p:spTree>
    <p:extLst>
      <p:ext uri="{BB962C8B-B14F-4D97-AF65-F5344CB8AC3E}">
        <p14:creationId xmlns:p14="http://schemas.microsoft.com/office/powerpoint/2010/main" val="2297743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7DFDC-43A4-4464-9DCD-94CAE7E72C11}"/>
              </a:ext>
            </a:extLst>
          </p:cNvPr>
          <p:cNvSpPr>
            <a:spLocks noGrp="1"/>
          </p:cNvSpPr>
          <p:nvPr>
            <p:ph type="title"/>
          </p:nvPr>
        </p:nvSpPr>
        <p:spPr/>
        <p:txBody>
          <a:bodyPr/>
          <a:lstStyle/>
          <a:p>
            <a:r>
              <a:rPr lang="en-US" dirty="0"/>
              <a:t>Schematic Diagram of steam Power plant</a:t>
            </a:r>
          </a:p>
        </p:txBody>
      </p:sp>
      <p:pic>
        <p:nvPicPr>
          <p:cNvPr id="4" name="Picture 3">
            <a:extLst>
              <a:ext uri="{FF2B5EF4-FFF2-40B4-BE49-F238E27FC236}">
                <a16:creationId xmlns:a16="http://schemas.microsoft.com/office/drawing/2014/main" id="{DDD2F7D7-E151-469D-A97B-293C968F122A}"/>
              </a:ext>
            </a:extLst>
          </p:cNvPr>
          <p:cNvPicPr>
            <a:picLocks noChangeAspect="1"/>
          </p:cNvPicPr>
          <p:nvPr/>
        </p:nvPicPr>
        <p:blipFill>
          <a:blip r:embed="rId2"/>
          <a:stretch>
            <a:fillRect/>
          </a:stretch>
        </p:blipFill>
        <p:spPr>
          <a:xfrm>
            <a:off x="2422317" y="1834166"/>
            <a:ext cx="6129867" cy="4918404"/>
          </a:xfrm>
          <a:prstGeom prst="rect">
            <a:avLst/>
          </a:prstGeom>
        </p:spPr>
      </p:pic>
      <p:pic>
        <p:nvPicPr>
          <p:cNvPr id="5" name="Picture 4">
            <a:extLst>
              <a:ext uri="{FF2B5EF4-FFF2-40B4-BE49-F238E27FC236}">
                <a16:creationId xmlns:a16="http://schemas.microsoft.com/office/drawing/2014/main" id="{9137385B-2739-4439-B0C5-EC237E489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189" y="454791"/>
            <a:ext cx="1677811" cy="1677811"/>
          </a:xfrm>
          <a:prstGeom prst="rect">
            <a:avLst/>
          </a:prstGeom>
        </p:spPr>
      </p:pic>
    </p:spTree>
    <p:extLst>
      <p:ext uri="{BB962C8B-B14F-4D97-AF65-F5344CB8AC3E}">
        <p14:creationId xmlns:p14="http://schemas.microsoft.com/office/powerpoint/2010/main" val="1973837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43B2C9-3462-4616-A68F-0B84B189141A}"/>
              </a:ext>
            </a:extLst>
          </p:cNvPr>
          <p:cNvSpPr txBox="1"/>
          <p:nvPr/>
        </p:nvSpPr>
        <p:spPr>
          <a:xfrm>
            <a:off x="688622" y="291658"/>
            <a:ext cx="9776178" cy="646331"/>
          </a:xfrm>
          <a:prstGeom prst="rect">
            <a:avLst/>
          </a:prstGeom>
          <a:noFill/>
        </p:spPr>
        <p:txBody>
          <a:bodyPr wrap="square">
            <a:spAutoFit/>
          </a:bodyPr>
          <a:lstStyle/>
          <a:p>
            <a:pPr marL="285750" indent="-285750" algn="l">
              <a:buFont typeface="Wingdings" panose="05000000000000000000" pitchFamily="2" charset="2"/>
              <a:buChar char="Ø"/>
            </a:pPr>
            <a:r>
              <a:rPr lang="en-US" b="1" i="0" u="none" strike="noStrike" baseline="0" dirty="0">
                <a:solidFill>
                  <a:srgbClr val="002060"/>
                </a:solidFill>
                <a:latin typeface="Times New Roman" panose="02020603050405020304" pitchFamily="18" charset="0"/>
              </a:rPr>
              <a:t>Steam generating plant</a:t>
            </a:r>
            <a:r>
              <a:rPr lang="en-US" b="1" i="0" u="none" strike="noStrike" baseline="0" dirty="0">
                <a:latin typeface="Times New Roman" panose="02020603050405020304" pitchFamily="18" charset="0"/>
              </a:rPr>
              <a:t>. </a:t>
            </a:r>
            <a:r>
              <a:rPr lang="en-US" b="0" i="0" u="none" strike="noStrike" baseline="0" dirty="0">
                <a:latin typeface="Times New Roman" panose="02020603050405020304" pitchFamily="18" charset="0"/>
              </a:rPr>
              <a:t>The steam generating plant consists of a boiler for the production of</a:t>
            </a:r>
          </a:p>
          <a:p>
            <a:pPr algn="l"/>
            <a:r>
              <a:rPr lang="en-US" b="0" i="0" u="none" strike="noStrike" baseline="0" dirty="0">
                <a:latin typeface="Times New Roman" panose="02020603050405020304" pitchFamily="18" charset="0"/>
              </a:rPr>
              <a:t>steam and other auxiliary equipment for the </a:t>
            </a:r>
            <a:r>
              <a:rPr lang="en-US" b="0" i="0" u="none" strike="noStrike" baseline="0" dirty="0" err="1">
                <a:latin typeface="Times New Roman" panose="02020603050405020304" pitchFamily="18" charset="0"/>
              </a:rPr>
              <a:t>utilisation</a:t>
            </a:r>
            <a:r>
              <a:rPr lang="en-US" b="0" i="0" u="none" strike="noStrike" baseline="0" dirty="0">
                <a:latin typeface="Times New Roman" panose="02020603050405020304" pitchFamily="18" charset="0"/>
              </a:rPr>
              <a:t> of flue gases.</a:t>
            </a:r>
            <a:endParaRPr lang="en-US" dirty="0"/>
          </a:p>
        </p:txBody>
      </p:sp>
      <p:sp>
        <p:nvSpPr>
          <p:cNvPr id="5" name="TextBox 4">
            <a:extLst>
              <a:ext uri="{FF2B5EF4-FFF2-40B4-BE49-F238E27FC236}">
                <a16:creationId xmlns:a16="http://schemas.microsoft.com/office/drawing/2014/main" id="{831FD93C-ACC3-4352-9F3E-3B0F912698F1}"/>
              </a:ext>
            </a:extLst>
          </p:cNvPr>
          <p:cNvSpPr txBox="1"/>
          <p:nvPr/>
        </p:nvSpPr>
        <p:spPr>
          <a:xfrm>
            <a:off x="688621" y="1107490"/>
            <a:ext cx="9776179" cy="646331"/>
          </a:xfrm>
          <a:prstGeom prst="rect">
            <a:avLst/>
          </a:prstGeom>
          <a:noFill/>
        </p:spPr>
        <p:txBody>
          <a:bodyPr wrap="square">
            <a:spAutoFit/>
          </a:bodyPr>
          <a:lstStyle/>
          <a:p>
            <a:pPr algn="l"/>
            <a:r>
              <a:rPr lang="en-US" b="1" i="0" u="none" strike="noStrike" baseline="0" dirty="0">
                <a:solidFill>
                  <a:srgbClr val="002060"/>
                </a:solidFill>
                <a:latin typeface="Times New Roman" panose="02020603050405020304" pitchFamily="18" charset="0"/>
              </a:rPr>
              <a:t>(</a:t>
            </a:r>
            <a:r>
              <a:rPr lang="en-US" b="1" i="1" u="none" strike="noStrike" baseline="0" dirty="0" err="1">
                <a:solidFill>
                  <a:srgbClr val="002060"/>
                </a:solidFill>
                <a:latin typeface="Times New Roman" panose="02020603050405020304" pitchFamily="18" charset="0"/>
              </a:rPr>
              <a:t>i</a:t>
            </a:r>
            <a:r>
              <a:rPr lang="en-US" b="1" i="0" u="none" strike="noStrike" baseline="0" dirty="0">
                <a:solidFill>
                  <a:srgbClr val="002060"/>
                </a:solidFill>
                <a:latin typeface="Times New Roman" panose="02020603050405020304" pitchFamily="18" charset="0"/>
              </a:rPr>
              <a:t>) </a:t>
            </a:r>
            <a:r>
              <a:rPr lang="en-US" b="0" i="1" u="none" strike="noStrike" baseline="0" dirty="0">
                <a:solidFill>
                  <a:srgbClr val="002060"/>
                </a:solidFill>
                <a:latin typeface="Times New Roman" panose="02020603050405020304" pitchFamily="18" charset="0"/>
              </a:rPr>
              <a:t>Boiler</a:t>
            </a:r>
            <a:r>
              <a:rPr lang="en-US" b="0" i="0" u="none" strike="noStrike" baseline="0" dirty="0">
                <a:latin typeface="Times New Roman" panose="02020603050405020304" pitchFamily="18" charset="0"/>
              </a:rPr>
              <a:t>. The heat of combustion of coal in the boiler is </a:t>
            </a:r>
            <a:r>
              <a:rPr lang="en-US" b="0" i="0" u="none" strike="noStrike" baseline="0" dirty="0" err="1">
                <a:latin typeface="Times New Roman" panose="02020603050405020304" pitchFamily="18" charset="0"/>
              </a:rPr>
              <a:t>utilised</a:t>
            </a:r>
            <a:r>
              <a:rPr lang="en-US" b="0" i="0" u="none" strike="noStrike" baseline="0" dirty="0">
                <a:latin typeface="Times New Roman" panose="02020603050405020304" pitchFamily="18" charset="0"/>
              </a:rPr>
              <a:t> to convert water into steam at high temperature and pressure.</a:t>
            </a:r>
            <a:endParaRPr lang="en-US" dirty="0"/>
          </a:p>
        </p:txBody>
      </p:sp>
      <p:sp>
        <p:nvSpPr>
          <p:cNvPr id="7" name="TextBox 6">
            <a:extLst>
              <a:ext uri="{FF2B5EF4-FFF2-40B4-BE49-F238E27FC236}">
                <a16:creationId xmlns:a16="http://schemas.microsoft.com/office/drawing/2014/main" id="{22B1FD50-E498-4EC8-9ACF-9E87568BBDFF}"/>
              </a:ext>
            </a:extLst>
          </p:cNvPr>
          <p:cNvSpPr txBox="1"/>
          <p:nvPr/>
        </p:nvSpPr>
        <p:spPr>
          <a:xfrm>
            <a:off x="688621" y="1923322"/>
            <a:ext cx="10984089" cy="1477328"/>
          </a:xfrm>
          <a:prstGeom prst="rect">
            <a:avLst/>
          </a:prstGeom>
          <a:noFill/>
        </p:spPr>
        <p:txBody>
          <a:bodyPr wrap="square">
            <a:spAutoFit/>
          </a:bodyPr>
          <a:lstStyle/>
          <a:p>
            <a:pPr algn="just"/>
            <a:r>
              <a:rPr lang="en-US" b="1" i="0" u="none" strike="noStrike" baseline="0" dirty="0">
                <a:solidFill>
                  <a:srgbClr val="002060"/>
                </a:solidFill>
                <a:latin typeface="Times New Roman" panose="02020603050405020304" pitchFamily="18" charset="0"/>
              </a:rPr>
              <a:t>(</a:t>
            </a:r>
            <a:r>
              <a:rPr lang="en-US" b="1" i="1" u="none" strike="noStrike" baseline="0" dirty="0">
                <a:solidFill>
                  <a:srgbClr val="002060"/>
                </a:solidFill>
                <a:latin typeface="Times New Roman" panose="02020603050405020304" pitchFamily="18" charset="0"/>
              </a:rPr>
              <a:t>ii</a:t>
            </a:r>
            <a:r>
              <a:rPr lang="en-US" b="1" i="0" u="none" strike="noStrike" baseline="0" dirty="0">
                <a:solidFill>
                  <a:srgbClr val="002060"/>
                </a:solidFill>
                <a:latin typeface="Times New Roman" panose="02020603050405020304" pitchFamily="18" charset="0"/>
              </a:rPr>
              <a:t>) </a:t>
            </a:r>
            <a:r>
              <a:rPr lang="en-US" b="0" i="1" u="none" strike="noStrike" baseline="0" dirty="0">
                <a:solidFill>
                  <a:srgbClr val="002060"/>
                </a:solidFill>
                <a:latin typeface="Times New Roman" panose="02020603050405020304" pitchFamily="18" charset="0"/>
              </a:rPr>
              <a:t>Superheater</a:t>
            </a:r>
            <a:r>
              <a:rPr lang="en-US" b="0" i="1" u="none" strike="noStrike" baseline="0" dirty="0">
                <a:latin typeface="Times New Roman" panose="02020603050405020304" pitchFamily="18" charset="0"/>
              </a:rPr>
              <a:t>. </a:t>
            </a:r>
            <a:r>
              <a:rPr lang="en-US" b="0" i="0" u="none" strike="noStrike" baseline="0" dirty="0">
                <a:latin typeface="Times New Roman" panose="02020603050405020304" pitchFamily="18" charset="0"/>
              </a:rPr>
              <a:t>The steam produced in the boiler is wet and is passed through a superheater where it is dried and superheated (</a:t>
            </a:r>
            <a:r>
              <a:rPr lang="en-US" b="0" i="1" u="none" strike="noStrike" baseline="0" dirty="0">
                <a:latin typeface="Times New Roman" panose="02020603050405020304" pitchFamily="18" charset="0"/>
              </a:rPr>
              <a:t>i.e</a:t>
            </a:r>
            <a:r>
              <a:rPr lang="en-US" b="0" i="0" u="none" strike="noStrike" baseline="0" dirty="0">
                <a:latin typeface="Times New Roman" panose="02020603050405020304" pitchFamily="18" charset="0"/>
              </a:rPr>
              <a:t>., steam temperature increased above that of boiling point of water) by the flue gases on their way to chimney. Superheating provides two principal benefits. Firstly, the overall efficiency is increased. Secondly, too much condensation in the last stages of turbine (which would cause blade corrosion) is avoided. The superheated steam from the superheater is fed to steam turbine through the main valve.</a:t>
            </a:r>
            <a:endParaRPr lang="en-US" dirty="0"/>
          </a:p>
        </p:txBody>
      </p:sp>
      <p:sp>
        <p:nvSpPr>
          <p:cNvPr id="9" name="TextBox 8">
            <a:extLst>
              <a:ext uri="{FF2B5EF4-FFF2-40B4-BE49-F238E27FC236}">
                <a16:creationId xmlns:a16="http://schemas.microsoft.com/office/drawing/2014/main" id="{876A9127-0A33-4723-A2A8-F7CB04D6FF07}"/>
              </a:ext>
            </a:extLst>
          </p:cNvPr>
          <p:cNvSpPr txBox="1"/>
          <p:nvPr/>
        </p:nvSpPr>
        <p:spPr>
          <a:xfrm>
            <a:off x="637819" y="3392312"/>
            <a:ext cx="11311467" cy="923330"/>
          </a:xfrm>
          <a:prstGeom prst="rect">
            <a:avLst/>
          </a:prstGeom>
          <a:noFill/>
        </p:spPr>
        <p:txBody>
          <a:bodyPr wrap="square">
            <a:spAutoFit/>
          </a:bodyPr>
          <a:lstStyle/>
          <a:p>
            <a:pPr algn="just"/>
            <a:r>
              <a:rPr lang="en-US" b="1" i="0" u="none" strike="noStrike" baseline="0" dirty="0">
                <a:solidFill>
                  <a:srgbClr val="002060"/>
                </a:solidFill>
                <a:latin typeface="Times New Roman" panose="02020603050405020304" pitchFamily="18" charset="0"/>
              </a:rPr>
              <a:t>(</a:t>
            </a:r>
            <a:r>
              <a:rPr lang="en-US" b="1" i="1" u="none" strike="noStrike" baseline="0" dirty="0">
                <a:solidFill>
                  <a:srgbClr val="002060"/>
                </a:solidFill>
                <a:latin typeface="Times New Roman" panose="02020603050405020304" pitchFamily="18" charset="0"/>
              </a:rPr>
              <a:t>iii</a:t>
            </a:r>
            <a:r>
              <a:rPr lang="en-US" b="1" i="0" u="none" strike="noStrike" baseline="0" dirty="0">
                <a:solidFill>
                  <a:srgbClr val="002060"/>
                </a:solidFill>
                <a:latin typeface="Times New Roman" panose="02020603050405020304" pitchFamily="18" charset="0"/>
              </a:rPr>
              <a:t>) </a:t>
            </a:r>
            <a:r>
              <a:rPr lang="en-US" b="0" i="1" u="none" strike="noStrike" baseline="0" dirty="0">
                <a:solidFill>
                  <a:srgbClr val="002060"/>
                </a:solidFill>
                <a:latin typeface="Times New Roman" panose="02020603050405020304" pitchFamily="18" charset="0"/>
              </a:rPr>
              <a:t>Economizer. </a:t>
            </a:r>
            <a:r>
              <a:rPr lang="en-US" b="0" i="0" u="none" strike="noStrike" baseline="0" dirty="0">
                <a:latin typeface="Times New Roman" panose="02020603050405020304" pitchFamily="18" charset="0"/>
              </a:rPr>
              <a:t>An </a:t>
            </a:r>
            <a:r>
              <a:rPr lang="en-US" b="0" i="0" u="none" strike="noStrike" baseline="0" dirty="0" err="1">
                <a:latin typeface="Times New Roman" panose="02020603050405020304" pitchFamily="18" charset="0"/>
              </a:rPr>
              <a:t>economiser</a:t>
            </a:r>
            <a:r>
              <a:rPr lang="en-US" b="0" i="0" u="none" strike="noStrike" baseline="0" dirty="0">
                <a:latin typeface="Times New Roman" panose="02020603050405020304" pitchFamily="18" charset="0"/>
              </a:rPr>
              <a:t> is essentially a feed water heater and derives heat from the flue gases for this purpose. The feed water is fed to the economizer before supplying to the boiler. The </a:t>
            </a:r>
            <a:r>
              <a:rPr lang="en-US" b="0" i="0" u="none" strike="noStrike" baseline="0" dirty="0" err="1">
                <a:latin typeface="Times New Roman" panose="02020603050405020304" pitchFamily="18" charset="0"/>
              </a:rPr>
              <a:t>economiser</a:t>
            </a:r>
            <a:r>
              <a:rPr lang="en-US" b="0" i="0" u="none" strike="noStrike" baseline="0" dirty="0">
                <a:latin typeface="Times New Roman" panose="02020603050405020304" pitchFamily="18" charset="0"/>
              </a:rPr>
              <a:t> extracts a part of heat of flue gases to increase the feed water temperature</a:t>
            </a:r>
            <a:r>
              <a:rPr lang="en-US" b="0" i="0" u="none" strike="noStrike" baseline="0" dirty="0">
                <a:solidFill>
                  <a:srgbClr val="231F20"/>
                </a:solidFill>
                <a:latin typeface="Times New Roman" panose="02020603050405020304" pitchFamily="18" charset="0"/>
              </a:rPr>
              <a:t>.</a:t>
            </a:r>
            <a:endParaRPr lang="en-US" dirty="0"/>
          </a:p>
        </p:txBody>
      </p:sp>
      <p:sp>
        <p:nvSpPr>
          <p:cNvPr id="11" name="TextBox 10">
            <a:extLst>
              <a:ext uri="{FF2B5EF4-FFF2-40B4-BE49-F238E27FC236}">
                <a16:creationId xmlns:a16="http://schemas.microsoft.com/office/drawing/2014/main" id="{DFC1F4C4-FB6F-45E6-8275-784EAE7BAFE4}"/>
              </a:ext>
            </a:extLst>
          </p:cNvPr>
          <p:cNvSpPr txBox="1"/>
          <p:nvPr/>
        </p:nvSpPr>
        <p:spPr>
          <a:xfrm>
            <a:off x="603955" y="4285062"/>
            <a:ext cx="10984089" cy="1754326"/>
          </a:xfrm>
          <a:prstGeom prst="rect">
            <a:avLst/>
          </a:prstGeom>
          <a:noFill/>
        </p:spPr>
        <p:txBody>
          <a:bodyPr wrap="square">
            <a:spAutoFit/>
          </a:bodyPr>
          <a:lstStyle/>
          <a:p>
            <a:pPr algn="l"/>
            <a:r>
              <a:rPr lang="en-US" b="1" i="0" u="none" strike="noStrike" baseline="0" dirty="0">
                <a:solidFill>
                  <a:srgbClr val="002060"/>
                </a:solidFill>
                <a:latin typeface="Times New Roman" panose="02020603050405020304" pitchFamily="18" charset="0"/>
              </a:rPr>
              <a:t>(</a:t>
            </a:r>
            <a:r>
              <a:rPr lang="en-US" b="1" i="1" u="none" strike="noStrike" baseline="0" dirty="0">
                <a:solidFill>
                  <a:srgbClr val="002060"/>
                </a:solidFill>
                <a:latin typeface="Times New Roman" panose="02020603050405020304" pitchFamily="18" charset="0"/>
              </a:rPr>
              <a:t>iv</a:t>
            </a:r>
            <a:r>
              <a:rPr lang="en-US" b="1" i="0" u="none" strike="noStrike" baseline="0" dirty="0">
                <a:solidFill>
                  <a:srgbClr val="002060"/>
                </a:solidFill>
                <a:latin typeface="Times New Roman" panose="02020603050405020304" pitchFamily="18" charset="0"/>
              </a:rPr>
              <a:t>) </a:t>
            </a:r>
            <a:r>
              <a:rPr lang="en-US" b="0" i="1" u="none" strike="noStrike" baseline="0" dirty="0">
                <a:solidFill>
                  <a:srgbClr val="002060"/>
                </a:solidFill>
                <a:latin typeface="Times New Roman" panose="02020603050405020304" pitchFamily="18" charset="0"/>
              </a:rPr>
              <a:t>Air preheater</a:t>
            </a:r>
            <a:r>
              <a:rPr lang="en-US" b="0" i="1" u="none" strike="noStrike" baseline="0" dirty="0">
                <a:latin typeface="Times New Roman" panose="02020603050405020304" pitchFamily="18" charset="0"/>
              </a:rPr>
              <a:t>. </a:t>
            </a:r>
            <a:r>
              <a:rPr lang="en-US" b="0" i="0" u="none" strike="noStrike" baseline="0" dirty="0">
                <a:latin typeface="Times New Roman" panose="02020603050405020304" pitchFamily="18" charset="0"/>
              </a:rPr>
              <a:t>An air preheater increases the temperature of the air supplied for coal burning by deriving heat from flue gases. Air is drawn from the atmosphere by a forced draught fan and is passed through air preheater before supplying to the boiler furnace. The air preheater extracts heat</a:t>
            </a:r>
          </a:p>
          <a:p>
            <a:pPr algn="l"/>
            <a:r>
              <a:rPr lang="en-US" b="0" i="0" u="none" strike="noStrike" baseline="0" dirty="0">
                <a:latin typeface="Times New Roman" panose="02020603050405020304" pitchFamily="18" charset="0"/>
              </a:rPr>
              <a:t>from flue gases and increases the temperature of air used for coal combustion. The principal benefits</a:t>
            </a:r>
          </a:p>
          <a:p>
            <a:pPr algn="l"/>
            <a:r>
              <a:rPr lang="en-US" b="0" i="0" u="none" strike="noStrike" baseline="0" dirty="0">
                <a:latin typeface="Times New Roman" panose="02020603050405020304" pitchFamily="18" charset="0"/>
              </a:rPr>
              <a:t>of preheating the air are : increased thermal efficiency and increased steam capacity per square </a:t>
            </a:r>
            <a:r>
              <a:rPr lang="en-US" b="0" i="0" u="none" strike="noStrike" baseline="0" dirty="0" err="1">
                <a:latin typeface="Times New Roman" panose="02020603050405020304" pitchFamily="18" charset="0"/>
              </a:rPr>
              <a:t>metre</a:t>
            </a:r>
            <a:endParaRPr lang="en-US" b="0" i="0" u="none" strike="noStrike" baseline="0" dirty="0">
              <a:latin typeface="Times New Roman" panose="02020603050405020304" pitchFamily="18" charset="0"/>
            </a:endParaRPr>
          </a:p>
          <a:p>
            <a:pPr algn="l"/>
            <a:r>
              <a:rPr lang="en-US" b="0" i="0" u="none" strike="noStrike" baseline="0" dirty="0">
                <a:latin typeface="Times New Roman" panose="02020603050405020304" pitchFamily="18" charset="0"/>
              </a:rPr>
              <a:t>of boiler surface.</a:t>
            </a:r>
            <a:endParaRPr lang="en-US" dirty="0"/>
          </a:p>
        </p:txBody>
      </p:sp>
      <p:pic>
        <p:nvPicPr>
          <p:cNvPr id="8" name="Picture 7">
            <a:extLst>
              <a:ext uri="{FF2B5EF4-FFF2-40B4-BE49-F238E27FC236}">
                <a16:creationId xmlns:a16="http://schemas.microsoft.com/office/drawing/2014/main" id="{1F111446-7EC7-4CC6-9D77-B45F05E05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189" y="454791"/>
            <a:ext cx="1677811" cy="1677811"/>
          </a:xfrm>
          <a:prstGeom prst="rect">
            <a:avLst/>
          </a:prstGeom>
        </p:spPr>
      </p:pic>
    </p:spTree>
    <p:extLst>
      <p:ext uri="{BB962C8B-B14F-4D97-AF65-F5344CB8AC3E}">
        <p14:creationId xmlns:p14="http://schemas.microsoft.com/office/powerpoint/2010/main" val="1481412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E01EF-FD0B-4754-960E-6D1B7E888F1E}"/>
              </a:ext>
            </a:extLst>
          </p:cNvPr>
          <p:cNvSpPr>
            <a:spLocks noGrp="1"/>
          </p:cNvSpPr>
          <p:nvPr>
            <p:ph type="title"/>
          </p:nvPr>
        </p:nvSpPr>
        <p:spPr/>
        <p:txBody>
          <a:bodyPr/>
          <a:lstStyle/>
          <a:p>
            <a:r>
              <a:rPr lang="en-US" dirty="0"/>
              <a:t>steam Power plant</a:t>
            </a:r>
          </a:p>
        </p:txBody>
      </p:sp>
      <p:sp>
        <p:nvSpPr>
          <p:cNvPr id="3" name="Content Placeholder 2">
            <a:extLst>
              <a:ext uri="{FF2B5EF4-FFF2-40B4-BE49-F238E27FC236}">
                <a16:creationId xmlns:a16="http://schemas.microsoft.com/office/drawing/2014/main" id="{9BFE582C-8CB4-4F43-BF4F-376AEEAE2DE2}"/>
              </a:ext>
            </a:extLst>
          </p:cNvPr>
          <p:cNvSpPr>
            <a:spLocks noGrp="1"/>
          </p:cNvSpPr>
          <p:nvPr>
            <p:ph idx="1"/>
          </p:nvPr>
        </p:nvSpPr>
        <p:spPr>
          <a:xfrm>
            <a:off x="398100" y="2494918"/>
            <a:ext cx="10766612" cy="3352727"/>
          </a:xfrm>
        </p:spPr>
        <p:txBody>
          <a:bodyPr>
            <a:normAutofit lnSpcReduction="10000"/>
          </a:bodyPr>
          <a:lstStyle/>
          <a:p>
            <a:pPr marL="0" indent="0" algn="l">
              <a:buNone/>
            </a:pPr>
            <a:r>
              <a:rPr lang="en-US" sz="2000" b="1" i="0" u="none" strike="noStrike" baseline="0" dirty="0">
                <a:solidFill>
                  <a:srgbClr val="0070C0"/>
                </a:solidFill>
                <a:latin typeface="Times New Roman" panose="02020603050405020304" pitchFamily="18" charset="0"/>
              </a:rPr>
              <a:t>3. Steam turbine</a:t>
            </a:r>
            <a:r>
              <a:rPr lang="en-US" sz="2000" b="1" i="0" u="none" strike="noStrike" baseline="0" dirty="0">
                <a:latin typeface="Times New Roman" panose="02020603050405020304" pitchFamily="18" charset="0"/>
              </a:rPr>
              <a:t>. </a:t>
            </a:r>
            <a:r>
              <a:rPr lang="en-US" sz="2000" b="0" i="0" u="none" strike="noStrike" baseline="0" dirty="0">
                <a:latin typeface="Times New Roman" panose="02020603050405020304" pitchFamily="18" charset="0"/>
              </a:rPr>
              <a:t>The dry and superheated steam from the superheater is fed to the steam turbine through main valve.</a:t>
            </a:r>
          </a:p>
          <a:p>
            <a:pPr marL="0" indent="0" algn="l">
              <a:buNone/>
            </a:pPr>
            <a:r>
              <a:rPr lang="en-US" sz="2000" b="1" i="0" u="none" strike="noStrike" baseline="0" dirty="0">
                <a:solidFill>
                  <a:srgbClr val="0070C0"/>
                </a:solidFill>
                <a:latin typeface="Times New Roman" panose="02020603050405020304" pitchFamily="18" charset="0"/>
              </a:rPr>
              <a:t>4. Alternator. </a:t>
            </a:r>
            <a:r>
              <a:rPr lang="en-US" sz="2000" b="0" i="0" u="none" strike="noStrike" baseline="0" dirty="0">
                <a:latin typeface="Times New Roman" panose="02020603050405020304" pitchFamily="18" charset="0"/>
              </a:rPr>
              <a:t>The steam turbine is coupled to an alternator. The alternator converts mechanical energy of turbine into electrical energy. </a:t>
            </a:r>
          </a:p>
          <a:p>
            <a:pPr marL="0" indent="0" algn="l">
              <a:buNone/>
            </a:pPr>
            <a:r>
              <a:rPr lang="en-US" sz="2000" b="1" i="0" u="none" strike="noStrike" baseline="0" dirty="0">
                <a:solidFill>
                  <a:srgbClr val="0070C0"/>
                </a:solidFill>
                <a:latin typeface="Times New Roman" panose="02020603050405020304" pitchFamily="18" charset="0"/>
              </a:rPr>
              <a:t>5. Feed water. </a:t>
            </a:r>
            <a:r>
              <a:rPr lang="en-US" sz="2000" b="0" i="0" u="none" strike="noStrike" baseline="0" dirty="0">
                <a:latin typeface="Times New Roman" panose="02020603050405020304" pitchFamily="18" charset="0"/>
              </a:rPr>
              <a:t>The condensate from the condenser is used as feed water to the boiler.</a:t>
            </a:r>
          </a:p>
          <a:p>
            <a:pPr marL="0" indent="0" algn="l">
              <a:buNone/>
            </a:pPr>
            <a:r>
              <a:rPr lang="en-US" sz="2000" b="1" i="0" u="none" strike="noStrike" baseline="0" dirty="0">
                <a:solidFill>
                  <a:srgbClr val="0070C0"/>
                </a:solidFill>
                <a:latin typeface="Times New Roman" panose="02020603050405020304" pitchFamily="18" charset="0"/>
              </a:rPr>
              <a:t>6. Cooling arrangement. </a:t>
            </a:r>
            <a:r>
              <a:rPr lang="en-US" sz="2000" b="0" i="0" u="none" strike="noStrike" baseline="0" dirty="0">
                <a:latin typeface="Times New Roman" panose="02020603050405020304" pitchFamily="18" charset="0"/>
              </a:rPr>
              <a:t>In order to improve the efficiency of the plant, the steam exhausted from the turbine is condensed* by means of a condenser. Water is drawn from a natural source of supply such as a river, canal or lake and is circulated through the condenser. The circulating water takes up the heat of the exhausted steam and itself becomes hot. This hot water coming out from the condenser is discharged at a suitable location down the river. In case the availability of water from the source of supply is not assured throughout the year, </a:t>
            </a:r>
            <a:r>
              <a:rPr lang="en-US" sz="2000" b="0" i="1" u="none" strike="noStrike" baseline="0" dirty="0">
                <a:latin typeface="Times New Roman" panose="02020603050405020304" pitchFamily="18" charset="0"/>
              </a:rPr>
              <a:t>cooling towers </a:t>
            </a:r>
            <a:r>
              <a:rPr lang="en-US" sz="2000" b="0" i="0" u="none" strike="noStrike" baseline="0" dirty="0">
                <a:latin typeface="Times New Roman" panose="02020603050405020304" pitchFamily="18" charset="0"/>
              </a:rPr>
              <a:t>are used</a:t>
            </a:r>
            <a:r>
              <a:rPr lang="en-US" sz="1800" b="0" i="0" u="none" strike="noStrike" baseline="0" dirty="0">
                <a:latin typeface="Times New Roman" panose="02020603050405020304" pitchFamily="18" charset="0"/>
              </a:rPr>
              <a:t>.</a:t>
            </a:r>
            <a:endParaRPr lang="en-US" dirty="0"/>
          </a:p>
        </p:txBody>
      </p:sp>
      <p:pic>
        <p:nvPicPr>
          <p:cNvPr id="4" name="Picture 3">
            <a:extLst>
              <a:ext uri="{FF2B5EF4-FFF2-40B4-BE49-F238E27FC236}">
                <a16:creationId xmlns:a16="http://schemas.microsoft.com/office/drawing/2014/main" id="{DD61B457-ADC3-416E-BE45-76D6CACF39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189" y="454791"/>
            <a:ext cx="1677811" cy="1677811"/>
          </a:xfrm>
          <a:prstGeom prst="rect">
            <a:avLst/>
          </a:prstGeom>
        </p:spPr>
      </p:pic>
    </p:spTree>
    <p:extLst>
      <p:ext uri="{BB962C8B-B14F-4D97-AF65-F5344CB8AC3E}">
        <p14:creationId xmlns:p14="http://schemas.microsoft.com/office/powerpoint/2010/main" val="2471583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403AE-92DC-4C58-BB20-E08F0324FA99}"/>
              </a:ext>
            </a:extLst>
          </p:cNvPr>
          <p:cNvSpPr>
            <a:spLocks noGrp="1"/>
          </p:cNvSpPr>
          <p:nvPr>
            <p:ph type="title"/>
          </p:nvPr>
        </p:nvSpPr>
        <p:spPr/>
        <p:txBody>
          <a:bodyPr/>
          <a:lstStyle/>
          <a:p>
            <a:r>
              <a:rPr lang="en-US" sz="3600" b="0" i="0" u="none" strike="noStrike" baseline="0" dirty="0">
                <a:latin typeface="Arial" panose="020B0604020202020204" pitchFamily="34" charset="0"/>
              </a:rPr>
              <a:t>Choice of Site for Steam Power Stations</a:t>
            </a:r>
            <a:endParaRPr lang="en-US" dirty="0"/>
          </a:p>
        </p:txBody>
      </p:sp>
      <p:sp>
        <p:nvSpPr>
          <p:cNvPr id="3" name="Content Placeholder 2">
            <a:extLst>
              <a:ext uri="{FF2B5EF4-FFF2-40B4-BE49-F238E27FC236}">
                <a16:creationId xmlns:a16="http://schemas.microsoft.com/office/drawing/2014/main" id="{F341F5DB-2827-464B-89A7-0482D2EF1D21}"/>
              </a:ext>
            </a:extLst>
          </p:cNvPr>
          <p:cNvSpPr>
            <a:spLocks noGrp="1"/>
          </p:cNvSpPr>
          <p:nvPr>
            <p:ph idx="1"/>
          </p:nvPr>
        </p:nvSpPr>
        <p:spPr/>
        <p:txBody>
          <a:bodyPr/>
          <a:lstStyle/>
          <a:p>
            <a:r>
              <a:rPr lang="en-US" dirty="0"/>
              <a:t>(</a:t>
            </a:r>
            <a:r>
              <a:rPr lang="en-US" dirty="0" err="1"/>
              <a:t>i</a:t>
            </a:r>
            <a:r>
              <a:rPr lang="en-US" dirty="0"/>
              <a:t>) Supply of fuel.</a:t>
            </a:r>
          </a:p>
          <a:p>
            <a:r>
              <a:rPr lang="en-US" dirty="0"/>
              <a:t>(ii) Availability of water.</a:t>
            </a:r>
          </a:p>
          <a:p>
            <a:r>
              <a:rPr lang="en-US" dirty="0"/>
              <a:t>(iii) Transportation facilities.</a:t>
            </a:r>
          </a:p>
          <a:p>
            <a:r>
              <a:rPr lang="en-US" dirty="0"/>
              <a:t>(iv) Cost and type of land.</a:t>
            </a:r>
          </a:p>
          <a:p>
            <a:r>
              <a:rPr lang="en-US" dirty="0"/>
              <a:t>(v) Nearness to load </a:t>
            </a:r>
            <a:r>
              <a:rPr lang="en-US" dirty="0" err="1"/>
              <a:t>centres</a:t>
            </a:r>
            <a:r>
              <a:rPr lang="en-US" dirty="0"/>
              <a:t>.</a:t>
            </a:r>
          </a:p>
          <a:p>
            <a:r>
              <a:rPr lang="en-US" dirty="0"/>
              <a:t>(vi) Distance from populated area.</a:t>
            </a:r>
          </a:p>
        </p:txBody>
      </p:sp>
      <p:pic>
        <p:nvPicPr>
          <p:cNvPr id="4" name="Picture 3">
            <a:extLst>
              <a:ext uri="{FF2B5EF4-FFF2-40B4-BE49-F238E27FC236}">
                <a16:creationId xmlns:a16="http://schemas.microsoft.com/office/drawing/2014/main" id="{0CBCE03C-4953-4066-A690-4889881833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189" y="454791"/>
            <a:ext cx="1677811" cy="1677811"/>
          </a:xfrm>
          <a:prstGeom prst="rect">
            <a:avLst/>
          </a:prstGeom>
        </p:spPr>
      </p:pic>
    </p:spTree>
    <p:extLst>
      <p:ext uri="{BB962C8B-B14F-4D97-AF65-F5344CB8AC3E}">
        <p14:creationId xmlns:p14="http://schemas.microsoft.com/office/powerpoint/2010/main" val="675505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B60B7-8845-4704-BBA2-BF8A779C7FD6}"/>
              </a:ext>
            </a:extLst>
          </p:cNvPr>
          <p:cNvSpPr>
            <a:spLocks noGrp="1"/>
          </p:cNvSpPr>
          <p:nvPr>
            <p:ph type="title"/>
          </p:nvPr>
        </p:nvSpPr>
        <p:spPr/>
        <p:txBody>
          <a:bodyPr/>
          <a:lstStyle/>
          <a:p>
            <a:r>
              <a:rPr lang="en-US" dirty="0"/>
              <a:t>Hydro-electric power stations</a:t>
            </a:r>
          </a:p>
        </p:txBody>
      </p:sp>
      <p:sp>
        <p:nvSpPr>
          <p:cNvPr id="3" name="Content Placeholder 2">
            <a:extLst>
              <a:ext uri="{FF2B5EF4-FFF2-40B4-BE49-F238E27FC236}">
                <a16:creationId xmlns:a16="http://schemas.microsoft.com/office/drawing/2014/main" id="{B124284F-CAA5-455F-8D33-ED4BD541A45C}"/>
              </a:ext>
            </a:extLst>
          </p:cNvPr>
          <p:cNvSpPr>
            <a:spLocks noGrp="1"/>
          </p:cNvSpPr>
          <p:nvPr>
            <p:ph idx="1"/>
          </p:nvPr>
        </p:nvSpPr>
        <p:spPr>
          <a:xfrm>
            <a:off x="680321" y="2122311"/>
            <a:ext cx="10179590" cy="3813878"/>
          </a:xfrm>
        </p:spPr>
        <p:txBody>
          <a:bodyPr/>
          <a:lstStyle/>
          <a:p>
            <a:pPr algn="l"/>
            <a:r>
              <a:rPr lang="en-US" sz="1800" b="0" i="0" u="none" strike="noStrike" baseline="0" dirty="0">
                <a:solidFill>
                  <a:srgbClr val="231F20"/>
                </a:solidFill>
                <a:latin typeface="Times New Roman" panose="02020603050405020304" pitchFamily="18" charset="0"/>
              </a:rPr>
              <a:t>In a hydro-electric power station, water head is created by constructing a dam across a river or lake. From the dam, water is led to a water turbine. The water turbine captures the energy in the falling water and changes the hydraulic energy (</a:t>
            </a:r>
            <a:r>
              <a:rPr lang="en-US" sz="1800" b="0" i="1" u="none" strike="noStrike" baseline="0" dirty="0">
                <a:solidFill>
                  <a:srgbClr val="231F20"/>
                </a:solidFill>
                <a:latin typeface="Times New Roman" panose="02020603050405020304" pitchFamily="18" charset="0"/>
              </a:rPr>
              <a:t>i</a:t>
            </a:r>
            <a:r>
              <a:rPr lang="en-US" sz="1800" b="0" i="0" u="none" strike="noStrike" baseline="0" dirty="0">
                <a:solidFill>
                  <a:srgbClr val="231F20"/>
                </a:solidFill>
                <a:latin typeface="Times New Roman" panose="02020603050405020304" pitchFamily="18" charset="0"/>
              </a:rPr>
              <a:t>.</a:t>
            </a:r>
            <a:r>
              <a:rPr lang="en-US" sz="1800" b="0" i="1" u="none" strike="noStrike" baseline="0" dirty="0">
                <a:solidFill>
                  <a:srgbClr val="231F20"/>
                </a:solidFill>
                <a:latin typeface="Times New Roman" panose="02020603050405020304" pitchFamily="18" charset="0"/>
              </a:rPr>
              <a:t>e</a:t>
            </a:r>
            <a:r>
              <a:rPr lang="en-US" sz="1800" b="0" i="0" u="none" strike="noStrike" baseline="0" dirty="0">
                <a:solidFill>
                  <a:srgbClr val="231F20"/>
                </a:solidFill>
                <a:latin typeface="Times New Roman" panose="02020603050405020304" pitchFamily="18" charset="0"/>
              </a:rPr>
              <a:t>., product of head and flow of water) into mechanical energy at the turbine shaft.</a:t>
            </a:r>
          </a:p>
          <a:p>
            <a:pPr algn="l"/>
            <a:r>
              <a:rPr lang="en-US" sz="1800" b="0" i="0" u="none" strike="noStrike" baseline="0" dirty="0">
                <a:solidFill>
                  <a:srgbClr val="231F20"/>
                </a:solidFill>
                <a:latin typeface="Times New Roman" panose="02020603050405020304" pitchFamily="18" charset="0"/>
              </a:rPr>
              <a:t>The turbine drives the alternator which converts mechanical energy into electrical energy.</a:t>
            </a:r>
          </a:p>
          <a:p>
            <a:pPr algn="l"/>
            <a:endParaRPr lang="en-US" dirty="0"/>
          </a:p>
        </p:txBody>
      </p:sp>
      <p:pic>
        <p:nvPicPr>
          <p:cNvPr id="5" name="Picture 4">
            <a:extLst>
              <a:ext uri="{FF2B5EF4-FFF2-40B4-BE49-F238E27FC236}">
                <a16:creationId xmlns:a16="http://schemas.microsoft.com/office/drawing/2014/main" id="{C228DFB9-3003-4B9F-88B3-EDF337161F19}"/>
              </a:ext>
            </a:extLst>
          </p:cNvPr>
          <p:cNvPicPr>
            <a:picLocks noChangeAspect="1"/>
          </p:cNvPicPr>
          <p:nvPr/>
        </p:nvPicPr>
        <p:blipFill>
          <a:blip r:embed="rId2"/>
          <a:stretch>
            <a:fillRect/>
          </a:stretch>
        </p:blipFill>
        <p:spPr>
          <a:xfrm>
            <a:off x="2560461" y="3602920"/>
            <a:ext cx="5404809" cy="3018014"/>
          </a:xfrm>
          <a:prstGeom prst="rect">
            <a:avLst/>
          </a:prstGeom>
        </p:spPr>
      </p:pic>
      <p:pic>
        <p:nvPicPr>
          <p:cNvPr id="6" name="Picture 5">
            <a:extLst>
              <a:ext uri="{FF2B5EF4-FFF2-40B4-BE49-F238E27FC236}">
                <a16:creationId xmlns:a16="http://schemas.microsoft.com/office/drawing/2014/main" id="{4E1775AF-0EC4-4814-BC39-DD33BEE8F3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189" y="454791"/>
            <a:ext cx="1677811" cy="1677811"/>
          </a:xfrm>
          <a:prstGeom prst="rect">
            <a:avLst/>
          </a:prstGeom>
        </p:spPr>
      </p:pic>
    </p:spTree>
    <p:extLst>
      <p:ext uri="{BB962C8B-B14F-4D97-AF65-F5344CB8AC3E}">
        <p14:creationId xmlns:p14="http://schemas.microsoft.com/office/powerpoint/2010/main" val="2665221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AECB9-A66C-460C-AA30-BEB907F99881}"/>
              </a:ext>
            </a:extLst>
          </p:cNvPr>
          <p:cNvSpPr>
            <a:spLocks noGrp="1"/>
          </p:cNvSpPr>
          <p:nvPr>
            <p:ph type="title"/>
          </p:nvPr>
        </p:nvSpPr>
        <p:spPr/>
        <p:txBody>
          <a:bodyPr/>
          <a:lstStyle/>
          <a:p>
            <a:r>
              <a:rPr lang="en-US" dirty="0"/>
              <a:t>Hydro-electric power stations</a:t>
            </a:r>
          </a:p>
        </p:txBody>
      </p:sp>
      <p:sp>
        <p:nvSpPr>
          <p:cNvPr id="3" name="Content Placeholder 2">
            <a:extLst>
              <a:ext uri="{FF2B5EF4-FFF2-40B4-BE49-F238E27FC236}">
                <a16:creationId xmlns:a16="http://schemas.microsoft.com/office/drawing/2014/main" id="{402AEA9E-7519-4F44-B924-FFD613404D6B}"/>
              </a:ext>
            </a:extLst>
          </p:cNvPr>
          <p:cNvSpPr>
            <a:spLocks noGrp="1"/>
          </p:cNvSpPr>
          <p:nvPr>
            <p:ph idx="1"/>
          </p:nvPr>
        </p:nvSpPr>
        <p:spPr>
          <a:xfrm>
            <a:off x="251342" y="2088444"/>
            <a:ext cx="11466524" cy="4459111"/>
          </a:xfrm>
        </p:spPr>
        <p:txBody>
          <a:bodyPr>
            <a:normAutofit fontScale="47500" lnSpcReduction="20000"/>
          </a:bodyPr>
          <a:lstStyle/>
          <a:p>
            <a:r>
              <a:rPr lang="en-US" sz="5900" dirty="0">
                <a:solidFill>
                  <a:srgbClr val="0070C0"/>
                </a:solidFill>
              </a:rPr>
              <a:t>Advantages</a:t>
            </a:r>
          </a:p>
          <a:p>
            <a:pPr marL="0" indent="0">
              <a:buNone/>
            </a:pPr>
            <a:r>
              <a:rPr lang="en-US" sz="4300" dirty="0"/>
              <a:t>(</a:t>
            </a:r>
            <a:r>
              <a:rPr lang="en-US" sz="4300" dirty="0" err="1"/>
              <a:t>i</a:t>
            </a:r>
            <a:r>
              <a:rPr lang="en-US" sz="4300" dirty="0"/>
              <a:t>) It requires no fuel as water is used for the generation of electrical energy.</a:t>
            </a:r>
          </a:p>
          <a:p>
            <a:pPr marL="0" indent="0">
              <a:buNone/>
            </a:pPr>
            <a:r>
              <a:rPr lang="en-US" sz="4300" dirty="0"/>
              <a:t>(ii) It is quite neat and clean as no smoke or ash is produced.</a:t>
            </a:r>
          </a:p>
          <a:p>
            <a:pPr marL="0" indent="0">
              <a:buNone/>
            </a:pPr>
            <a:r>
              <a:rPr lang="en-US" sz="4300" dirty="0"/>
              <a:t>(iii) It requires very small running charges because water is the source of energy which is available free of cost.</a:t>
            </a:r>
          </a:p>
          <a:p>
            <a:pPr marL="0" indent="0">
              <a:buNone/>
            </a:pPr>
            <a:r>
              <a:rPr lang="en-US" sz="4300" dirty="0"/>
              <a:t>(iv) It is comparatively simple in construction and requires less maintenance.</a:t>
            </a:r>
          </a:p>
          <a:p>
            <a:pPr marL="0" indent="0">
              <a:buNone/>
            </a:pPr>
            <a:r>
              <a:rPr lang="en-US" sz="4300" dirty="0"/>
              <a:t>(v) It does not require a long starting time like a steam power station. In fact, such plants can be put into service instantly.</a:t>
            </a:r>
          </a:p>
          <a:p>
            <a:pPr marL="0" indent="0">
              <a:buNone/>
            </a:pPr>
            <a:r>
              <a:rPr lang="en-US" sz="4300" dirty="0"/>
              <a:t>(vi) It is robust and has a longer life.</a:t>
            </a:r>
          </a:p>
          <a:p>
            <a:pPr marL="0" indent="0">
              <a:buNone/>
            </a:pPr>
            <a:r>
              <a:rPr lang="en-US" sz="4300" dirty="0"/>
              <a:t>(vii) Such plants serve many purposes. In addition to the generation of electrical energy, they also help in irrigation and controlling floods.</a:t>
            </a:r>
          </a:p>
          <a:p>
            <a:pPr marL="0" indent="0">
              <a:buNone/>
            </a:pPr>
            <a:r>
              <a:rPr lang="en-US" sz="4300" dirty="0"/>
              <a:t>(viii) Although such plants require the attention of highly skilled persons at the time of construction,</a:t>
            </a:r>
          </a:p>
          <a:p>
            <a:pPr marL="0" indent="0">
              <a:buNone/>
            </a:pPr>
            <a:r>
              <a:rPr lang="en-US" sz="4300" dirty="0"/>
              <a:t>yet for operation, a few experienced persons may do the job well.</a:t>
            </a:r>
          </a:p>
        </p:txBody>
      </p:sp>
      <p:pic>
        <p:nvPicPr>
          <p:cNvPr id="4" name="Picture 3">
            <a:extLst>
              <a:ext uri="{FF2B5EF4-FFF2-40B4-BE49-F238E27FC236}">
                <a16:creationId xmlns:a16="http://schemas.microsoft.com/office/drawing/2014/main" id="{E83F2D56-CC05-4E7C-B956-5A0EE8A9CF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189" y="454791"/>
            <a:ext cx="1677811" cy="1677811"/>
          </a:xfrm>
          <a:prstGeom prst="rect">
            <a:avLst/>
          </a:prstGeom>
        </p:spPr>
      </p:pic>
    </p:spTree>
    <p:extLst>
      <p:ext uri="{BB962C8B-B14F-4D97-AF65-F5344CB8AC3E}">
        <p14:creationId xmlns:p14="http://schemas.microsoft.com/office/powerpoint/2010/main" val="387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C27E-0F67-4908-BB7D-4D7D9492674C}"/>
              </a:ext>
            </a:extLst>
          </p:cNvPr>
          <p:cNvSpPr>
            <a:spLocks noGrp="1"/>
          </p:cNvSpPr>
          <p:nvPr>
            <p:ph type="title"/>
          </p:nvPr>
        </p:nvSpPr>
        <p:spPr/>
        <p:txBody>
          <a:bodyPr/>
          <a:lstStyle/>
          <a:p>
            <a:r>
              <a:rPr lang="en-US" dirty="0"/>
              <a:t>Hydro-electric power stations</a:t>
            </a:r>
          </a:p>
        </p:txBody>
      </p:sp>
      <p:sp>
        <p:nvSpPr>
          <p:cNvPr id="3" name="Content Placeholder 2">
            <a:extLst>
              <a:ext uri="{FF2B5EF4-FFF2-40B4-BE49-F238E27FC236}">
                <a16:creationId xmlns:a16="http://schemas.microsoft.com/office/drawing/2014/main" id="{DC094C83-DB23-442D-A62F-249CD5DC751A}"/>
              </a:ext>
            </a:extLst>
          </p:cNvPr>
          <p:cNvSpPr>
            <a:spLocks noGrp="1"/>
          </p:cNvSpPr>
          <p:nvPr>
            <p:ph idx="1"/>
          </p:nvPr>
        </p:nvSpPr>
        <p:spPr/>
        <p:txBody>
          <a:bodyPr>
            <a:normAutofit lnSpcReduction="10000"/>
          </a:bodyPr>
          <a:lstStyle/>
          <a:p>
            <a:r>
              <a:rPr lang="en-US" dirty="0"/>
              <a:t>Disadvantages</a:t>
            </a:r>
          </a:p>
          <a:p>
            <a:r>
              <a:rPr lang="en-US" dirty="0"/>
              <a:t>(</a:t>
            </a:r>
            <a:r>
              <a:rPr lang="en-US" dirty="0" err="1"/>
              <a:t>i</a:t>
            </a:r>
            <a:r>
              <a:rPr lang="en-US" dirty="0"/>
              <a:t>) It involves high capital cost due to construction of dam.</a:t>
            </a:r>
          </a:p>
          <a:p>
            <a:r>
              <a:rPr lang="en-US" dirty="0"/>
              <a:t>(ii) There is uncertainty about the availability of huge amount of water due to dependence on</a:t>
            </a:r>
          </a:p>
          <a:p>
            <a:r>
              <a:rPr lang="en-US" dirty="0"/>
              <a:t>weather conditions.</a:t>
            </a:r>
          </a:p>
          <a:p>
            <a:r>
              <a:rPr lang="en-US" dirty="0"/>
              <a:t>(iii) Skilled and experienced hands are required to build the plant.</a:t>
            </a:r>
          </a:p>
          <a:p>
            <a:r>
              <a:rPr lang="en-US" dirty="0"/>
              <a:t>(iv) It requires high cost of transmission lines as the plant is located in hilly areas which are quite</a:t>
            </a:r>
          </a:p>
          <a:p>
            <a:r>
              <a:rPr lang="en-US" dirty="0"/>
              <a:t>away from the consumers.</a:t>
            </a:r>
          </a:p>
        </p:txBody>
      </p:sp>
      <p:pic>
        <p:nvPicPr>
          <p:cNvPr id="4" name="Picture 3">
            <a:extLst>
              <a:ext uri="{FF2B5EF4-FFF2-40B4-BE49-F238E27FC236}">
                <a16:creationId xmlns:a16="http://schemas.microsoft.com/office/drawing/2014/main" id="{6611E516-2B4F-4B0E-ABD7-84F3A6E81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189" y="454791"/>
            <a:ext cx="1677811" cy="1677811"/>
          </a:xfrm>
          <a:prstGeom prst="rect">
            <a:avLst/>
          </a:prstGeom>
        </p:spPr>
      </p:pic>
    </p:spTree>
    <p:extLst>
      <p:ext uri="{BB962C8B-B14F-4D97-AF65-F5344CB8AC3E}">
        <p14:creationId xmlns:p14="http://schemas.microsoft.com/office/powerpoint/2010/main" val="273199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2EE9-1257-47E3-A120-053353DDCE9C}"/>
              </a:ext>
            </a:extLst>
          </p:cNvPr>
          <p:cNvSpPr>
            <a:spLocks noGrp="1"/>
          </p:cNvSpPr>
          <p:nvPr>
            <p:ph type="title"/>
          </p:nvPr>
        </p:nvSpPr>
        <p:spPr/>
        <p:txBody>
          <a:bodyPr/>
          <a:lstStyle/>
          <a:p>
            <a:r>
              <a:rPr lang="en-US" dirty="0"/>
              <a:t>Choice of Site for Hydro-electric Power Stations</a:t>
            </a:r>
          </a:p>
        </p:txBody>
      </p:sp>
      <p:sp>
        <p:nvSpPr>
          <p:cNvPr id="3" name="Content Placeholder 2">
            <a:extLst>
              <a:ext uri="{FF2B5EF4-FFF2-40B4-BE49-F238E27FC236}">
                <a16:creationId xmlns:a16="http://schemas.microsoft.com/office/drawing/2014/main" id="{CDF82414-A88D-4F82-B16C-EBC2E3581DBB}"/>
              </a:ext>
            </a:extLst>
          </p:cNvPr>
          <p:cNvSpPr>
            <a:spLocks noGrp="1"/>
          </p:cNvSpPr>
          <p:nvPr>
            <p:ph idx="1"/>
          </p:nvPr>
        </p:nvSpPr>
        <p:spPr/>
        <p:txBody>
          <a:bodyPr>
            <a:normAutofit/>
          </a:bodyPr>
          <a:lstStyle/>
          <a:p>
            <a:r>
              <a:rPr lang="en-US" sz="4000" b="1" i="0" u="none" strike="noStrike" baseline="0" dirty="0">
                <a:latin typeface="Times New Roman" panose="02020603050405020304" pitchFamily="18" charset="0"/>
                <a:cs typeface="Times New Roman" panose="02020603050405020304" pitchFamily="18" charset="0"/>
              </a:rPr>
              <a:t>(</a:t>
            </a:r>
            <a:r>
              <a:rPr lang="en-US" sz="4000" b="1" i="1" u="none" strike="noStrike" baseline="0" dirty="0" err="1">
                <a:latin typeface="Times New Roman" panose="02020603050405020304" pitchFamily="18" charset="0"/>
                <a:cs typeface="Times New Roman" panose="02020603050405020304" pitchFamily="18" charset="0"/>
              </a:rPr>
              <a:t>i</a:t>
            </a:r>
            <a:r>
              <a:rPr lang="en-US" sz="4000" b="1" i="0" u="none" strike="noStrike" baseline="0" dirty="0">
                <a:latin typeface="Times New Roman" panose="02020603050405020304" pitchFamily="18" charset="0"/>
                <a:cs typeface="Times New Roman" panose="02020603050405020304" pitchFamily="18" charset="0"/>
              </a:rPr>
              <a:t>) </a:t>
            </a:r>
            <a:r>
              <a:rPr lang="en-US" sz="4000" b="0" i="1" u="none" strike="noStrike" baseline="0" dirty="0">
                <a:latin typeface="Times New Roman" panose="02020603050405020304" pitchFamily="18" charset="0"/>
                <a:cs typeface="Times New Roman" panose="02020603050405020304" pitchFamily="18" charset="0"/>
              </a:rPr>
              <a:t>Availability of water</a:t>
            </a:r>
            <a:r>
              <a:rPr lang="en-US" sz="4000" b="0" i="0" u="none" strike="noStrike" baseline="0" dirty="0">
                <a:latin typeface="Times New Roman" panose="02020603050405020304" pitchFamily="18" charset="0"/>
                <a:cs typeface="Times New Roman" panose="02020603050405020304" pitchFamily="18" charset="0"/>
              </a:rPr>
              <a:t>.</a:t>
            </a:r>
          </a:p>
          <a:p>
            <a:r>
              <a:rPr lang="en-US" sz="4000" b="1" i="0" u="none" strike="noStrike" baseline="0" dirty="0">
                <a:latin typeface="Times New Roman" panose="02020603050405020304" pitchFamily="18" charset="0"/>
                <a:cs typeface="Times New Roman" panose="02020603050405020304" pitchFamily="18" charset="0"/>
              </a:rPr>
              <a:t>(</a:t>
            </a:r>
            <a:r>
              <a:rPr lang="en-US" sz="4000" b="1" i="1" u="none" strike="noStrike" baseline="0" dirty="0">
                <a:latin typeface="Times New Roman" panose="02020603050405020304" pitchFamily="18" charset="0"/>
                <a:cs typeface="Times New Roman" panose="02020603050405020304" pitchFamily="18" charset="0"/>
              </a:rPr>
              <a:t>ii</a:t>
            </a:r>
            <a:r>
              <a:rPr lang="en-US" sz="4000" b="1" i="0" u="none" strike="noStrike" baseline="0" dirty="0">
                <a:latin typeface="Times New Roman" panose="02020603050405020304" pitchFamily="18" charset="0"/>
                <a:cs typeface="Times New Roman" panose="02020603050405020304" pitchFamily="18" charset="0"/>
              </a:rPr>
              <a:t>) </a:t>
            </a:r>
            <a:r>
              <a:rPr lang="en-US" sz="4000" b="0" i="1" u="none" strike="noStrike" baseline="0" dirty="0">
                <a:latin typeface="Times New Roman" panose="02020603050405020304" pitchFamily="18" charset="0"/>
                <a:cs typeface="Times New Roman" panose="02020603050405020304" pitchFamily="18" charset="0"/>
              </a:rPr>
              <a:t>Storage of water.</a:t>
            </a:r>
            <a:endParaRPr lang="en-US" sz="4000" dirty="0">
              <a:latin typeface="Times New Roman" panose="02020603050405020304" pitchFamily="18" charset="0"/>
              <a:cs typeface="Times New Roman" panose="02020603050405020304" pitchFamily="18" charset="0"/>
            </a:endParaRPr>
          </a:p>
          <a:p>
            <a:r>
              <a:rPr lang="en-US" sz="4000" b="1" i="0" u="none" strike="noStrike" baseline="0" dirty="0">
                <a:latin typeface="Times New Roman" panose="02020603050405020304" pitchFamily="18" charset="0"/>
                <a:cs typeface="Times New Roman" panose="02020603050405020304" pitchFamily="18" charset="0"/>
              </a:rPr>
              <a:t>(</a:t>
            </a:r>
            <a:r>
              <a:rPr lang="en-US" sz="4000" b="1" i="1" u="none" strike="noStrike" baseline="0" dirty="0">
                <a:latin typeface="Times New Roman" panose="02020603050405020304" pitchFamily="18" charset="0"/>
                <a:cs typeface="Times New Roman" panose="02020603050405020304" pitchFamily="18" charset="0"/>
              </a:rPr>
              <a:t>iii</a:t>
            </a:r>
            <a:r>
              <a:rPr lang="en-US" sz="4000" b="1" i="0" u="none" strike="noStrike" baseline="0" dirty="0">
                <a:latin typeface="Times New Roman" panose="02020603050405020304" pitchFamily="18" charset="0"/>
                <a:cs typeface="Times New Roman" panose="02020603050405020304" pitchFamily="18" charset="0"/>
              </a:rPr>
              <a:t>) </a:t>
            </a:r>
            <a:r>
              <a:rPr lang="en-US" sz="4000" b="0" i="1" u="none" strike="noStrike" baseline="0" dirty="0">
                <a:latin typeface="Times New Roman" panose="02020603050405020304" pitchFamily="18" charset="0"/>
                <a:cs typeface="Times New Roman" panose="02020603050405020304" pitchFamily="18" charset="0"/>
              </a:rPr>
              <a:t>Cost and type of land.</a:t>
            </a:r>
          </a:p>
          <a:p>
            <a:r>
              <a:rPr lang="en-US" sz="4000" dirty="0">
                <a:latin typeface="Times New Roman" panose="02020603050405020304" pitchFamily="18" charset="0"/>
                <a:cs typeface="Times New Roman" panose="02020603050405020304" pitchFamily="18" charset="0"/>
              </a:rPr>
              <a:t>(iv) Transportation facilities.</a:t>
            </a:r>
          </a:p>
        </p:txBody>
      </p:sp>
      <p:pic>
        <p:nvPicPr>
          <p:cNvPr id="4" name="Picture 3">
            <a:extLst>
              <a:ext uri="{FF2B5EF4-FFF2-40B4-BE49-F238E27FC236}">
                <a16:creationId xmlns:a16="http://schemas.microsoft.com/office/drawing/2014/main" id="{28C0FDBC-D071-4DC0-B219-ABD5052CF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189" y="454791"/>
            <a:ext cx="1677811" cy="1677811"/>
          </a:xfrm>
          <a:prstGeom prst="rect">
            <a:avLst/>
          </a:prstGeom>
        </p:spPr>
      </p:pic>
    </p:spTree>
    <p:extLst>
      <p:ext uri="{BB962C8B-B14F-4D97-AF65-F5344CB8AC3E}">
        <p14:creationId xmlns:p14="http://schemas.microsoft.com/office/powerpoint/2010/main" val="2613174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654FA0-4F9D-44AD-993E-2B98319A3BB1}"/>
              </a:ext>
            </a:extLst>
          </p:cNvPr>
          <p:cNvPicPr>
            <a:picLocks noChangeAspect="1"/>
          </p:cNvPicPr>
          <p:nvPr/>
        </p:nvPicPr>
        <p:blipFill rotWithShape="1">
          <a:blip r:embed="rId2">
            <a:extLst>
              <a:ext uri="{28A0092B-C50C-407E-A947-70E740481C1C}">
                <a14:useLocalDpi xmlns:a14="http://schemas.microsoft.com/office/drawing/2010/main" val="0"/>
              </a:ext>
            </a:extLst>
          </a:blip>
          <a:srcRect l="11481" t="58415" r="15278" b="10623"/>
          <a:stretch/>
        </p:blipFill>
        <p:spPr>
          <a:xfrm>
            <a:off x="225778" y="214489"/>
            <a:ext cx="10288411" cy="2122311"/>
          </a:xfrm>
          <a:prstGeom prst="rect">
            <a:avLst/>
          </a:prstGeom>
        </p:spPr>
      </p:pic>
      <p:pic>
        <p:nvPicPr>
          <p:cNvPr id="4" name="Picture 3">
            <a:extLst>
              <a:ext uri="{FF2B5EF4-FFF2-40B4-BE49-F238E27FC236}">
                <a16:creationId xmlns:a16="http://schemas.microsoft.com/office/drawing/2014/main" id="{1099EFD3-F4F7-4498-BD37-DDFB99080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189" y="454791"/>
            <a:ext cx="1677811" cy="1677811"/>
          </a:xfrm>
          <a:prstGeom prst="rect">
            <a:avLst/>
          </a:prstGeom>
        </p:spPr>
      </p:pic>
      <p:pic>
        <p:nvPicPr>
          <p:cNvPr id="6" name="Picture 5">
            <a:extLst>
              <a:ext uri="{FF2B5EF4-FFF2-40B4-BE49-F238E27FC236}">
                <a16:creationId xmlns:a16="http://schemas.microsoft.com/office/drawing/2014/main" id="{141FB02D-A390-48F2-AA5A-1725B6266192}"/>
              </a:ext>
            </a:extLst>
          </p:cNvPr>
          <p:cNvPicPr>
            <a:picLocks noChangeAspect="1"/>
          </p:cNvPicPr>
          <p:nvPr/>
        </p:nvPicPr>
        <p:blipFill rotWithShape="1">
          <a:blip r:embed="rId4">
            <a:extLst>
              <a:ext uri="{28A0092B-C50C-407E-A947-70E740481C1C}">
                <a14:useLocalDpi xmlns:a14="http://schemas.microsoft.com/office/drawing/2010/main" val="0"/>
              </a:ext>
            </a:extLst>
          </a:blip>
          <a:srcRect l="12037" t="25667" r="17037" b="15374"/>
          <a:stretch/>
        </p:blipFill>
        <p:spPr>
          <a:xfrm>
            <a:off x="225778" y="2336800"/>
            <a:ext cx="10288411" cy="4041422"/>
          </a:xfrm>
          <a:prstGeom prst="rect">
            <a:avLst/>
          </a:prstGeom>
        </p:spPr>
      </p:pic>
    </p:spTree>
    <p:extLst>
      <p:ext uri="{BB962C8B-B14F-4D97-AF65-F5344CB8AC3E}">
        <p14:creationId xmlns:p14="http://schemas.microsoft.com/office/powerpoint/2010/main" val="2767995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EB689-CB1A-491B-97E2-64BE352AAA90}"/>
              </a:ext>
            </a:extLst>
          </p:cNvPr>
          <p:cNvSpPr>
            <a:spLocks noGrp="1"/>
          </p:cNvSpPr>
          <p:nvPr>
            <p:ph type="title"/>
          </p:nvPr>
        </p:nvSpPr>
        <p:spPr/>
        <p:txBody>
          <a:bodyPr/>
          <a:lstStyle/>
          <a:p>
            <a:r>
              <a:rPr lang="en-US" dirty="0"/>
              <a:t>Diesel Power Station</a:t>
            </a:r>
          </a:p>
        </p:txBody>
      </p:sp>
      <p:sp>
        <p:nvSpPr>
          <p:cNvPr id="3" name="Content Placeholder 2">
            <a:extLst>
              <a:ext uri="{FF2B5EF4-FFF2-40B4-BE49-F238E27FC236}">
                <a16:creationId xmlns:a16="http://schemas.microsoft.com/office/drawing/2014/main" id="{76D4E724-73F0-41F1-88AA-A00F945859B7}"/>
              </a:ext>
            </a:extLst>
          </p:cNvPr>
          <p:cNvSpPr>
            <a:spLocks noGrp="1"/>
          </p:cNvSpPr>
          <p:nvPr>
            <p:ph idx="1"/>
          </p:nvPr>
        </p:nvSpPr>
        <p:spPr>
          <a:xfrm>
            <a:off x="443254" y="2088516"/>
            <a:ext cx="10868212" cy="4617083"/>
          </a:xfrm>
        </p:spPr>
        <p:txBody>
          <a:bodyPr>
            <a:normAutofit/>
          </a:bodyPr>
          <a:lstStyle/>
          <a:p>
            <a:r>
              <a:rPr lang="en-US" dirty="0">
                <a:latin typeface="Times New Roman" panose="02020603050405020304" pitchFamily="18" charset="0"/>
                <a:cs typeface="Times New Roman" panose="02020603050405020304" pitchFamily="18" charset="0"/>
              </a:rPr>
              <a:t>A generating station in which diesel engine is used as the prime mover for the generation of electrical energy is known as diesel power station.</a:t>
            </a:r>
          </a:p>
          <a:p>
            <a:r>
              <a:rPr lang="en-US" dirty="0">
                <a:latin typeface="Times New Roman" panose="02020603050405020304" pitchFamily="18" charset="0"/>
                <a:cs typeface="Times New Roman" panose="02020603050405020304" pitchFamily="18" charset="0"/>
              </a:rPr>
              <a:t>In a diesel power station, diesel engine is used as the prime mover.</a:t>
            </a:r>
          </a:p>
          <a:p>
            <a:pPr algn="l"/>
            <a:r>
              <a:rPr lang="en-US" sz="2200" b="0" i="0" u="none" strike="noStrike" baseline="0" dirty="0">
                <a:solidFill>
                  <a:srgbClr val="005AAB"/>
                </a:solidFill>
                <a:latin typeface="Arial" panose="020B0604020202020204" pitchFamily="34" charset="0"/>
              </a:rPr>
              <a:t>Advantages</a:t>
            </a:r>
          </a:p>
          <a:p>
            <a:pPr lvl="1"/>
            <a:r>
              <a:rPr lang="en-US" sz="1800" b="1" i="0" u="none" strike="noStrike" baseline="0" dirty="0">
                <a:latin typeface="Times New Roman" panose="02020603050405020304" pitchFamily="18" charset="0"/>
              </a:rPr>
              <a:t>(</a:t>
            </a:r>
            <a:r>
              <a:rPr lang="en-US" sz="1800" b="1" i="1" u="none" strike="noStrike" baseline="0" dirty="0" err="1">
                <a:latin typeface="Times New Roman" panose="02020603050405020304" pitchFamily="18" charset="0"/>
              </a:rPr>
              <a:t>i</a:t>
            </a:r>
            <a:r>
              <a:rPr lang="en-US" sz="1800" b="1"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The design and layout of the plant are quite simple.</a:t>
            </a:r>
          </a:p>
          <a:p>
            <a:pPr lvl="1"/>
            <a:r>
              <a:rPr lang="en-US" sz="1800" b="1" i="0" u="none" strike="noStrike" baseline="0" dirty="0">
                <a:latin typeface="Times New Roman" panose="02020603050405020304" pitchFamily="18" charset="0"/>
              </a:rPr>
              <a:t>(</a:t>
            </a:r>
            <a:r>
              <a:rPr lang="en-US" sz="1800" b="1" i="1" u="none" strike="noStrike" baseline="0" dirty="0">
                <a:latin typeface="Times New Roman" panose="02020603050405020304" pitchFamily="18" charset="0"/>
              </a:rPr>
              <a:t>ii</a:t>
            </a:r>
            <a:r>
              <a:rPr lang="en-US" sz="1800" b="1"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It occupies less space as the number and size of the auxiliaries is small.</a:t>
            </a:r>
          </a:p>
          <a:p>
            <a:pPr lvl="1"/>
            <a:r>
              <a:rPr lang="en-US" sz="1800" b="1" i="0" u="none" strike="noStrike" baseline="0" dirty="0">
                <a:latin typeface="Times New Roman" panose="02020603050405020304" pitchFamily="18" charset="0"/>
              </a:rPr>
              <a:t>(</a:t>
            </a:r>
            <a:r>
              <a:rPr lang="en-US" sz="1800" b="1" i="1" u="none" strike="noStrike" baseline="0" dirty="0">
                <a:latin typeface="Times New Roman" panose="02020603050405020304" pitchFamily="18" charset="0"/>
              </a:rPr>
              <a:t>iii</a:t>
            </a:r>
            <a:r>
              <a:rPr lang="en-US" sz="1800" b="1"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It can be located at any place.</a:t>
            </a:r>
          </a:p>
          <a:p>
            <a:pPr lvl="1"/>
            <a:r>
              <a:rPr lang="en-US" sz="1800" b="1" i="0" u="none" strike="noStrike" baseline="0" dirty="0">
                <a:latin typeface="Times New Roman" panose="02020603050405020304" pitchFamily="18" charset="0"/>
              </a:rPr>
              <a:t>(</a:t>
            </a:r>
            <a:r>
              <a:rPr lang="en-US" sz="1800" b="1" i="1" u="none" strike="noStrike" baseline="0" dirty="0">
                <a:latin typeface="Times New Roman" panose="02020603050405020304" pitchFamily="18" charset="0"/>
              </a:rPr>
              <a:t>iv</a:t>
            </a:r>
            <a:r>
              <a:rPr lang="en-US" sz="1800" b="1"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It can be started quickly and can pick up load in a short time.</a:t>
            </a:r>
          </a:p>
          <a:p>
            <a:pPr lvl="1"/>
            <a:r>
              <a:rPr lang="en-US" sz="1800" b="1" i="0" u="none" strike="noStrike" baseline="0" dirty="0">
                <a:latin typeface="Times New Roman" panose="02020603050405020304" pitchFamily="18" charset="0"/>
              </a:rPr>
              <a:t>(</a:t>
            </a:r>
            <a:r>
              <a:rPr lang="en-US" sz="1800" b="1" i="1" u="none" strike="noStrike" baseline="0" dirty="0">
                <a:latin typeface="Times New Roman" panose="02020603050405020304" pitchFamily="18" charset="0"/>
              </a:rPr>
              <a:t>v</a:t>
            </a:r>
            <a:r>
              <a:rPr lang="en-US" sz="1800" b="1"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There are no standby losses.</a:t>
            </a:r>
          </a:p>
          <a:p>
            <a:pPr lvl="1"/>
            <a:r>
              <a:rPr lang="en-US" sz="1800" b="1" i="0" u="none" strike="noStrike" baseline="0" dirty="0">
                <a:latin typeface="Times New Roman" panose="02020603050405020304" pitchFamily="18" charset="0"/>
              </a:rPr>
              <a:t>(</a:t>
            </a:r>
            <a:r>
              <a:rPr lang="en-US" sz="1800" b="1" i="1" u="none" strike="noStrike" baseline="0" dirty="0">
                <a:latin typeface="Times New Roman" panose="02020603050405020304" pitchFamily="18" charset="0"/>
              </a:rPr>
              <a:t>vi</a:t>
            </a:r>
            <a:r>
              <a:rPr lang="en-US" sz="1800" b="1"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It requires less quantity of water for cooling.</a:t>
            </a:r>
          </a:p>
          <a:p>
            <a:pPr lvl="1"/>
            <a:r>
              <a:rPr lang="en-US" sz="1800" b="1" i="0" u="none" strike="noStrike" baseline="0" dirty="0">
                <a:latin typeface="Times New Roman" panose="02020603050405020304" pitchFamily="18" charset="0"/>
              </a:rPr>
              <a:t>(</a:t>
            </a:r>
            <a:r>
              <a:rPr lang="en-US" sz="1800" b="1" i="1" u="none" strike="noStrike" baseline="0" dirty="0">
                <a:latin typeface="Times New Roman" panose="02020603050405020304" pitchFamily="18" charset="0"/>
              </a:rPr>
              <a:t>vii</a:t>
            </a:r>
            <a:r>
              <a:rPr lang="en-US" sz="1800" b="1"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The overall cost is much less than that of steam power station of the same capacity.</a:t>
            </a:r>
          </a:p>
          <a:p>
            <a:pPr lvl="1"/>
            <a:r>
              <a:rPr lang="en-US" sz="1800" b="1" i="0" u="none" strike="noStrike" baseline="0" dirty="0">
                <a:latin typeface="Times New Roman" panose="02020603050405020304" pitchFamily="18" charset="0"/>
              </a:rPr>
              <a:t>(</a:t>
            </a:r>
            <a:r>
              <a:rPr lang="en-US" sz="1800" b="1" i="1" u="none" strike="noStrike" baseline="0" dirty="0">
                <a:latin typeface="Times New Roman" panose="02020603050405020304" pitchFamily="18" charset="0"/>
              </a:rPr>
              <a:t>viii</a:t>
            </a:r>
            <a:r>
              <a:rPr lang="en-US" sz="1800" b="1"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The thermal efficiency of the plant is higher than that of a steam power station.</a:t>
            </a:r>
          </a:p>
          <a:p>
            <a:pPr lvl="1"/>
            <a:r>
              <a:rPr lang="en-US" sz="1800" b="1" i="0" u="none" strike="noStrike" baseline="0" dirty="0">
                <a:latin typeface="Times New Roman" panose="02020603050405020304" pitchFamily="18" charset="0"/>
              </a:rPr>
              <a:t>(</a:t>
            </a:r>
            <a:r>
              <a:rPr lang="en-US" sz="1800" b="1" i="1" u="none" strike="noStrike" baseline="0" dirty="0">
                <a:latin typeface="Times New Roman" panose="02020603050405020304" pitchFamily="18" charset="0"/>
              </a:rPr>
              <a:t>ix</a:t>
            </a:r>
            <a:r>
              <a:rPr lang="en-US" sz="1800" b="1"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It requires less operating staff.</a:t>
            </a:r>
            <a:endParaRPr lang="en-US"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FB81E74-2C45-4274-997C-5A736FB06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189" y="454791"/>
            <a:ext cx="1677811" cy="1677811"/>
          </a:xfrm>
          <a:prstGeom prst="rect">
            <a:avLst/>
          </a:prstGeom>
        </p:spPr>
      </p:pic>
    </p:spTree>
    <p:extLst>
      <p:ext uri="{BB962C8B-B14F-4D97-AF65-F5344CB8AC3E}">
        <p14:creationId xmlns:p14="http://schemas.microsoft.com/office/powerpoint/2010/main" val="13472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C9536-4767-4983-BB44-C99103273935}"/>
              </a:ext>
            </a:extLst>
          </p:cNvPr>
          <p:cNvSpPr>
            <a:spLocks noGrp="1"/>
          </p:cNvSpPr>
          <p:nvPr>
            <p:ph type="title"/>
          </p:nvPr>
        </p:nvSpPr>
        <p:spPr/>
        <p:txBody>
          <a:bodyPr>
            <a:normAutofit fontScale="90000"/>
          </a:bodyPr>
          <a:lstStyle/>
          <a:p>
            <a:br>
              <a:rPr lang="en-US" sz="3600" b="0" i="0" u="none" strike="noStrike" baseline="0" dirty="0">
                <a:solidFill>
                  <a:srgbClr val="005AAB"/>
                </a:solidFill>
                <a:latin typeface="Arial" panose="020B0604020202020204" pitchFamily="34" charset="0"/>
              </a:rPr>
            </a:br>
            <a:r>
              <a:rPr lang="en-US" sz="3600" b="0" i="0" u="none" strike="noStrike" baseline="0" dirty="0">
                <a:latin typeface="Arial" panose="020B0604020202020204" pitchFamily="34" charset="0"/>
              </a:rPr>
              <a:t>Disadvantages</a:t>
            </a:r>
            <a:br>
              <a:rPr lang="en-US" sz="3600" b="0" i="0" u="none" strike="noStrike" baseline="0" dirty="0">
                <a:solidFill>
                  <a:srgbClr val="005AAB"/>
                </a:solidFill>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BF6FAC5E-ECA0-4B6F-95E4-E303C2B0A95C}"/>
              </a:ext>
            </a:extLst>
          </p:cNvPr>
          <p:cNvSpPr>
            <a:spLocks noGrp="1"/>
          </p:cNvSpPr>
          <p:nvPr>
            <p:ph idx="1"/>
          </p:nvPr>
        </p:nvSpPr>
        <p:spPr/>
        <p:txBody>
          <a:bodyPr/>
          <a:lstStyle/>
          <a:p>
            <a:pPr algn="l"/>
            <a:r>
              <a:rPr lang="en-US" sz="1800" b="1" i="0" u="none" strike="noStrike" baseline="0" dirty="0">
                <a:latin typeface="Times New Roman" panose="02020603050405020304" pitchFamily="18" charset="0"/>
                <a:cs typeface="Times New Roman" panose="02020603050405020304" pitchFamily="18" charset="0"/>
              </a:rPr>
              <a:t>(</a:t>
            </a:r>
            <a:r>
              <a:rPr lang="en-US" sz="1800" b="1" i="1" u="none" strike="noStrike" baseline="0" dirty="0" err="1">
                <a:latin typeface="Times New Roman" panose="02020603050405020304" pitchFamily="18" charset="0"/>
                <a:cs typeface="Times New Roman" panose="02020603050405020304" pitchFamily="18" charset="0"/>
              </a:rPr>
              <a:t>i</a:t>
            </a:r>
            <a:r>
              <a:rPr lang="en-US" sz="1800" b="1"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The plant has high running charges as the fuel (</a:t>
            </a:r>
            <a:r>
              <a:rPr lang="en-US" sz="1800" b="0" i="1" u="none" strike="noStrike" baseline="0" dirty="0">
                <a:latin typeface="Times New Roman" panose="02020603050405020304" pitchFamily="18" charset="0"/>
                <a:cs typeface="Times New Roman" panose="02020603050405020304" pitchFamily="18" charset="0"/>
              </a:rPr>
              <a:t>i.e</a:t>
            </a:r>
            <a:r>
              <a:rPr lang="en-US" sz="1800" b="0" i="0" u="none" strike="noStrike" baseline="0" dirty="0">
                <a:latin typeface="Times New Roman" panose="02020603050405020304" pitchFamily="18" charset="0"/>
                <a:cs typeface="Times New Roman" panose="02020603050405020304" pitchFamily="18" charset="0"/>
              </a:rPr>
              <a:t>., diesel) used is costly.</a:t>
            </a:r>
          </a:p>
          <a:p>
            <a:pPr algn="l"/>
            <a:r>
              <a:rPr lang="en-US" sz="1800" b="1" i="0" u="none" strike="noStrike" baseline="0" dirty="0">
                <a:latin typeface="Times New Roman" panose="02020603050405020304" pitchFamily="18" charset="0"/>
                <a:cs typeface="Times New Roman" panose="02020603050405020304" pitchFamily="18" charset="0"/>
              </a:rPr>
              <a:t>(</a:t>
            </a:r>
            <a:r>
              <a:rPr lang="en-US" sz="1800" b="1" i="1" u="none" strike="noStrike" baseline="0" dirty="0">
                <a:latin typeface="Times New Roman" panose="02020603050405020304" pitchFamily="18" charset="0"/>
                <a:cs typeface="Times New Roman" panose="02020603050405020304" pitchFamily="18" charset="0"/>
              </a:rPr>
              <a:t>ii</a:t>
            </a:r>
            <a:r>
              <a:rPr lang="en-US" sz="1800" b="1"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The plant does not work satisfactorily under overload conditions for a longer period.</a:t>
            </a:r>
          </a:p>
          <a:p>
            <a:pPr algn="l"/>
            <a:r>
              <a:rPr lang="en-US" sz="1800" b="1" i="0" u="none" strike="noStrike" baseline="0" dirty="0">
                <a:latin typeface="Times New Roman" panose="02020603050405020304" pitchFamily="18" charset="0"/>
                <a:cs typeface="Times New Roman" panose="02020603050405020304" pitchFamily="18" charset="0"/>
              </a:rPr>
              <a:t>(</a:t>
            </a:r>
            <a:r>
              <a:rPr lang="en-US" sz="1800" b="1" i="1" u="none" strike="noStrike" baseline="0" dirty="0">
                <a:latin typeface="Times New Roman" panose="02020603050405020304" pitchFamily="18" charset="0"/>
                <a:cs typeface="Times New Roman" panose="02020603050405020304" pitchFamily="18" charset="0"/>
              </a:rPr>
              <a:t>iii</a:t>
            </a:r>
            <a:r>
              <a:rPr lang="en-US" sz="1800" b="1"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The plant can only generate small power.</a:t>
            </a:r>
          </a:p>
          <a:p>
            <a:pPr algn="l"/>
            <a:r>
              <a:rPr lang="en-US" sz="1800" b="1" i="0" u="none" strike="noStrike" baseline="0" dirty="0">
                <a:latin typeface="Times New Roman" panose="02020603050405020304" pitchFamily="18" charset="0"/>
                <a:cs typeface="Times New Roman" panose="02020603050405020304" pitchFamily="18" charset="0"/>
              </a:rPr>
              <a:t>(</a:t>
            </a:r>
            <a:r>
              <a:rPr lang="en-US" sz="1800" b="1" i="1" u="none" strike="noStrike" baseline="0" dirty="0">
                <a:latin typeface="Times New Roman" panose="02020603050405020304" pitchFamily="18" charset="0"/>
                <a:cs typeface="Times New Roman" panose="02020603050405020304" pitchFamily="18" charset="0"/>
              </a:rPr>
              <a:t>iv</a:t>
            </a:r>
            <a:r>
              <a:rPr lang="en-US" sz="1800" b="1"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The cost of lubrication is generally high.</a:t>
            </a:r>
          </a:p>
          <a:p>
            <a:pPr algn="l"/>
            <a:r>
              <a:rPr lang="en-US" sz="1800" b="1" i="0" u="none" strike="noStrike" baseline="0" dirty="0">
                <a:latin typeface="Times New Roman" panose="02020603050405020304" pitchFamily="18" charset="0"/>
                <a:cs typeface="Times New Roman" panose="02020603050405020304" pitchFamily="18" charset="0"/>
              </a:rPr>
              <a:t>(</a:t>
            </a:r>
            <a:r>
              <a:rPr lang="en-US" sz="1800" b="1" i="1" u="none" strike="noStrike" baseline="0" dirty="0">
                <a:latin typeface="Times New Roman" panose="02020603050405020304" pitchFamily="18" charset="0"/>
                <a:cs typeface="Times New Roman" panose="02020603050405020304" pitchFamily="18" charset="0"/>
              </a:rPr>
              <a:t>v</a:t>
            </a:r>
            <a:r>
              <a:rPr lang="en-US" sz="1800" b="1"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The maintenance charges are generally high.</a:t>
            </a: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A4AEC7B-0CC4-4D38-8039-1F85C1708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189" y="454791"/>
            <a:ext cx="1677811" cy="1677811"/>
          </a:xfrm>
          <a:prstGeom prst="rect">
            <a:avLst/>
          </a:prstGeom>
        </p:spPr>
      </p:pic>
    </p:spTree>
    <p:extLst>
      <p:ext uri="{BB962C8B-B14F-4D97-AF65-F5344CB8AC3E}">
        <p14:creationId xmlns:p14="http://schemas.microsoft.com/office/powerpoint/2010/main" val="1088555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D0104-0BA1-49A4-A04D-2877ECAE7DAB}"/>
              </a:ext>
            </a:extLst>
          </p:cNvPr>
          <p:cNvSpPr>
            <a:spLocks noGrp="1"/>
          </p:cNvSpPr>
          <p:nvPr>
            <p:ph type="title"/>
          </p:nvPr>
        </p:nvSpPr>
        <p:spPr/>
        <p:txBody>
          <a:bodyPr/>
          <a:lstStyle/>
          <a:p>
            <a:r>
              <a:rPr lang="en-US" dirty="0"/>
              <a:t>Diesel Power Station</a:t>
            </a:r>
          </a:p>
        </p:txBody>
      </p:sp>
      <p:sp>
        <p:nvSpPr>
          <p:cNvPr id="3" name="Content Placeholder 2">
            <a:extLst>
              <a:ext uri="{FF2B5EF4-FFF2-40B4-BE49-F238E27FC236}">
                <a16:creationId xmlns:a16="http://schemas.microsoft.com/office/drawing/2014/main" id="{99ACE872-7940-4C9F-974E-9FE09A75FBA2}"/>
              </a:ext>
            </a:extLst>
          </p:cNvPr>
          <p:cNvSpPr>
            <a:spLocks noGrp="1"/>
          </p:cNvSpPr>
          <p:nvPr>
            <p:ph idx="1"/>
          </p:nvPr>
        </p:nvSpPr>
        <p:spPr/>
        <p:txBody>
          <a:bodyPr>
            <a:normAutofit fontScale="70000" lnSpcReduction="20000"/>
          </a:bodyPr>
          <a:lstStyle/>
          <a:p>
            <a:r>
              <a:rPr lang="en-US" dirty="0"/>
              <a:t>Advantages</a:t>
            </a:r>
          </a:p>
          <a:p>
            <a:r>
              <a:rPr lang="en-US" dirty="0"/>
              <a:t>(</a:t>
            </a:r>
            <a:r>
              <a:rPr lang="en-US" dirty="0" err="1"/>
              <a:t>i</a:t>
            </a:r>
            <a:r>
              <a:rPr lang="en-US" dirty="0"/>
              <a:t>) The design and layout of the plant are quite simple.</a:t>
            </a:r>
          </a:p>
          <a:p>
            <a:r>
              <a:rPr lang="en-US" dirty="0"/>
              <a:t>(ii) It occupies less space as the number and size of the auxiliaries is small.</a:t>
            </a:r>
          </a:p>
          <a:p>
            <a:r>
              <a:rPr lang="en-US" dirty="0"/>
              <a:t>(iii) It can be located at any place.</a:t>
            </a:r>
          </a:p>
          <a:p>
            <a:r>
              <a:rPr lang="en-US" dirty="0"/>
              <a:t>(iv) It can be started quickly and can pick up load in a short time.</a:t>
            </a:r>
          </a:p>
          <a:p>
            <a:r>
              <a:rPr lang="en-US" dirty="0"/>
              <a:t>(v) There are no standby losses.</a:t>
            </a:r>
          </a:p>
          <a:p>
            <a:r>
              <a:rPr lang="en-US" dirty="0"/>
              <a:t>(vi) It requires less quantity of water for cooling.</a:t>
            </a:r>
          </a:p>
          <a:p>
            <a:r>
              <a:rPr lang="en-US" dirty="0"/>
              <a:t>(vii) The overall cost is much less than that of steam power station of the same capacity.</a:t>
            </a:r>
          </a:p>
          <a:p>
            <a:r>
              <a:rPr lang="en-US" dirty="0"/>
              <a:t>(viii) The thermal efficiency of the plant is higher than that of a steam power station.</a:t>
            </a:r>
          </a:p>
          <a:p>
            <a:r>
              <a:rPr lang="en-US" dirty="0"/>
              <a:t>(ix) It requires less operating staff.</a:t>
            </a:r>
          </a:p>
        </p:txBody>
      </p:sp>
      <p:pic>
        <p:nvPicPr>
          <p:cNvPr id="4" name="Picture 3">
            <a:extLst>
              <a:ext uri="{FF2B5EF4-FFF2-40B4-BE49-F238E27FC236}">
                <a16:creationId xmlns:a16="http://schemas.microsoft.com/office/drawing/2014/main" id="{F29D192E-4E4B-43BB-AED3-8CC9A6F70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189" y="454791"/>
            <a:ext cx="1677811" cy="1677811"/>
          </a:xfrm>
          <a:prstGeom prst="rect">
            <a:avLst/>
          </a:prstGeom>
        </p:spPr>
      </p:pic>
    </p:spTree>
    <p:extLst>
      <p:ext uri="{BB962C8B-B14F-4D97-AF65-F5344CB8AC3E}">
        <p14:creationId xmlns:p14="http://schemas.microsoft.com/office/powerpoint/2010/main" val="4055987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4C861-22DF-4523-82EB-2B728C40A6DE}"/>
              </a:ext>
            </a:extLst>
          </p:cNvPr>
          <p:cNvSpPr>
            <a:spLocks noGrp="1"/>
          </p:cNvSpPr>
          <p:nvPr>
            <p:ph type="title"/>
          </p:nvPr>
        </p:nvSpPr>
        <p:spPr/>
        <p:txBody>
          <a:bodyPr/>
          <a:lstStyle/>
          <a:p>
            <a:r>
              <a:rPr lang="en-US" dirty="0"/>
              <a:t>Transmission System</a:t>
            </a:r>
          </a:p>
        </p:txBody>
      </p:sp>
      <p:sp>
        <p:nvSpPr>
          <p:cNvPr id="3" name="Content Placeholder 2">
            <a:extLst>
              <a:ext uri="{FF2B5EF4-FFF2-40B4-BE49-F238E27FC236}">
                <a16:creationId xmlns:a16="http://schemas.microsoft.com/office/drawing/2014/main" id="{F6F8AF00-84CB-4768-8603-E4010E1CD1FF}"/>
              </a:ext>
            </a:extLst>
          </p:cNvPr>
          <p:cNvSpPr>
            <a:spLocks noGrp="1"/>
          </p:cNvSpPr>
          <p:nvPr>
            <p:ph idx="1"/>
          </p:nvPr>
        </p:nvSpPr>
        <p:spPr/>
        <p:txBody>
          <a:bodyPr/>
          <a:lstStyle/>
          <a:p>
            <a:r>
              <a:rPr lang="en-US" dirty="0"/>
              <a:t>Electric power transmission is the bulk movement of electrical energy from a generating site, such as a power plant, to an electrical substation. The interconnected lines which facilitate this movement are known as a transmission network.</a:t>
            </a:r>
          </a:p>
        </p:txBody>
      </p:sp>
      <p:pic>
        <p:nvPicPr>
          <p:cNvPr id="1026" name="Picture 2" descr="1: Typical High Voltage Power Transmission system [Picture source:... |  Download Scientific Diagram">
            <a:extLst>
              <a:ext uri="{FF2B5EF4-FFF2-40B4-BE49-F238E27FC236}">
                <a16:creationId xmlns:a16="http://schemas.microsoft.com/office/drawing/2014/main" id="{C32ED43F-31EA-4D0E-A250-34C8F4AEFF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8813" y="3411093"/>
            <a:ext cx="3913187" cy="34296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sics of an electrical power transmission system">
            <a:extLst>
              <a:ext uri="{FF2B5EF4-FFF2-40B4-BE49-F238E27FC236}">
                <a16:creationId xmlns:a16="http://schemas.microsoft.com/office/drawing/2014/main" id="{816D49FD-79BF-46F3-A10A-D31C95A22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34" y="3790950"/>
            <a:ext cx="8077200" cy="29337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0A9FA0E-F07F-470A-9EB6-9A2FEEA2F0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189" y="454791"/>
            <a:ext cx="1677811" cy="1677811"/>
          </a:xfrm>
          <a:prstGeom prst="rect">
            <a:avLst/>
          </a:prstGeom>
        </p:spPr>
      </p:pic>
    </p:spTree>
    <p:extLst>
      <p:ext uri="{BB962C8B-B14F-4D97-AF65-F5344CB8AC3E}">
        <p14:creationId xmlns:p14="http://schemas.microsoft.com/office/powerpoint/2010/main" val="306701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1CA38-344A-43A9-A1DB-F59292A0ECDB}"/>
              </a:ext>
            </a:extLst>
          </p:cNvPr>
          <p:cNvSpPr>
            <a:spLocks noGrp="1"/>
          </p:cNvSpPr>
          <p:nvPr>
            <p:ph type="title"/>
          </p:nvPr>
        </p:nvSpPr>
        <p:spPr/>
        <p:txBody>
          <a:bodyPr/>
          <a:lstStyle/>
          <a:p>
            <a:r>
              <a:rPr lang="en-US" dirty="0"/>
              <a:t>Classification of Overhead Transmission Lines</a:t>
            </a:r>
          </a:p>
        </p:txBody>
      </p:sp>
      <p:sp>
        <p:nvSpPr>
          <p:cNvPr id="3" name="Content Placeholder 2">
            <a:extLst>
              <a:ext uri="{FF2B5EF4-FFF2-40B4-BE49-F238E27FC236}">
                <a16:creationId xmlns:a16="http://schemas.microsoft.com/office/drawing/2014/main" id="{98DF0B05-68AE-46BE-96FA-42C3FC4C47B5}"/>
              </a:ext>
            </a:extLst>
          </p:cNvPr>
          <p:cNvSpPr>
            <a:spLocks noGrp="1"/>
          </p:cNvSpPr>
          <p:nvPr>
            <p:ph idx="1"/>
          </p:nvPr>
        </p:nvSpPr>
        <p:spPr>
          <a:xfrm>
            <a:off x="680321" y="2336873"/>
            <a:ext cx="10473101" cy="3849438"/>
          </a:xfrm>
        </p:spPr>
        <p:txBody>
          <a:bodyPr>
            <a:normAutofit/>
          </a:bodyPr>
          <a:lstStyle/>
          <a:p>
            <a:pPr algn="l"/>
            <a:r>
              <a:rPr lang="en-US" b="0" i="0" u="none" strike="noStrike" baseline="0" dirty="0">
                <a:latin typeface="Times New Roman" panose="02020603050405020304" pitchFamily="18" charset="0"/>
              </a:rPr>
              <a:t>A transmission line has three constants </a:t>
            </a:r>
            <a:r>
              <a:rPr lang="en-US" b="0" i="1" u="none" strike="noStrike" baseline="0" dirty="0">
                <a:latin typeface="Times New Roman" panose="02020603050405020304" pitchFamily="18" charset="0"/>
              </a:rPr>
              <a:t>R</a:t>
            </a:r>
            <a:r>
              <a:rPr lang="en-US" b="0" i="0" u="none" strike="noStrike" baseline="0" dirty="0">
                <a:latin typeface="Times New Roman" panose="02020603050405020304" pitchFamily="18" charset="0"/>
              </a:rPr>
              <a:t>, </a:t>
            </a:r>
            <a:r>
              <a:rPr lang="en-US" b="0" i="1" u="none" strike="noStrike" baseline="0" dirty="0">
                <a:latin typeface="Times New Roman" panose="02020603050405020304" pitchFamily="18" charset="0"/>
              </a:rPr>
              <a:t>L </a:t>
            </a:r>
            <a:r>
              <a:rPr lang="en-US" b="0" i="0" u="none" strike="noStrike" baseline="0" dirty="0">
                <a:latin typeface="Times New Roman" panose="02020603050405020304" pitchFamily="18" charset="0"/>
              </a:rPr>
              <a:t>and </a:t>
            </a:r>
            <a:r>
              <a:rPr lang="en-US" b="0" i="1" u="none" strike="noStrike" baseline="0" dirty="0">
                <a:latin typeface="Times New Roman" panose="02020603050405020304" pitchFamily="18" charset="0"/>
              </a:rPr>
              <a:t>C </a:t>
            </a:r>
            <a:r>
              <a:rPr lang="en-US" b="0" i="0" u="none" strike="noStrike" baseline="0" dirty="0">
                <a:latin typeface="Times New Roman" panose="02020603050405020304" pitchFamily="18" charset="0"/>
              </a:rPr>
              <a:t>distributed uniformly along the whole length of</a:t>
            </a:r>
          </a:p>
          <a:p>
            <a:pPr marL="0" indent="0" algn="l">
              <a:buNone/>
            </a:pPr>
            <a:r>
              <a:rPr lang="en-US" b="0" i="0" u="none" strike="noStrike" baseline="0" dirty="0">
                <a:latin typeface="Times New Roman" panose="02020603050405020304" pitchFamily="18" charset="0"/>
              </a:rPr>
              <a:t>the line.</a:t>
            </a:r>
          </a:p>
          <a:p>
            <a:pPr algn="l"/>
            <a:r>
              <a:rPr lang="en-US" b="0" i="0" u="none" strike="noStrike" baseline="0" dirty="0">
                <a:latin typeface="Times New Roman" panose="02020603050405020304" pitchFamily="18" charset="0"/>
              </a:rPr>
              <a:t>The overhead transmission lines are classified as :</a:t>
            </a:r>
          </a:p>
          <a:p>
            <a:pPr algn="l"/>
            <a:r>
              <a:rPr lang="en-US" sz="2000" dirty="0">
                <a:latin typeface="Times New Roman" panose="02020603050405020304" pitchFamily="18" charset="0"/>
                <a:cs typeface="Times New Roman" panose="02020603050405020304" pitchFamily="18" charset="0"/>
              </a:rPr>
              <a:t>Short transmission line – The line length is up to 60 km and the line voltage is comparatively low less than 20KV.</a:t>
            </a:r>
          </a:p>
          <a:p>
            <a:pPr algn="l"/>
            <a:r>
              <a:rPr lang="en-US" sz="2000" dirty="0">
                <a:latin typeface="Times New Roman" panose="02020603050405020304" pitchFamily="18" charset="0"/>
                <a:cs typeface="Times New Roman" panose="02020603050405020304" pitchFamily="18" charset="0"/>
              </a:rPr>
              <a:t>Medium transmission line – The line length is between 60 km to 160 km and the line voltage is between 20kV to 100kV.</a:t>
            </a:r>
          </a:p>
          <a:p>
            <a:pPr algn="l"/>
            <a:r>
              <a:rPr lang="en-US" sz="2000" dirty="0">
                <a:latin typeface="Times New Roman" panose="02020603050405020304" pitchFamily="18" charset="0"/>
                <a:cs typeface="Times New Roman" panose="02020603050405020304" pitchFamily="18" charset="0"/>
              </a:rPr>
              <a:t>Long transmission line – The line length is more than 160 km and the line voltage is high greater than 100KV</a:t>
            </a:r>
          </a:p>
        </p:txBody>
      </p:sp>
      <p:sp>
        <p:nvSpPr>
          <p:cNvPr id="6" name="TextBox 5">
            <a:extLst>
              <a:ext uri="{FF2B5EF4-FFF2-40B4-BE49-F238E27FC236}">
                <a16:creationId xmlns:a16="http://schemas.microsoft.com/office/drawing/2014/main" id="{A3132362-18F2-4C80-92CA-A76AA12B1D5B}"/>
              </a:ext>
            </a:extLst>
          </p:cNvPr>
          <p:cNvSpPr txBox="1"/>
          <p:nvPr/>
        </p:nvSpPr>
        <p:spPr>
          <a:xfrm>
            <a:off x="729626" y="6042687"/>
            <a:ext cx="10374489" cy="646331"/>
          </a:xfrm>
          <a:prstGeom prst="rect">
            <a:avLst/>
          </a:prstGeom>
          <a:noFill/>
        </p:spPr>
        <p:txBody>
          <a:bodyPr wrap="square">
            <a:spAutoFit/>
          </a:bodyPr>
          <a:lstStyle/>
          <a:p>
            <a:pPr marL="285750" indent="-285750">
              <a:buFont typeface="Wingdings" panose="05000000000000000000" pitchFamily="2" charset="2"/>
              <a:buChar char="Ø"/>
            </a:pPr>
            <a:r>
              <a:rPr lang="en-US" b="1" i="0" dirty="0">
                <a:effectLst/>
                <a:latin typeface="Times New Roman" panose="02020603050405020304" pitchFamily="18" charset="0"/>
                <a:cs typeface="Times New Roman" panose="02020603050405020304" pitchFamily="18" charset="0"/>
              </a:rPr>
              <a:t>performance of transmission line</a:t>
            </a:r>
            <a:r>
              <a:rPr lang="en-US" b="0" i="0" dirty="0">
                <a:effectLst/>
                <a:latin typeface="Times New Roman" panose="02020603050405020304" pitchFamily="18" charset="0"/>
                <a:cs typeface="Times New Roman" panose="02020603050405020304" pitchFamily="18" charset="0"/>
              </a:rPr>
              <a:t> can be determined by its efficiency and </a:t>
            </a:r>
            <a:r>
              <a:rPr lang="en-US" b="0" i="0" u="none" strike="noStrike" dirty="0">
                <a:solidFill>
                  <a:srgbClr val="BE9E5F"/>
                </a:solidFill>
                <a:effectLst/>
                <a:latin typeface="Times New Roman" panose="02020603050405020304" pitchFamily="18" charset="0"/>
                <a:cs typeface="Times New Roman" panose="02020603050405020304" pitchFamily="18" charset="0"/>
                <a:hlinkClick r:id="rId2"/>
              </a:rPr>
              <a:t>voltage regulation</a:t>
            </a:r>
            <a:r>
              <a:rPr lang="en-US" b="0" i="0" dirty="0">
                <a:effectLst/>
                <a:latin typeface="Times New Roman" panose="02020603050405020304" pitchFamily="18" charset="0"/>
                <a:cs typeface="Times New Roman" panose="02020603050405020304" pitchFamily="18" charset="0"/>
              </a:rPr>
              <a:t>.</a:t>
            </a:r>
            <a:br>
              <a:rPr lang="en-US" dirty="0"/>
            </a:br>
            <a:endParaRPr lang="en-US" dirty="0"/>
          </a:p>
        </p:txBody>
      </p:sp>
      <p:pic>
        <p:nvPicPr>
          <p:cNvPr id="5" name="Picture 4">
            <a:extLst>
              <a:ext uri="{FF2B5EF4-FFF2-40B4-BE49-F238E27FC236}">
                <a16:creationId xmlns:a16="http://schemas.microsoft.com/office/drawing/2014/main" id="{753BDCCA-79F9-4735-8732-6635CBE1AE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189" y="454791"/>
            <a:ext cx="1677811" cy="1677811"/>
          </a:xfrm>
          <a:prstGeom prst="rect">
            <a:avLst/>
          </a:prstGeom>
        </p:spPr>
      </p:pic>
    </p:spTree>
    <p:extLst>
      <p:ext uri="{BB962C8B-B14F-4D97-AF65-F5344CB8AC3E}">
        <p14:creationId xmlns:p14="http://schemas.microsoft.com/office/powerpoint/2010/main" val="561455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6436-6CB2-4B9D-9447-0B871B025C83}"/>
              </a:ext>
            </a:extLst>
          </p:cNvPr>
          <p:cNvSpPr>
            <a:spLocks noGrp="1"/>
          </p:cNvSpPr>
          <p:nvPr>
            <p:ph type="title"/>
          </p:nvPr>
        </p:nvSpPr>
        <p:spPr/>
        <p:txBody>
          <a:bodyPr/>
          <a:lstStyle/>
          <a:p>
            <a:r>
              <a:rPr lang="en-US" b="1" i="0" dirty="0">
                <a:effectLst/>
                <a:latin typeface="Palatino Linotype" panose="02040502050505030304" pitchFamily="18" charset="0"/>
              </a:rPr>
              <a:t>AC vs DC Transmission</a:t>
            </a:r>
            <a:br>
              <a:rPr lang="en-US" b="1" i="0" dirty="0">
                <a:effectLst/>
                <a:latin typeface="Palatino Linotype" panose="02040502050505030304" pitchFamily="18" charset="0"/>
              </a:rPr>
            </a:br>
            <a:endParaRPr lang="en-US" dirty="0"/>
          </a:p>
        </p:txBody>
      </p:sp>
      <p:sp>
        <p:nvSpPr>
          <p:cNvPr id="3" name="Content Placeholder 2">
            <a:extLst>
              <a:ext uri="{FF2B5EF4-FFF2-40B4-BE49-F238E27FC236}">
                <a16:creationId xmlns:a16="http://schemas.microsoft.com/office/drawing/2014/main" id="{738AA01C-5A51-41B4-8052-793772DD1DD7}"/>
              </a:ext>
            </a:extLst>
          </p:cNvPr>
          <p:cNvSpPr>
            <a:spLocks noGrp="1"/>
          </p:cNvSpPr>
          <p:nvPr>
            <p:ph idx="1"/>
          </p:nvPr>
        </p:nvSpPr>
        <p:spPr>
          <a:xfrm>
            <a:off x="488410" y="2088445"/>
            <a:ext cx="10868212" cy="4526844"/>
          </a:xfrm>
        </p:spPr>
        <p:txBody>
          <a:bodyPr/>
          <a:lstStyle/>
          <a:p>
            <a:pPr algn="l"/>
            <a:r>
              <a:rPr lang="en-US" b="0" i="0" dirty="0">
                <a:effectLst/>
                <a:latin typeface="Palatino Linotype" panose="02040502050505030304" pitchFamily="18" charset="0"/>
              </a:rPr>
              <a:t>Fundamentally there are two systems by which electrical energy can be transmitted:</a:t>
            </a:r>
          </a:p>
          <a:p>
            <a:pPr algn="l">
              <a:buFont typeface="+mj-lt"/>
              <a:buAutoNum type="arabicPeriod"/>
            </a:pPr>
            <a:r>
              <a:rPr lang="en-US" b="0" i="0" dirty="0">
                <a:effectLst/>
                <a:latin typeface="Palatino Linotype" panose="02040502050505030304" pitchFamily="18" charset="0"/>
              </a:rPr>
              <a:t>High voltage DC electrical transmission system.</a:t>
            </a:r>
          </a:p>
          <a:p>
            <a:pPr algn="l">
              <a:buFont typeface="+mj-lt"/>
              <a:buAutoNum type="arabicPeriod"/>
            </a:pPr>
            <a:r>
              <a:rPr lang="en-US" b="0" i="0" dirty="0">
                <a:effectLst/>
                <a:latin typeface="Palatino Linotype" panose="02040502050505030304" pitchFamily="18" charset="0"/>
              </a:rPr>
              <a:t>High AC electrical transmission system</a:t>
            </a:r>
            <a:r>
              <a:rPr lang="en-US" sz="1800" b="0" i="0" dirty="0">
                <a:effectLst/>
                <a:latin typeface="Palatino Linotype" panose="02040502050505030304" pitchFamily="18" charset="0"/>
              </a:rPr>
              <a:t>.</a:t>
            </a:r>
          </a:p>
          <a:p>
            <a:r>
              <a:rPr lang="en-US" dirty="0"/>
              <a:t>Advantage of using DC transmission</a:t>
            </a:r>
          </a:p>
          <a:p>
            <a:r>
              <a:rPr lang="en-US" b="0" i="0" dirty="0">
                <a:effectLst/>
                <a:latin typeface="Palatino Linotype" panose="02040502050505030304" pitchFamily="18" charset="0"/>
              </a:rPr>
              <a:t>Only two conductors are required.</a:t>
            </a:r>
          </a:p>
          <a:p>
            <a:r>
              <a:rPr lang="en-US" b="0" i="0" dirty="0">
                <a:effectLst/>
                <a:latin typeface="Palatino Linotype" panose="02040502050505030304" pitchFamily="18" charset="0"/>
              </a:rPr>
              <a:t>DC transmission systems have reduced insulation costs.</a:t>
            </a:r>
          </a:p>
          <a:p>
            <a:r>
              <a:rPr lang="en-US" dirty="0"/>
              <a:t>Inductance, capacitance, phase displacement and surge problems can be eliminated in DC system</a:t>
            </a:r>
          </a:p>
        </p:txBody>
      </p:sp>
      <p:pic>
        <p:nvPicPr>
          <p:cNvPr id="4" name="Picture 3">
            <a:extLst>
              <a:ext uri="{FF2B5EF4-FFF2-40B4-BE49-F238E27FC236}">
                <a16:creationId xmlns:a16="http://schemas.microsoft.com/office/drawing/2014/main" id="{3FC5571A-D9DB-4035-AD4C-CEFFBABB51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189" y="454791"/>
            <a:ext cx="1677811" cy="1677811"/>
          </a:xfrm>
          <a:prstGeom prst="rect">
            <a:avLst/>
          </a:prstGeom>
        </p:spPr>
      </p:pic>
    </p:spTree>
    <p:extLst>
      <p:ext uri="{BB962C8B-B14F-4D97-AF65-F5344CB8AC3E}">
        <p14:creationId xmlns:p14="http://schemas.microsoft.com/office/powerpoint/2010/main" val="1751315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BCB20-C31C-468D-8C3F-B2CA10EB0EE5}"/>
              </a:ext>
            </a:extLst>
          </p:cNvPr>
          <p:cNvSpPr>
            <a:spLocks noGrp="1"/>
          </p:cNvSpPr>
          <p:nvPr>
            <p:ph type="title"/>
          </p:nvPr>
        </p:nvSpPr>
        <p:spPr/>
        <p:txBody>
          <a:bodyPr/>
          <a:lstStyle/>
          <a:p>
            <a:r>
              <a:rPr lang="en-US" dirty="0"/>
              <a:t>Disadvantage of DC transmission</a:t>
            </a:r>
          </a:p>
        </p:txBody>
      </p:sp>
      <p:sp>
        <p:nvSpPr>
          <p:cNvPr id="3" name="Content Placeholder 2">
            <a:extLst>
              <a:ext uri="{FF2B5EF4-FFF2-40B4-BE49-F238E27FC236}">
                <a16:creationId xmlns:a16="http://schemas.microsoft.com/office/drawing/2014/main" id="{2CA091EC-F971-4817-B3CA-9C5AA1C2B11E}"/>
              </a:ext>
            </a:extLst>
          </p:cNvPr>
          <p:cNvSpPr>
            <a:spLocks noGrp="1"/>
          </p:cNvSpPr>
          <p:nvPr>
            <p:ph idx="1"/>
          </p:nvPr>
        </p:nvSpPr>
        <p:spPr/>
        <p:txBody>
          <a:bodyPr/>
          <a:lstStyle/>
          <a:p>
            <a:r>
              <a:rPr lang="en-US" b="0" i="0" dirty="0">
                <a:effectLst/>
                <a:latin typeface="Palatino Linotype" panose="02040502050505030304" pitchFamily="18" charset="0"/>
              </a:rPr>
              <a:t>The alternating voltages can easily be stepped up and down, which is not possible in DC transmission system.</a:t>
            </a:r>
          </a:p>
          <a:p>
            <a:r>
              <a:rPr lang="en-US" b="0" i="0" dirty="0">
                <a:effectLst/>
                <a:latin typeface="Palatino Linotype" panose="02040502050505030304" pitchFamily="18" charset="0"/>
              </a:rPr>
              <a:t>Maintenance of AC substation is quite easy and economical compared to DC.</a:t>
            </a:r>
          </a:p>
          <a:p>
            <a:r>
              <a:rPr lang="en-US" dirty="0"/>
              <a:t>The transforming of power in AC electrical substation is much easier than motor-generator sets in a DC system.</a:t>
            </a:r>
          </a:p>
        </p:txBody>
      </p:sp>
      <p:pic>
        <p:nvPicPr>
          <p:cNvPr id="4" name="Picture 3">
            <a:extLst>
              <a:ext uri="{FF2B5EF4-FFF2-40B4-BE49-F238E27FC236}">
                <a16:creationId xmlns:a16="http://schemas.microsoft.com/office/drawing/2014/main" id="{35AA7684-CF19-4407-93CA-F48FA6871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189" y="454791"/>
            <a:ext cx="1677811" cy="1677811"/>
          </a:xfrm>
          <a:prstGeom prst="rect">
            <a:avLst/>
          </a:prstGeom>
        </p:spPr>
      </p:pic>
    </p:spTree>
    <p:extLst>
      <p:ext uri="{BB962C8B-B14F-4D97-AF65-F5344CB8AC3E}">
        <p14:creationId xmlns:p14="http://schemas.microsoft.com/office/powerpoint/2010/main" val="2568842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F757-78E5-4D08-AACD-5A65DF5A5B9E}"/>
              </a:ext>
            </a:extLst>
          </p:cNvPr>
          <p:cNvSpPr>
            <a:spLocks noGrp="1"/>
          </p:cNvSpPr>
          <p:nvPr>
            <p:ph type="title"/>
          </p:nvPr>
        </p:nvSpPr>
        <p:spPr/>
        <p:txBody>
          <a:bodyPr/>
          <a:lstStyle/>
          <a:p>
            <a:r>
              <a:rPr lang="en-US" b="0" i="0" dirty="0">
                <a:effectLst/>
                <a:latin typeface="Palatino Linotype" panose="02040502050505030304" pitchFamily="18" charset="0"/>
              </a:rPr>
              <a:t>But AC transmission system also has some disadvantages, including:</a:t>
            </a:r>
            <a:endParaRPr lang="en-US" dirty="0"/>
          </a:p>
        </p:txBody>
      </p:sp>
      <p:sp>
        <p:nvSpPr>
          <p:cNvPr id="3" name="Content Placeholder 2">
            <a:extLst>
              <a:ext uri="{FF2B5EF4-FFF2-40B4-BE49-F238E27FC236}">
                <a16:creationId xmlns:a16="http://schemas.microsoft.com/office/drawing/2014/main" id="{9D435EE6-EF31-475D-9947-87138E0D530E}"/>
              </a:ext>
            </a:extLst>
          </p:cNvPr>
          <p:cNvSpPr>
            <a:spLocks noGrp="1"/>
          </p:cNvSpPr>
          <p:nvPr>
            <p:ph idx="1"/>
          </p:nvPr>
        </p:nvSpPr>
        <p:spPr>
          <a:xfrm>
            <a:off x="680321" y="2336873"/>
            <a:ext cx="9953812" cy="4176816"/>
          </a:xfrm>
        </p:spPr>
        <p:txBody>
          <a:bodyPr>
            <a:normAutofit/>
          </a:bodyPr>
          <a:lstStyle/>
          <a:p>
            <a:r>
              <a:rPr lang="en-US" dirty="0"/>
              <a:t>The volume of conductor required in AC systems is much higher when compared to DC systems.</a:t>
            </a:r>
          </a:p>
          <a:p>
            <a:r>
              <a:rPr lang="en-US" dirty="0"/>
              <a:t>The reactance of the line affects the voltage regulation of the electrical power transmission system.</a:t>
            </a:r>
          </a:p>
          <a:p>
            <a:r>
              <a:rPr lang="en-US" dirty="0"/>
              <a:t>Problems of skin effects and proximity effects only found in AC systems.</a:t>
            </a:r>
          </a:p>
          <a:p>
            <a:r>
              <a:rPr lang="en-US" dirty="0"/>
              <a:t>AC transmission systems are more likely to be affected by corona discharge than a DC transmission system.</a:t>
            </a:r>
          </a:p>
          <a:p>
            <a:r>
              <a:rPr lang="en-US" dirty="0"/>
              <a:t>Construction of AC electrical power transmission network is more complicated  than DC systems.</a:t>
            </a:r>
          </a:p>
        </p:txBody>
      </p:sp>
      <p:pic>
        <p:nvPicPr>
          <p:cNvPr id="4" name="Picture 3">
            <a:extLst>
              <a:ext uri="{FF2B5EF4-FFF2-40B4-BE49-F238E27FC236}">
                <a16:creationId xmlns:a16="http://schemas.microsoft.com/office/drawing/2014/main" id="{57346AA9-A191-4693-AD7A-236B9B908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189" y="454791"/>
            <a:ext cx="1677811" cy="1677811"/>
          </a:xfrm>
          <a:prstGeom prst="rect">
            <a:avLst/>
          </a:prstGeom>
        </p:spPr>
      </p:pic>
    </p:spTree>
    <p:extLst>
      <p:ext uri="{BB962C8B-B14F-4D97-AF65-F5344CB8AC3E}">
        <p14:creationId xmlns:p14="http://schemas.microsoft.com/office/powerpoint/2010/main" val="2125368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A2EBF-D046-4D19-B302-20D9459CFCEE}"/>
              </a:ext>
            </a:extLst>
          </p:cNvPr>
          <p:cNvSpPr>
            <a:spLocks noGrp="1"/>
          </p:cNvSpPr>
          <p:nvPr>
            <p:ph type="title"/>
          </p:nvPr>
        </p:nvSpPr>
        <p:spPr/>
        <p:txBody>
          <a:bodyPr/>
          <a:lstStyle/>
          <a:p>
            <a:r>
              <a:rPr lang="en-US" dirty="0"/>
              <a:t>Distribution</a:t>
            </a:r>
          </a:p>
        </p:txBody>
      </p:sp>
      <p:sp>
        <p:nvSpPr>
          <p:cNvPr id="3" name="Content Placeholder 2">
            <a:extLst>
              <a:ext uri="{FF2B5EF4-FFF2-40B4-BE49-F238E27FC236}">
                <a16:creationId xmlns:a16="http://schemas.microsoft.com/office/drawing/2014/main" id="{74FC21E3-6438-4F36-B392-AB1698BC7CA4}"/>
              </a:ext>
            </a:extLst>
          </p:cNvPr>
          <p:cNvSpPr>
            <a:spLocks noGrp="1"/>
          </p:cNvSpPr>
          <p:nvPr>
            <p:ph idx="1"/>
          </p:nvPr>
        </p:nvSpPr>
        <p:spPr>
          <a:xfrm>
            <a:off x="527928" y="2077229"/>
            <a:ext cx="10360212" cy="3599316"/>
          </a:xfrm>
        </p:spPr>
        <p:txBody>
          <a:bodyPr/>
          <a:lstStyle/>
          <a:p>
            <a:r>
              <a:rPr lang="en-US" dirty="0">
                <a:latin typeface="Times New Roman" panose="02020603050405020304" pitchFamily="18" charset="0"/>
                <a:cs typeface="Times New Roman" panose="02020603050405020304" pitchFamily="18" charset="0"/>
              </a:rPr>
              <a:t> the distribution system is the electrical system between the sub-station fed by the transmission system and the consumers meters. It generally consists of feeders, distributors and the service mains.</a:t>
            </a:r>
          </a:p>
        </p:txBody>
      </p:sp>
      <p:pic>
        <p:nvPicPr>
          <p:cNvPr id="1026" name="Picture 2" descr="Electric Power Distribution System Basics | electricaleasy.com">
            <a:extLst>
              <a:ext uri="{FF2B5EF4-FFF2-40B4-BE49-F238E27FC236}">
                <a16:creationId xmlns:a16="http://schemas.microsoft.com/office/drawing/2014/main" id="{BCAEFD47-2DD3-481E-9868-467D1F4B8F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106" y="3188604"/>
            <a:ext cx="7120290" cy="32216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18940EB-8E5A-45BA-85FC-6A92208F5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189" y="454791"/>
            <a:ext cx="1677811" cy="1677811"/>
          </a:xfrm>
          <a:prstGeom prst="rect">
            <a:avLst/>
          </a:prstGeom>
        </p:spPr>
      </p:pic>
    </p:spTree>
    <p:extLst>
      <p:ext uri="{BB962C8B-B14F-4D97-AF65-F5344CB8AC3E}">
        <p14:creationId xmlns:p14="http://schemas.microsoft.com/office/powerpoint/2010/main" val="461766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3438F-CD6B-41B3-AA6A-7EE25E27D732}"/>
              </a:ext>
            </a:extLst>
          </p:cNvPr>
          <p:cNvSpPr>
            <a:spLocks noGrp="1"/>
          </p:cNvSpPr>
          <p:nvPr>
            <p:ph type="title"/>
          </p:nvPr>
        </p:nvSpPr>
        <p:spPr/>
        <p:txBody>
          <a:bodyPr/>
          <a:lstStyle/>
          <a:p>
            <a:r>
              <a:rPr lang="en-US" dirty="0"/>
              <a:t>basic layout interconnected power system network diagram</a:t>
            </a:r>
          </a:p>
        </p:txBody>
      </p:sp>
      <p:pic>
        <p:nvPicPr>
          <p:cNvPr id="2052" name="Picture 4" descr="Diagram of an interconnected power system example involving renewable DGs.  | Download Scientific Diagram">
            <a:extLst>
              <a:ext uri="{FF2B5EF4-FFF2-40B4-BE49-F238E27FC236}">
                <a16:creationId xmlns:a16="http://schemas.microsoft.com/office/drawing/2014/main" id="{D085E4C8-BB7C-4902-8436-89F5D70B2AB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6156" y="2130911"/>
            <a:ext cx="10931336" cy="39738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6358455-01F0-4720-8FCB-2C906EDF5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189" y="454791"/>
            <a:ext cx="1677811" cy="1677811"/>
          </a:xfrm>
          <a:prstGeom prst="rect">
            <a:avLst/>
          </a:prstGeom>
        </p:spPr>
      </p:pic>
    </p:spTree>
    <p:extLst>
      <p:ext uri="{BB962C8B-B14F-4D97-AF65-F5344CB8AC3E}">
        <p14:creationId xmlns:p14="http://schemas.microsoft.com/office/powerpoint/2010/main" val="1514323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C48AC1-931F-4C45-A6E6-863B4273F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189" y="454791"/>
            <a:ext cx="1677811" cy="1677811"/>
          </a:xfrm>
          <a:prstGeom prst="rect">
            <a:avLst/>
          </a:prstGeom>
        </p:spPr>
      </p:pic>
      <p:pic>
        <p:nvPicPr>
          <p:cNvPr id="4" name="Picture 3">
            <a:extLst>
              <a:ext uri="{FF2B5EF4-FFF2-40B4-BE49-F238E27FC236}">
                <a16:creationId xmlns:a16="http://schemas.microsoft.com/office/drawing/2014/main" id="{08FCD7B2-D2F9-4353-9307-3B8E2D4B9B6A}"/>
              </a:ext>
            </a:extLst>
          </p:cNvPr>
          <p:cNvPicPr>
            <a:picLocks noChangeAspect="1"/>
          </p:cNvPicPr>
          <p:nvPr/>
        </p:nvPicPr>
        <p:blipFill rotWithShape="1">
          <a:blip r:embed="rId3">
            <a:extLst>
              <a:ext uri="{28A0092B-C50C-407E-A947-70E740481C1C}">
                <a14:useLocalDpi xmlns:a14="http://schemas.microsoft.com/office/drawing/2010/main" val="0"/>
              </a:ext>
            </a:extLst>
          </a:blip>
          <a:srcRect l="11667" t="17598" r="15093" b="6645"/>
          <a:stretch/>
        </p:blipFill>
        <p:spPr>
          <a:xfrm>
            <a:off x="400548" y="488244"/>
            <a:ext cx="10113641" cy="5881511"/>
          </a:xfrm>
          <a:prstGeom prst="rect">
            <a:avLst/>
          </a:prstGeom>
        </p:spPr>
      </p:pic>
    </p:spTree>
    <p:extLst>
      <p:ext uri="{BB962C8B-B14F-4D97-AF65-F5344CB8AC3E}">
        <p14:creationId xmlns:p14="http://schemas.microsoft.com/office/powerpoint/2010/main" val="2116991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CFFC-76F6-4671-BD16-5A675F859449}"/>
              </a:ext>
            </a:extLst>
          </p:cNvPr>
          <p:cNvSpPr>
            <a:spLocks noGrp="1"/>
          </p:cNvSpPr>
          <p:nvPr>
            <p:ph type="title"/>
          </p:nvPr>
        </p:nvSpPr>
        <p:spPr>
          <a:xfrm>
            <a:off x="3420534" y="2762650"/>
            <a:ext cx="5699604" cy="1080938"/>
          </a:xfrm>
        </p:spPr>
        <p:txBody>
          <a:bodyPr>
            <a:normAutofit/>
          </a:bodyPr>
          <a:lstStyle/>
          <a:p>
            <a:r>
              <a:rPr lang="en-US" sz="6000" dirty="0"/>
              <a:t>THANK YOU</a:t>
            </a:r>
          </a:p>
        </p:txBody>
      </p:sp>
      <p:pic>
        <p:nvPicPr>
          <p:cNvPr id="3" name="Picture 2">
            <a:extLst>
              <a:ext uri="{FF2B5EF4-FFF2-40B4-BE49-F238E27FC236}">
                <a16:creationId xmlns:a16="http://schemas.microsoft.com/office/drawing/2014/main" id="{944CD63D-928B-474C-A05D-A923E77A3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189" y="454791"/>
            <a:ext cx="1677811" cy="1677811"/>
          </a:xfrm>
          <a:prstGeom prst="rect">
            <a:avLst/>
          </a:prstGeom>
        </p:spPr>
      </p:pic>
    </p:spTree>
    <p:extLst>
      <p:ext uri="{BB962C8B-B14F-4D97-AF65-F5344CB8AC3E}">
        <p14:creationId xmlns:p14="http://schemas.microsoft.com/office/powerpoint/2010/main" val="318830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D71AD-7D49-4FC3-B51C-AC87ACA456D6}"/>
              </a:ext>
            </a:extLst>
          </p:cNvPr>
          <p:cNvSpPr>
            <a:spLocks noGrp="1"/>
          </p:cNvSpPr>
          <p:nvPr>
            <p:ph type="title"/>
          </p:nvPr>
        </p:nvSpPr>
        <p:spPr/>
        <p:txBody>
          <a:bodyPr/>
          <a:lstStyle/>
          <a:p>
            <a:r>
              <a:rPr lang="en-US" dirty="0"/>
              <a:t>POWER SYSTEM</a:t>
            </a:r>
          </a:p>
        </p:txBody>
      </p:sp>
      <p:sp>
        <p:nvSpPr>
          <p:cNvPr id="3" name="Content Placeholder 2">
            <a:extLst>
              <a:ext uri="{FF2B5EF4-FFF2-40B4-BE49-F238E27FC236}">
                <a16:creationId xmlns:a16="http://schemas.microsoft.com/office/drawing/2014/main" id="{323E73FB-12E3-41E9-A5D6-5A010DDFFC22}"/>
              </a:ext>
            </a:extLst>
          </p:cNvPr>
          <p:cNvSpPr>
            <a:spLocks noGrp="1"/>
          </p:cNvSpPr>
          <p:nvPr>
            <p:ph idx="1"/>
          </p:nvPr>
        </p:nvSpPr>
        <p:spPr>
          <a:xfrm>
            <a:off x="324511" y="2009495"/>
            <a:ext cx="9613861" cy="3599316"/>
          </a:xfrm>
        </p:spPr>
        <p:txBody>
          <a:bodyPr/>
          <a:lstStyle/>
          <a:p>
            <a:r>
              <a:rPr lang="en-US" b="1" i="0" dirty="0">
                <a:solidFill>
                  <a:srgbClr val="0070C0"/>
                </a:solidFill>
                <a:effectLst/>
                <a:latin typeface="Times New Roman" panose="02020603050405020304" pitchFamily="18" charset="0"/>
                <a:cs typeface="Times New Roman" panose="02020603050405020304" pitchFamily="18" charset="0"/>
              </a:rPr>
              <a:t>Definition: </a:t>
            </a:r>
            <a:r>
              <a:rPr lang="en-US" b="0" i="0" dirty="0">
                <a:effectLst/>
                <a:latin typeface="Times New Roman" panose="02020603050405020304" pitchFamily="18" charset="0"/>
                <a:cs typeface="Times New Roman" panose="02020603050405020304" pitchFamily="18" charset="0"/>
              </a:rPr>
              <a:t>The power system is a network which consists generation, distribution and transmission system. It uses the form of energy (like coal and diesel) and converts it into electrical energy.</a:t>
            </a:r>
          </a:p>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25E9D0E-92B9-4DAE-BF7F-66369673D5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189" y="454791"/>
            <a:ext cx="1677811" cy="1677811"/>
          </a:xfrm>
          <a:prstGeom prst="rect">
            <a:avLst/>
          </a:prstGeom>
        </p:spPr>
      </p:pic>
      <p:pic>
        <p:nvPicPr>
          <p:cNvPr id="1028" name="Picture 4" descr="Power systems İntroduction">
            <a:extLst>
              <a:ext uri="{FF2B5EF4-FFF2-40B4-BE49-F238E27FC236}">
                <a16:creationId xmlns:a16="http://schemas.microsoft.com/office/drawing/2014/main" id="{3970571B-D432-4FC6-AA28-3DB7A6E35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143" y="3067756"/>
            <a:ext cx="8824923" cy="3618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315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5D4DD49-4380-4379-A8C5-0EE7333759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811" y="1684630"/>
            <a:ext cx="9447721" cy="48088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2C9CBDF-CB3C-46A1-9D41-A06992AB5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189" y="454791"/>
            <a:ext cx="1677811" cy="1677811"/>
          </a:xfrm>
          <a:prstGeom prst="rect">
            <a:avLst/>
          </a:prstGeom>
        </p:spPr>
      </p:pic>
      <p:sp>
        <p:nvSpPr>
          <p:cNvPr id="5" name="TextBox 4">
            <a:extLst>
              <a:ext uri="{FF2B5EF4-FFF2-40B4-BE49-F238E27FC236}">
                <a16:creationId xmlns:a16="http://schemas.microsoft.com/office/drawing/2014/main" id="{08BD1930-735A-414B-BEE3-AF0E00346EB8}"/>
              </a:ext>
            </a:extLst>
          </p:cNvPr>
          <p:cNvSpPr txBox="1"/>
          <p:nvPr/>
        </p:nvSpPr>
        <p:spPr>
          <a:xfrm>
            <a:off x="191911" y="454791"/>
            <a:ext cx="8534400" cy="646331"/>
          </a:xfrm>
          <a:prstGeom prst="rect">
            <a:avLst/>
          </a:prstGeom>
          <a:noFill/>
        </p:spPr>
        <p:txBody>
          <a:bodyPr wrap="square">
            <a:spAutoFit/>
          </a:bodyPr>
          <a:lstStyle/>
          <a:p>
            <a:r>
              <a:rPr lang="en-US" b="0" i="0" dirty="0">
                <a:effectLst/>
                <a:latin typeface="arial" panose="020B0604020202020204" pitchFamily="34" charset="0"/>
              </a:rPr>
              <a:t>“</a:t>
            </a:r>
            <a:r>
              <a:rPr lang="en-US" b="1" i="0" dirty="0">
                <a:effectLst/>
                <a:latin typeface="arial" panose="020B0604020202020204" pitchFamily="34" charset="0"/>
              </a:rPr>
              <a:t>Energy cannot be created nor be destroyed</a:t>
            </a:r>
            <a:r>
              <a:rPr lang="en-US" b="0" i="0" dirty="0">
                <a:effectLst/>
                <a:latin typeface="arial" panose="020B0604020202020204" pitchFamily="34" charset="0"/>
              </a:rPr>
              <a:t> but can only be </a:t>
            </a:r>
            <a:r>
              <a:rPr lang="en-US" b="1" i="0" dirty="0">
                <a:effectLst/>
                <a:latin typeface="arial" panose="020B0604020202020204" pitchFamily="34" charset="0"/>
              </a:rPr>
              <a:t>converted from one form of energy to another</a:t>
            </a:r>
            <a:r>
              <a:rPr lang="en-US" b="0" i="0" dirty="0">
                <a:effectLst/>
                <a:latin typeface="arial" panose="020B0604020202020204" pitchFamily="34" charset="0"/>
              </a:rPr>
              <a:t> form of energy”.</a:t>
            </a:r>
            <a:endParaRPr lang="en-US" dirty="0"/>
          </a:p>
        </p:txBody>
      </p:sp>
    </p:spTree>
    <p:extLst>
      <p:ext uri="{BB962C8B-B14F-4D97-AF65-F5344CB8AC3E}">
        <p14:creationId xmlns:p14="http://schemas.microsoft.com/office/powerpoint/2010/main" val="3796594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339EF-162E-4920-9818-759D608A2F20}"/>
              </a:ext>
            </a:extLst>
          </p:cNvPr>
          <p:cNvSpPr>
            <a:spLocks noGrp="1"/>
          </p:cNvSpPr>
          <p:nvPr>
            <p:ph type="title"/>
          </p:nvPr>
        </p:nvSpPr>
        <p:spPr/>
        <p:txBody>
          <a:bodyPr/>
          <a:lstStyle/>
          <a:p>
            <a:r>
              <a:rPr lang="en-US" dirty="0"/>
              <a:t>BLOCK DIAGRAM</a:t>
            </a:r>
          </a:p>
        </p:txBody>
      </p:sp>
      <p:pic>
        <p:nvPicPr>
          <p:cNvPr id="1026" name="Picture 2" descr="What is an Electric Power System">
            <a:extLst>
              <a:ext uri="{FF2B5EF4-FFF2-40B4-BE49-F238E27FC236}">
                <a16:creationId xmlns:a16="http://schemas.microsoft.com/office/drawing/2014/main" id="{45BB5EC7-66EF-446E-98F9-ABD581EFCDE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2129" y="2627752"/>
            <a:ext cx="9272053" cy="19216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5CD8F08-98DD-4E17-8A35-88558A0CB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189" y="454791"/>
            <a:ext cx="1677811" cy="1677811"/>
          </a:xfrm>
          <a:prstGeom prst="rect">
            <a:avLst/>
          </a:prstGeom>
        </p:spPr>
      </p:pic>
    </p:spTree>
    <p:extLst>
      <p:ext uri="{BB962C8B-B14F-4D97-AF65-F5344CB8AC3E}">
        <p14:creationId xmlns:p14="http://schemas.microsoft.com/office/powerpoint/2010/main" val="591117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B4824-317E-462D-960C-C4A19550429E}"/>
              </a:ext>
            </a:extLst>
          </p:cNvPr>
          <p:cNvSpPr>
            <a:spLocks noGrp="1"/>
          </p:cNvSpPr>
          <p:nvPr>
            <p:ph type="title"/>
          </p:nvPr>
        </p:nvSpPr>
        <p:spPr/>
        <p:txBody>
          <a:bodyPr/>
          <a:lstStyle/>
          <a:p>
            <a:r>
              <a:rPr lang="en-US" dirty="0"/>
              <a:t>GENERATION</a:t>
            </a:r>
          </a:p>
        </p:txBody>
      </p:sp>
      <p:sp>
        <p:nvSpPr>
          <p:cNvPr id="3" name="Content Placeholder 2">
            <a:extLst>
              <a:ext uri="{FF2B5EF4-FFF2-40B4-BE49-F238E27FC236}">
                <a16:creationId xmlns:a16="http://schemas.microsoft.com/office/drawing/2014/main" id="{DBF50BE2-4199-4450-AC96-372AC011AA4B}"/>
              </a:ext>
            </a:extLst>
          </p:cNvPr>
          <p:cNvSpPr>
            <a:spLocks noGrp="1"/>
          </p:cNvSpPr>
          <p:nvPr>
            <p:ph idx="1"/>
          </p:nvPr>
        </p:nvSpPr>
        <p:spPr>
          <a:xfrm>
            <a:off x="556143" y="1997135"/>
            <a:ext cx="9613861" cy="3803587"/>
          </a:xfrm>
        </p:spPr>
        <p:txBody>
          <a:bodyPr/>
          <a:lstStyle/>
          <a:p>
            <a:pPr algn="just"/>
            <a:r>
              <a:rPr lang="en-US" b="0" i="0" dirty="0">
                <a:solidFill>
                  <a:srgbClr val="000000"/>
                </a:solidFill>
                <a:effectLst/>
                <a:latin typeface="Arial" panose="020B0604020202020204" pitchFamily="34" charset="0"/>
              </a:rPr>
              <a:t>Generation is the production of electricity at power stations or generating units where a form of primary energy is converted into electricity.</a:t>
            </a:r>
          </a:p>
          <a:p>
            <a:pPr algn="l"/>
            <a:r>
              <a:rPr lang="en-US" sz="2400" b="0" i="0" u="none" strike="noStrike" baseline="0" dirty="0">
                <a:solidFill>
                  <a:srgbClr val="231F20"/>
                </a:solidFill>
                <a:latin typeface="Times New Roman" panose="02020603050405020304" pitchFamily="18" charset="0"/>
              </a:rPr>
              <a:t>These sources of energy are :</a:t>
            </a:r>
          </a:p>
          <a:p>
            <a:pPr algn="l"/>
            <a:r>
              <a:rPr lang="en-US" sz="2400" b="1" i="0" u="none" strike="noStrike" baseline="0" dirty="0">
                <a:solidFill>
                  <a:srgbClr val="0070C0"/>
                </a:solidFill>
                <a:latin typeface="Times New Roman" panose="02020603050405020304" pitchFamily="18" charset="0"/>
              </a:rPr>
              <a:t>(</a:t>
            </a:r>
            <a:r>
              <a:rPr lang="en-US" sz="2400" b="1" i="1" u="none" strike="noStrike" baseline="0" dirty="0" err="1">
                <a:solidFill>
                  <a:srgbClr val="0070C0"/>
                </a:solidFill>
                <a:latin typeface="Times New Roman" panose="02020603050405020304" pitchFamily="18" charset="0"/>
              </a:rPr>
              <a:t>i</a:t>
            </a:r>
            <a:r>
              <a:rPr lang="en-US" sz="2400" b="1" i="0" u="none" strike="noStrike" baseline="0" dirty="0">
                <a:solidFill>
                  <a:srgbClr val="0070C0"/>
                </a:solidFill>
                <a:latin typeface="Times New Roman" panose="02020603050405020304" pitchFamily="18" charset="0"/>
              </a:rPr>
              <a:t>) </a:t>
            </a:r>
            <a:r>
              <a:rPr lang="en-US" sz="2400" b="0" i="0" u="none" strike="noStrike" baseline="0" dirty="0">
                <a:solidFill>
                  <a:srgbClr val="231F20"/>
                </a:solidFill>
                <a:latin typeface="Times New Roman" panose="02020603050405020304" pitchFamily="18" charset="0"/>
              </a:rPr>
              <a:t>The Sun </a:t>
            </a:r>
            <a:r>
              <a:rPr lang="en-US" sz="2400" b="1" i="0" u="none" strike="noStrike" baseline="0" dirty="0">
                <a:solidFill>
                  <a:srgbClr val="0070C0"/>
                </a:solidFill>
                <a:latin typeface="Times New Roman" panose="02020603050405020304" pitchFamily="18" charset="0"/>
              </a:rPr>
              <a:t>(</a:t>
            </a:r>
            <a:r>
              <a:rPr lang="en-US" sz="2400" b="1" i="1" u="none" strike="noStrike" baseline="0" dirty="0">
                <a:solidFill>
                  <a:srgbClr val="0070C0"/>
                </a:solidFill>
                <a:latin typeface="Times New Roman" panose="02020603050405020304" pitchFamily="18" charset="0"/>
              </a:rPr>
              <a:t>ii</a:t>
            </a:r>
            <a:r>
              <a:rPr lang="en-US" sz="2400" b="1" i="0" u="none" strike="noStrike" baseline="0" dirty="0">
                <a:solidFill>
                  <a:srgbClr val="0070C0"/>
                </a:solidFill>
                <a:latin typeface="Times New Roman" panose="02020603050405020304" pitchFamily="18" charset="0"/>
              </a:rPr>
              <a:t>) </a:t>
            </a:r>
            <a:r>
              <a:rPr lang="en-US" sz="2400" b="0" i="0" u="none" strike="noStrike" baseline="0" dirty="0">
                <a:solidFill>
                  <a:srgbClr val="231F20"/>
                </a:solidFill>
                <a:latin typeface="Times New Roman" panose="02020603050405020304" pitchFamily="18" charset="0"/>
              </a:rPr>
              <a:t>The Wind </a:t>
            </a:r>
            <a:r>
              <a:rPr lang="en-US" sz="2400" b="1" i="0" u="none" strike="noStrike" baseline="0" dirty="0">
                <a:solidFill>
                  <a:srgbClr val="0070C0"/>
                </a:solidFill>
                <a:latin typeface="Times New Roman" panose="02020603050405020304" pitchFamily="18" charset="0"/>
              </a:rPr>
              <a:t>(</a:t>
            </a:r>
            <a:r>
              <a:rPr lang="en-US" sz="2400" b="1" i="1" u="none" strike="noStrike" baseline="0" dirty="0">
                <a:solidFill>
                  <a:srgbClr val="0070C0"/>
                </a:solidFill>
                <a:latin typeface="Times New Roman" panose="02020603050405020304" pitchFamily="18" charset="0"/>
              </a:rPr>
              <a:t>iii</a:t>
            </a:r>
            <a:r>
              <a:rPr lang="en-US" sz="2400" b="1" i="0" u="none" strike="noStrike" baseline="0" dirty="0">
                <a:solidFill>
                  <a:srgbClr val="0070C0"/>
                </a:solidFill>
                <a:latin typeface="Times New Roman" panose="02020603050405020304" pitchFamily="18" charset="0"/>
              </a:rPr>
              <a:t>) </a:t>
            </a:r>
            <a:r>
              <a:rPr lang="en-US" sz="2400" b="0" i="0" u="none" strike="noStrike" baseline="0" dirty="0">
                <a:solidFill>
                  <a:srgbClr val="231F20"/>
                </a:solidFill>
                <a:latin typeface="Times New Roman" panose="02020603050405020304" pitchFamily="18" charset="0"/>
              </a:rPr>
              <a:t>Water </a:t>
            </a:r>
            <a:r>
              <a:rPr lang="en-US" sz="2400" b="1" i="0" u="none" strike="noStrike" baseline="0" dirty="0">
                <a:solidFill>
                  <a:srgbClr val="0070C0"/>
                </a:solidFill>
                <a:latin typeface="Times New Roman" panose="02020603050405020304" pitchFamily="18" charset="0"/>
              </a:rPr>
              <a:t>(</a:t>
            </a:r>
            <a:r>
              <a:rPr lang="en-US" sz="2400" b="1" i="1" u="none" strike="noStrike" baseline="0" dirty="0">
                <a:solidFill>
                  <a:srgbClr val="0070C0"/>
                </a:solidFill>
                <a:latin typeface="Times New Roman" panose="02020603050405020304" pitchFamily="18" charset="0"/>
              </a:rPr>
              <a:t>iv</a:t>
            </a:r>
            <a:r>
              <a:rPr lang="en-US" sz="2400" b="1" i="0" u="none" strike="noStrike" baseline="0" dirty="0">
                <a:solidFill>
                  <a:srgbClr val="0070C0"/>
                </a:solidFill>
                <a:latin typeface="Times New Roman" panose="02020603050405020304" pitchFamily="18" charset="0"/>
              </a:rPr>
              <a:t>) </a:t>
            </a:r>
            <a:r>
              <a:rPr lang="en-US" sz="2400" b="0" i="0" u="none" strike="noStrike" baseline="0" dirty="0">
                <a:solidFill>
                  <a:srgbClr val="231F20"/>
                </a:solidFill>
                <a:latin typeface="Times New Roman" panose="02020603050405020304" pitchFamily="18" charset="0"/>
              </a:rPr>
              <a:t>Fuels </a:t>
            </a:r>
            <a:r>
              <a:rPr lang="en-US" sz="2400" b="1" i="0" u="none" strike="noStrike" baseline="0" dirty="0">
                <a:solidFill>
                  <a:srgbClr val="0070C0"/>
                </a:solidFill>
                <a:latin typeface="Times New Roman" panose="02020603050405020304" pitchFamily="18" charset="0"/>
              </a:rPr>
              <a:t>(</a:t>
            </a:r>
            <a:r>
              <a:rPr lang="en-US" sz="2400" b="1" i="1" u="none" strike="noStrike" baseline="0" dirty="0">
                <a:solidFill>
                  <a:srgbClr val="0070C0"/>
                </a:solidFill>
                <a:latin typeface="Times New Roman" panose="02020603050405020304" pitchFamily="18" charset="0"/>
              </a:rPr>
              <a:t>v</a:t>
            </a:r>
            <a:r>
              <a:rPr lang="en-US" sz="2400" b="1" i="0" u="none" strike="noStrike" baseline="0" dirty="0">
                <a:solidFill>
                  <a:srgbClr val="0070C0"/>
                </a:solidFill>
                <a:latin typeface="Times New Roman" panose="02020603050405020304" pitchFamily="18" charset="0"/>
              </a:rPr>
              <a:t>) </a:t>
            </a:r>
            <a:r>
              <a:rPr lang="en-US" sz="2400" b="0" i="0" u="none" strike="noStrike" baseline="0" dirty="0">
                <a:solidFill>
                  <a:srgbClr val="231F20"/>
                </a:solidFill>
                <a:latin typeface="Times New Roman" panose="02020603050405020304" pitchFamily="18" charset="0"/>
              </a:rPr>
              <a:t>Nuclear energy.</a:t>
            </a:r>
            <a:endParaRPr lang="en-US" b="0" i="0" dirty="0">
              <a:solidFill>
                <a:srgbClr val="000000"/>
              </a:solidFill>
              <a:effectLst/>
              <a:latin typeface="Arial" panose="020B0604020202020204" pitchFamily="34" charset="0"/>
            </a:endParaRPr>
          </a:p>
          <a:p>
            <a:pPr algn="just"/>
            <a:endParaRPr lang="en-US" dirty="0"/>
          </a:p>
        </p:txBody>
      </p:sp>
      <p:pic>
        <p:nvPicPr>
          <p:cNvPr id="4" name="Picture 3">
            <a:extLst>
              <a:ext uri="{FF2B5EF4-FFF2-40B4-BE49-F238E27FC236}">
                <a16:creationId xmlns:a16="http://schemas.microsoft.com/office/drawing/2014/main" id="{50E22590-5CF6-44C6-9911-4C63942ED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189" y="454791"/>
            <a:ext cx="1677811" cy="1677811"/>
          </a:xfrm>
          <a:prstGeom prst="rect">
            <a:avLst/>
          </a:prstGeom>
        </p:spPr>
      </p:pic>
      <p:pic>
        <p:nvPicPr>
          <p:cNvPr id="8" name="Picture 7">
            <a:extLst>
              <a:ext uri="{FF2B5EF4-FFF2-40B4-BE49-F238E27FC236}">
                <a16:creationId xmlns:a16="http://schemas.microsoft.com/office/drawing/2014/main" id="{D9E4646B-3B2E-4B9B-BF28-4F1E39C394EE}"/>
              </a:ext>
            </a:extLst>
          </p:cNvPr>
          <p:cNvPicPr>
            <a:picLocks noChangeAspect="1"/>
          </p:cNvPicPr>
          <p:nvPr/>
        </p:nvPicPr>
        <p:blipFill>
          <a:blip r:embed="rId3"/>
          <a:stretch>
            <a:fillRect/>
          </a:stretch>
        </p:blipFill>
        <p:spPr>
          <a:xfrm>
            <a:off x="2176816" y="3995208"/>
            <a:ext cx="4887092" cy="2685297"/>
          </a:xfrm>
          <a:prstGeom prst="rect">
            <a:avLst/>
          </a:prstGeom>
        </p:spPr>
      </p:pic>
    </p:spTree>
    <p:extLst>
      <p:ext uri="{BB962C8B-B14F-4D97-AF65-F5344CB8AC3E}">
        <p14:creationId xmlns:p14="http://schemas.microsoft.com/office/powerpoint/2010/main" val="3435362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7AF5-A172-4DCA-8901-DB0DA5A9ED9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COMPARISON OF ENERGY SOURCES</a:t>
            </a:r>
          </a:p>
        </p:txBody>
      </p:sp>
      <p:sp>
        <p:nvSpPr>
          <p:cNvPr id="3" name="Content Placeholder 2">
            <a:extLst>
              <a:ext uri="{FF2B5EF4-FFF2-40B4-BE49-F238E27FC236}">
                <a16:creationId xmlns:a16="http://schemas.microsoft.com/office/drawing/2014/main" id="{8C84264C-19FB-4E52-B7C8-7AA5CE2D2646}"/>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5AC7B97D-ACBB-4460-8F7B-5EC6AFE9A5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189" y="454791"/>
            <a:ext cx="1677811" cy="1677811"/>
          </a:xfrm>
          <a:prstGeom prst="rect">
            <a:avLst/>
          </a:prstGeom>
        </p:spPr>
      </p:pic>
      <p:pic>
        <p:nvPicPr>
          <p:cNvPr id="6" name="Picture 5">
            <a:extLst>
              <a:ext uri="{FF2B5EF4-FFF2-40B4-BE49-F238E27FC236}">
                <a16:creationId xmlns:a16="http://schemas.microsoft.com/office/drawing/2014/main" id="{5EC2B6E4-8D51-4987-80A7-4523636F332A}"/>
              </a:ext>
            </a:extLst>
          </p:cNvPr>
          <p:cNvPicPr>
            <a:picLocks noChangeAspect="1"/>
          </p:cNvPicPr>
          <p:nvPr/>
        </p:nvPicPr>
        <p:blipFill>
          <a:blip r:embed="rId3"/>
          <a:stretch>
            <a:fillRect/>
          </a:stretch>
        </p:blipFill>
        <p:spPr>
          <a:xfrm>
            <a:off x="177022" y="2252581"/>
            <a:ext cx="11652229" cy="3683608"/>
          </a:xfrm>
          <a:prstGeom prst="rect">
            <a:avLst/>
          </a:prstGeom>
        </p:spPr>
      </p:pic>
    </p:spTree>
    <p:extLst>
      <p:ext uri="{BB962C8B-B14F-4D97-AF65-F5344CB8AC3E}">
        <p14:creationId xmlns:p14="http://schemas.microsoft.com/office/powerpoint/2010/main" val="113765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0DBC-26A8-44D7-8AC8-0E882C123A33}"/>
              </a:ext>
            </a:extLst>
          </p:cNvPr>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BASIC OPERATION REQUIRED FOR THE POWER SYSTEM</a:t>
            </a:r>
          </a:p>
        </p:txBody>
      </p:sp>
      <p:sp>
        <p:nvSpPr>
          <p:cNvPr id="3" name="Content Placeholder 2">
            <a:extLst>
              <a:ext uri="{FF2B5EF4-FFF2-40B4-BE49-F238E27FC236}">
                <a16:creationId xmlns:a16="http://schemas.microsoft.com/office/drawing/2014/main" id="{B07D0B8A-D623-4579-994E-97214C1009CF}"/>
              </a:ext>
            </a:extLst>
          </p:cNvPr>
          <p:cNvSpPr>
            <a:spLocks noGrp="1"/>
          </p:cNvSpPr>
          <p:nvPr>
            <p:ph idx="1"/>
          </p:nvPr>
        </p:nvSpPr>
        <p:spPr>
          <a:xfrm>
            <a:off x="590010" y="2154182"/>
            <a:ext cx="9613861" cy="4052638"/>
          </a:xfrm>
        </p:spPr>
        <p:txBody>
          <a:bodyPr>
            <a:normAutofit fontScale="92500" lnSpcReduction="10000"/>
          </a:bodyPr>
          <a:lstStyle/>
          <a:p>
            <a:r>
              <a:rPr lang="en-US" dirty="0"/>
              <a:t>Load flow</a:t>
            </a:r>
          </a:p>
          <a:p>
            <a:r>
              <a:rPr lang="en-US" dirty="0"/>
              <a:t>Fault studies</a:t>
            </a:r>
          </a:p>
          <a:p>
            <a:r>
              <a:rPr lang="en-US" dirty="0"/>
              <a:t>Protection</a:t>
            </a:r>
          </a:p>
          <a:p>
            <a:r>
              <a:rPr lang="en-US" dirty="0"/>
              <a:t>Earthing</a:t>
            </a:r>
          </a:p>
          <a:p>
            <a:r>
              <a:rPr lang="en-US" dirty="0"/>
              <a:t>Stability</a:t>
            </a:r>
          </a:p>
          <a:p>
            <a:r>
              <a:rPr lang="en-US" dirty="0"/>
              <a:t>Insulation Coordination</a:t>
            </a:r>
          </a:p>
          <a:p>
            <a:r>
              <a:rPr lang="en-US" dirty="0"/>
              <a:t>Economic dispatch</a:t>
            </a:r>
          </a:p>
          <a:p>
            <a:r>
              <a:rPr lang="en-US" dirty="0"/>
              <a:t>Power Quality</a:t>
            </a:r>
          </a:p>
          <a:p>
            <a:r>
              <a:rPr lang="en-US" dirty="0"/>
              <a:t>Electromagnetic Combability, EMC</a:t>
            </a:r>
          </a:p>
          <a:p>
            <a:r>
              <a:rPr lang="en-US" dirty="0"/>
              <a:t>Load Forecasting</a:t>
            </a:r>
          </a:p>
          <a:p>
            <a:endParaRPr lang="en-US" dirty="0"/>
          </a:p>
        </p:txBody>
      </p:sp>
      <p:pic>
        <p:nvPicPr>
          <p:cNvPr id="4" name="Picture 3">
            <a:extLst>
              <a:ext uri="{FF2B5EF4-FFF2-40B4-BE49-F238E27FC236}">
                <a16:creationId xmlns:a16="http://schemas.microsoft.com/office/drawing/2014/main" id="{34B857DA-F3E8-453E-ADA6-970745C1A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189" y="454791"/>
            <a:ext cx="1677811" cy="1677811"/>
          </a:xfrm>
          <a:prstGeom prst="rect">
            <a:avLst/>
          </a:prstGeom>
        </p:spPr>
      </p:pic>
    </p:spTree>
    <p:extLst>
      <p:ext uri="{BB962C8B-B14F-4D97-AF65-F5344CB8AC3E}">
        <p14:creationId xmlns:p14="http://schemas.microsoft.com/office/powerpoint/2010/main" val="229941592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659</TotalTime>
  <Words>2116</Words>
  <Application>Microsoft Office PowerPoint</Application>
  <PresentationFormat>Widescreen</PresentationFormat>
  <Paragraphs>155</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vt:lpstr>
      <vt:lpstr>Calibri</vt:lpstr>
      <vt:lpstr>Palatino Linotype</vt:lpstr>
      <vt:lpstr>Times New Roman</vt:lpstr>
      <vt:lpstr>Trebuchet MS</vt:lpstr>
      <vt:lpstr>Wingdings</vt:lpstr>
      <vt:lpstr>Berlin</vt:lpstr>
      <vt:lpstr>BINESWAR BRAHMA ENGINEERING COLLEGE</vt:lpstr>
      <vt:lpstr>PowerPoint Presentation</vt:lpstr>
      <vt:lpstr>PowerPoint Presentation</vt:lpstr>
      <vt:lpstr>POWER SYSTEM</vt:lpstr>
      <vt:lpstr>PowerPoint Presentation</vt:lpstr>
      <vt:lpstr>BLOCK DIAGRAM</vt:lpstr>
      <vt:lpstr>GENERATION</vt:lpstr>
      <vt:lpstr>COMPARISON OF ENERGY SOURCES</vt:lpstr>
      <vt:lpstr>BASIC OPERATION REQUIRED FOR THE POWER SYSTEM</vt:lpstr>
      <vt:lpstr>Steam Power Station (Thermal Station)</vt:lpstr>
      <vt:lpstr>PowerPoint Presentation</vt:lpstr>
      <vt:lpstr>Schematic Diagram of steam Power plant</vt:lpstr>
      <vt:lpstr>PowerPoint Presentation</vt:lpstr>
      <vt:lpstr>steam Power plant</vt:lpstr>
      <vt:lpstr>Choice of Site for Steam Power Stations</vt:lpstr>
      <vt:lpstr>Hydro-electric power stations</vt:lpstr>
      <vt:lpstr>Hydro-electric power stations</vt:lpstr>
      <vt:lpstr>Hydro-electric power stations</vt:lpstr>
      <vt:lpstr>Choice of Site for Hydro-electric Power Stations</vt:lpstr>
      <vt:lpstr>Diesel Power Station</vt:lpstr>
      <vt:lpstr> Disadvantages </vt:lpstr>
      <vt:lpstr>Diesel Power Station</vt:lpstr>
      <vt:lpstr>Transmission System</vt:lpstr>
      <vt:lpstr>Classification of Overhead Transmission Lines</vt:lpstr>
      <vt:lpstr>AC vs DC Transmission </vt:lpstr>
      <vt:lpstr>Disadvantage of DC transmission</vt:lpstr>
      <vt:lpstr>But AC transmission system also has some disadvantages, including:</vt:lpstr>
      <vt:lpstr>Distribution</vt:lpstr>
      <vt:lpstr>basic layout interconnected power system network diagram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BINESWAR BRAHMA ENGINEERING COLLEGE</dc:title>
  <dc:creator>BISWANATH hz</dc:creator>
  <cp:lastModifiedBy>BISWANATH hz</cp:lastModifiedBy>
  <cp:revision>51</cp:revision>
  <dcterms:created xsi:type="dcterms:W3CDTF">2021-05-05T13:50:00Z</dcterms:created>
  <dcterms:modified xsi:type="dcterms:W3CDTF">2021-05-10T03:32:33Z</dcterms:modified>
</cp:coreProperties>
</file>